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7" r:id="rId3"/>
    <p:sldId id="326" r:id="rId4"/>
    <p:sldId id="333" r:id="rId5"/>
    <p:sldId id="332" r:id="rId6"/>
    <p:sldId id="330" r:id="rId7"/>
    <p:sldId id="331" r:id="rId8"/>
    <p:sldId id="276" r:id="rId9"/>
  </p:sldIdLst>
  <p:sldSz cx="12192000" cy="6858000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DE5"/>
    <a:srgbClr val="C1CBD7"/>
    <a:srgbClr val="006067"/>
    <a:srgbClr val="013E7D"/>
    <a:srgbClr val="87888A"/>
    <a:srgbClr val="4A7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04" autoAdjust="0"/>
    <p:restoredTop sz="88270" autoAdjust="0"/>
  </p:normalViewPr>
  <p:slideViewPr>
    <p:cSldViewPr snapToGrid="0">
      <p:cViewPr varScale="1">
        <p:scale>
          <a:sx n="105" d="100"/>
          <a:sy n="105" d="100"/>
        </p:scale>
        <p:origin x="-102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-774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1111F-C436-4716-A18E-F5455650B0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7375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64F10-A9AA-4F90-85A4-5DB260E1873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402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dirty="0">
              <a:highlight>
                <a:srgbClr val="FFFF00"/>
              </a:highligh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064F10-A9AA-4F90-85A4-5DB260E1873F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350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="" xmlns:a16="http://schemas.microsoft.com/office/drawing/2014/main" id="{2BA09039-510A-4A66-A2D8-578F4D1D106C}"/>
              </a:ext>
            </a:extLst>
          </p:cNvPr>
          <p:cNvSpPr/>
          <p:nvPr userDrawn="1"/>
        </p:nvSpPr>
        <p:spPr bwMode="blackWhite">
          <a:xfrm>
            <a:off x="394100" y="1633613"/>
            <a:ext cx="7385235" cy="2078015"/>
          </a:xfrm>
          <a:prstGeom prst="rect">
            <a:avLst/>
          </a:prstGeom>
          <a:solidFill>
            <a:srgbClr val="00606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9425D8E0-A8A4-4934-A274-C9F41CBF424B}"/>
              </a:ext>
            </a:extLst>
          </p:cNvPr>
          <p:cNvSpPr/>
          <p:nvPr userDrawn="1"/>
        </p:nvSpPr>
        <p:spPr>
          <a:xfrm>
            <a:off x="7779336" y="1633613"/>
            <a:ext cx="4018564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15" name="Titel 1">
            <a:extLst>
              <a:ext uri="{FF2B5EF4-FFF2-40B4-BE49-F238E27FC236}">
                <a16:creationId xmlns="" xmlns:a16="http://schemas.microsoft.com/office/drawing/2014/main" id="{8BD5CA36-4E86-419E-9E66-F6CE70D2E81D}"/>
              </a:ext>
            </a:extLst>
          </p:cNvPr>
          <p:cNvSpPr txBox="1">
            <a:spLocks/>
          </p:cNvSpPr>
          <p:nvPr userDrawn="1"/>
        </p:nvSpPr>
        <p:spPr>
          <a:xfrm>
            <a:off x="7915316" y="3830910"/>
            <a:ext cx="3882584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 bringen die </a:t>
            </a:r>
            <a:b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Wirtschaft in die Schule.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3C3C011D-B115-46CE-96EF-7A3663BD6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424" y="1737360"/>
            <a:ext cx="6935911" cy="1796774"/>
          </a:xfrm>
        </p:spPr>
        <p:txBody>
          <a:bodyPr anchor="b"/>
          <a:lstStyle>
            <a:lvl1pPr algn="l">
              <a:lnSpc>
                <a:spcPts val="6000"/>
              </a:lnSpc>
              <a:defRPr sz="6000" b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pic>
        <p:nvPicPr>
          <p:cNvPr id="16" name="Picture 2">
            <a:extLst>
              <a:ext uri="{FF2B5EF4-FFF2-40B4-BE49-F238E27FC236}">
                <a16:creationId xmlns="" xmlns:a16="http://schemas.microsoft.com/office/drawing/2014/main" id="{E2447C2A-FFA6-4174-90B1-18B65F7B8B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80" y="6088946"/>
            <a:ext cx="1359617" cy="36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16">
            <a:extLst>
              <a:ext uri="{FF2B5EF4-FFF2-40B4-BE49-F238E27FC236}">
                <a16:creationId xmlns="" xmlns:a16="http://schemas.microsoft.com/office/drawing/2014/main" id="{6AF64A2B-B5C8-4776-ADCF-14E330B18834}"/>
              </a:ext>
            </a:extLst>
          </p:cNvPr>
          <p:cNvPicPr/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32"/>
          <a:stretch/>
        </p:blipFill>
        <p:spPr>
          <a:xfrm>
            <a:off x="2060345" y="6017940"/>
            <a:ext cx="1380108" cy="558325"/>
          </a:xfrm>
          <a:prstGeom prst="rect">
            <a:avLst/>
          </a:prstGeom>
        </p:spPr>
      </p:pic>
      <p:sp>
        <p:nvSpPr>
          <p:cNvPr id="18" name="Titel 1">
            <a:extLst>
              <a:ext uri="{FF2B5EF4-FFF2-40B4-BE49-F238E27FC236}">
                <a16:creationId xmlns="" xmlns:a16="http://schemas.microsoft.com/office/drawing/2014/main" id="{C0E91B4A-4113-4C32-877C-F90BC345AB68}"/>
              </a:ext>
            </a:extLst>
          </p:cNvPr>
          <p:cNvSpPr txBox="1">
            <a:spLocks/>
          </p:cNvSpPr>
          <p:nvPr userDrawn="1"/>
        </p:nvSpPr>
        <p:spPr>
          <a:xfrm>
            <a:off x="394100" y="5271973"/>
            <a:ext cx="3232830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 freundlicher Unterstützung: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451" y="2041634"/>
            <a:ext cx="2751853" cy="118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7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AFCE1B1-AEF3-4F82-AC93-58953CF3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D7EA538F-0D3B-4979-8BD0-60DAFA23B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7975241-A412-4105-B6F1-86EC2D50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DCF5A72-D18D-48D1-A376-8C79205E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18DD077-819D-4A4B-8B8B-8446652B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60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EC653AAC-E53F-4349-94D5-23635F1F9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F1FCEAD2-DABF-491A-BBA9-5F4CFEF9F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8A4A179-8B46-4F55-B806-FC4BA6AB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E1234C8-71B7-486D-896F-97F1BDF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DFB492B-B643-4793-997B-F3551E19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069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ssdiagramm: Prozess 6">
            <a:extLst>
              <a:ext uri="{FF2B5EF4-FFF2-40B4-BE49-F238E27FC236}">
                <a16:creationId xmlns="" xmlns:a16="http://schemas.microsoft.com/office/drawing/2014/main" id="{E66503BD-84A8-4E73-A36B-78C524FE386A}"/>
              </a:ext>
            </a:extLst>
          </p:cNvPr>
          <p:cNvSpPr/>
          <p:nvPr userDrawn="1"/>
        </p:nvSpPr>
        <p:spPr>
          <a:xfrm>
            <a:off x="0" y="62611"/>
            <a:ext cx="12192000" cy="1152000"/>
          </a:xfrm>
          <a:prstGeom prst="flowChartProcess">
            <a:avLst/>
          </a:prstGeom>
          <a:solidFill>
            <a:srgbClr val="006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19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26D75A33-D324-49B6-91F0-48E73E6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07" y="141097"/>
            <a:ext cx="11204155" cy="10064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 b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09C0FA13-F3CC-4444-93B8-DFA12EDFA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07" y="1564395"/>
            <a:ext cx="11204155" cy="4612568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33BAF8C1-70A5-4E16-94C6-644A9C2F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4A92473-476E-40E4-BEEE-BCF7A8C9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3C29A89A-9C53-41B9-A014-3A1A63DE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  <p:pic>
        <p:nvPicPr>
          <p:cNvPr id="11" name="Picture 3">
            <a:extLst>
              <a:ext uri="{FF2B5EF4-FFF2-40B4-BE49-F238E27FC236}">
                <a16:creationId xmlns="" xmlns:a16="http://schemas.microsoft.com/office/drawing/2014/main" id="{A7640F83-1C8E-4229-BDEC-EC7D47DB00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9596" y="6537960"/>
            <a:ext cx="556203" cy="23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7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="" xmlns:a16="http://schemas.microsoft.com/office/drawing/2014/main" id="{9B6AE381-7826-46B5-8F2B-3051E35AE1D9}"/>
              </a:ext>
            </a:extLst>
          </p:cNvPr>
          <p:cNvSpPr/>
          <p:nvPr userDrawn="1"/>
        </p:nvSpPr>
        <p:spPr bwMode="blackWhite">
          <a:xfrm>
            <a:off x="394099" y="1633794"/>
            <a:ext cx="9115661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6EE6193A-7BF9-4454-886A-BE4A17300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56816"/>
            <a:ext cx="8968802" cy="1563624"/>
          </a:xfrm>
        </p:spPr>
        <p:txBody>
          <a:bodyPr anchor="ctr">
            <a:normAutofit/>
          </a:bodyPr>
          <a:lstStyle>
            <a:lvl1pPr>
              <a:defRPr lang="de-AT" sz="4400" b="1" kern="1200" dirty="0">
                <a:solidFill>
                  <a:srgbClr val="006067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CA17F126-72BB-488B-B893-2A0BB576F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5B80B00-7BBF-41B1-BE89-8B0FBE16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5B76AE9-9D15-446D-A9C6-2CDE5764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54D7619-DD75-40DB-A9E0-453AD095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Rechteck 13">
            <a:extLst>
              <a:ext uri="{FF2B5EF4-FFF2-40B4-BE49-F238E27FC236}">
                <a16:creationId xmlns="" xmlns:a16="http://schemas.microsoft.com/office/drawing/2014/main" id="{835EF863-7FFF-4335-AB7D-2763D08BE336}"/>
              </a:ext>
            </a:extLst>
          </p:cNvPr>
          <p:cNvSpPr/>
          <p:nvPr userDrawn="1"/>
        </p:nvSpPr>
        <p:spPr>
          <a:xfrm>
            <a:off x="9509760" y="1633613"/>
            <a:ext cx="2288140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pic>
        <p:nvPicPr>
          <p:cNvPr id="15" name="Picture 3">
            <a:extLst>
              <a:ext uri="{FF2B5EF4-FFF2-40B4-BE49-F238E27FC236}">
                <a16:creationId xmlns="" xmlns:a16="http://schemas.microsoft.com/office/drawing/2014/main" id="{1A751B8F-46B2-4DFA-B994-07A12B4224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2818639"/>
            <a:ext cx="1634152" cy="70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20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940E7C4-519F-4FF8-9E97-6FB1648D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91A993F1-D84A-4185-B57E-E0D7D4105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F66A98B0-09F4-4D52-AA72-F7D4ED346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BC3040E9-7E85-4C1D-AFB4-691C62AA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AA607B63-152D-47A3-B31A-F155BB00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1FF2581-B584-4CF0-A3D0-05247F80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298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6E2D97D-DE05-4621-AC51-08C9FD65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8B7104F9-33ED-49E4-A4B1-76B725DF5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26D5A9AE-FD27-4E1F-BF6D-4FEC26D4E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3CA9D32A-6884-4828-BA82-DE333EBAC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FD33350F-B1F9-4FCB-A56A-819F87081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81715057-535D-436E-8442-835AF1BC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8386FE55-1523-44D5-A20E-2500AB592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94F2A68A-55FB-42D1-B51F-EC5E0B0B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338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98357E1-047A-48D7-AF84-834E7008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ADFD6A42-D051-43A0-861F-5C0E27DB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DA2DDFD5-AF61-46B5-8E4D-384164E4D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381F6CEE-0DB7-4838-9C97-3EAFD283C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887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79894A8A-D79D-4890-9938-4BD02EB9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7C595EC9-0722-4DE9-B72E-FA53EA22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66A75335-9399-40AF-BBCC-28988F62D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539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B67A258F-C72C-41E1-AB8A-85E2D73FD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668C58E-0015-4EB4-9F32-3106B83CA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A98C2A14-6660-4DE9-88DB-517DB6B84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ADB2FA18-BA92-4078-8119-7A56BD59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9AFA33C7-204A-4880-AF35-A6FAF9A7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EAE24FC2-8ACC-43D3-8909-9E1BF978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81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B8BC5CDB-ED9B-4087-90F1-B4F709D12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2008E5A3-4817-4781-A37B-213EB8504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27531966-AF1B-49F2-BDAB-2DCF8E021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446C10BB-C36D-4C50-A991-71DDA1C5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BEAC29EB-C3BF-4AC6-9EC2-1884C055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824ED25-10AC-47F4-B38B-2845F58DB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843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DEEECD63-1F2C-4C7D-B551-BC6CAEFB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D54615B7-56EB-497C-93D6-5895F0213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3022B39-5FE1-4806-9FA4-5A0E0BF21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50772-E5B1-43F7-8DE5-4DD7945F9001}" type="datetimeFigureOut">
              <a:rPr lang="de-AT" smtClean="0"/>
              <a:t>07.05.2019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F401B6B-DF28-4CFE-9BD3-80742CB985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C56ED42-9EE7-47E5-8EFA-48DA95666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1315A-3254-4701-B7F2-C12C39AFF7B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635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svg"/><Relationship Id="rId7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2.svg"/><Relationship Id="rId4" Type="http://schemas.openxmlformats.org/officeDocument/2006/relationships/image" Target="../media/image10.png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E801447-7639-402E-B2A9-847A67276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de-AT" sz="4800"/>
              <a:t>Aufgaben von Banken</a:t>
            </a:r>
            <a:endParaRPr lang="de-AT" sz="4800" dirty="0"/>
          </a:p>
        </p:txBody>
      </p:sp>
    </p:spTree>
    <p:extLst>
      <p:ext uri="{BB962C8B-B14F-4D97-AF65-F5344CB8AC3E}">
        <p14:creationId xmlns:p14="http://schemas.microsoft.com/office/powerpoint/2010/main" val="29271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rafik 105" descr="P:\GEMEINSAME DOKUMENTE\Illustrationen_Felix\Skript_41-42\Julia_v1.png">
            <a:extLst>
              <a:ext uri="{FF2B5EF4-FFF2-40B4-BE49-F238E27FC236}">
                <a16:creationId xmlns="" xmlns:a16="http://schemas.microsoft.com/office/drawing/2014/main" id="{43109D35-1375-499A-8CB4-71A3A1C92D2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814816" y="2856955"/>
            <a:ext cx="1409035" cy="2777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7" name="Sprechblase: rechteckig mit abgerundeten Ecken 17">
            <a:extLst>
              <a:ext uri="{FF2B5EF4-FFF2-40B4-BE49-F238E27FC236}">
                <a16:creationId xmlns="" xmlns:a16="http://schemas.microsoft.com/office/drawing/2014/main" id="{CC39F7EF-33A7-4E30-B269-4C158911C864}"/>
              </a:ext>
            </a:extLst>
          </p:cNvPr>
          <p:cNvSpPr/>
          <p:nvPr/>
        </p:nvSpPr>
        <p:spPr>
          <a:xfrm>
            <a:off x="1902091" y="722331"/>
            <a:ext cx="3017381" cy="1708444"/>
          </a:xfrm>
          <a:prstGeom prst="wedgeRoundRectCallout">
            <a:avLst>
              <a:gd name="adj1" fmla="val -45046"/>
              <a:gd name="adj2" fmla="val 80731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In </a:t>
            </a:r>
            <a:r>
              <a:rPr lang="de-AT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der Welt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der Banken gibt es viele Fachbegriffe.</a:t>
            </a:r>
          </a:p>
          <a:p>
            <a:pPr algn="ctr">
              <a:spcBef>
                <a:spcPts val="6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Kennst du die 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wichtigsten Begriffe?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E02B4ADD-6398-4374-A2D1-41EB1EFEBD81}"/>
              </a:ext>
            </a:extLst>
          </p:cNvPr>
          <p:cNvSpPr/>
          <p:nvPr/>
        </p:nvSpPr>
        <p:spPr>
          <a:xfrm rot="21281654">
            <a:off x="3547718" y="3542223"/>
            <a:ext cx="2743509" cy="714435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algn="ctr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Spareinlage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savings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deposit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="" xmlns:a16="http://schemas.microsoft.com/office/drawing/2014/main" id="{AF0AE850-2397-4537-8D85-CF7364648245}"/>
              </a:ext>
            </a:extLst>
          </p:cNvPr>
          <p:cNvSpPr/>
          <p:nvPr/>
        </p:nvSpPr>
        <p:spPr>
          <a:xfrm rot="490354">
            <a:off x="5500318" y="1951146"/>
            <a:ext cx="2743509" cy="714435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algn="ctr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Zinsen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interest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="" xmlns:a16="http://schemas.microsoft.com/office/drawing/2014/main" id="{6B5D5BC5-B98C-4EB1-AC6E-E756ADB50638}"/>
              </a:ext>
            </a:extLst>
          </p:cNvPr>
          <p:cNvSpPr/>
          <p:nvPr/>
        </p:nvSpPr>
        <p:spPr>
          <a:xfrm rot="21363810">
            <a:off x="8301964" y="5277373"/>
            <a:ext cx="2743509" cy="714435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algn="ctr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Geldanleger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investor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="" xmlns:a16="http://schemas.microsoft.com/office/drawing/2014/main" id="{D302C633-95D0-4FB7-859B-6B049CE3E69A}"/>
              </a:ext>
            </a:extLst>
          </p:cNvPr>
          <p:cNvSpPr/>
          <p:nvPr/>
        </p:nvSpPr>
        <p:spPr>
          <a:xfrm rot="236445">
            <a:off x="7555001" y="3591915"/>
            <a:ext cx="2743509" cy="714435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algn="ctr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Laufzeit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term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="" xmlns:a16="http://schemas.microsoft.com/office/drawing/2014/main" id="{94020E93-9B52-4025-90D6-8A9010E1B9DF}"/>
              </a:ext>
            </a:extLst>
          </p:cNvPr>
          <p:cNvSpPr/>
          <p:nvPr/>
        </p:nvSpPr>
        <p:spPr>
          <a:xfrm rot="428801">
            <a:off x="8960541" y="1744438"/>
            <a:ext cx="2743509" cy="714435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algn="ctr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Kredit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loan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/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credit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="" xmlns:a16="http://schemas.microsoft.com/office/drawing/2014/main" id="{756FFB74-5F7D-4C51-B1B0-0F5DD9D4D072}"/>
              </a:ext>
            </a:extLst>
          </p:cNvPr>
          <p:cNvSpPr/>
          <p:nvPr/>
        </p:nvSpPr>
        <p:spPr>
          <a:xfrm rot="236445">
            <a:off x="4000585" y="5312042"/>
            <a:ext cx="2743509" cy="714435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algn="ctr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Kreditnehmer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borrower</a:t>
            </a:r>
            <a:r>
              <a:rPr lang="de-AT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2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rafik 102">
            <a:extLst>
              <a:ext uri="{FF2B5EF4-FFF2-40B4-BE49-F238E27FC236}">
                <a16:creationId xmlns="" xmlns:a16="http://schemas.microsoft.com/office/drawing/2014/main" id="{D968EDCD-6624-4597-BBDB-89C42F65FF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45" y="3496883"/>
            <a:ext cx="1628320" cy="2772000"/>
          </a:xfrm>
          <a:prstGeom prst="rect">
            <a:avLst/>
          </a:prstGeom>
        </p:spPr>
      </p:pic>
      <p:pic>
        <p:nvPicPr>
          <p:cNvPr id="104" name="Grafik 103">
            <a:extLst>
              <a:ext uri="{FF2B5EF4-FFF2-40B4-BE49-F238E27FC236}">
                <a16:creationId xmlns="" xmlns:a16="http://schemas.microsoft.com/office/drawing/2014/main" id="{F0891F59-5786-4EAE-98DC-6B5835BF6B64}"/>
              </a:ext>
            </a:extLst>
          </p:cNvPr>
          <p:cNvPicPr/>
          <p:nvPr/>
        </p:nvPicPr>
        <p:blipFill rotWithShape="1">
          <a:blip r:embed="rId3">
            <a:clrChange>
              <a:clrFrom>
                <a:srgbClr val="E7E7E8"/>
              </a:clrFrom>
              <a:clrTo>
                <a:srgbClr val="E7E7E8">
                  <a:alpha val="0"/>
                </a:srgbClr>
              </a:clrTo>
            </a:clrChange>
          </a:blip>
          <a:srcRect r="4792"/>
          <a:stretch/>
        </p:blipFill>
        <p:spPr bwMode="auto">
          <a:xfrm flipH="1">
            <a:off x="2479497" y="3597500"/>
            <a:ext cx="1502548" cy="25707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5" name="Denkblase: wolkenförmig 21">
            <a:extLst>
              <a:ext uri="{FF2B5EF4-FFF2-40B4-BE49-F238E27FC236}">
                <a16:creationId xmlns="" xmlns:a16="http://schemas.microsoft.com/office/drawing/2014/main" id="{3A97CEC2-5F86-437D-87A1-F75CF74EA7BE}"/>
              </a:ext>
            </a:extLst>
          </p:cNvPr>
          <p:cNvSpPr/>
          <p:nvPr/>
        </p:nvSpPr>
        <p:spPr>
          <a:xfrm>
            <a:off x="4535786" y="711876"/>
            <a:ext cx="4707232" cy="2454405"/>
          </a:xfrm>
          <a:prstGeom prst="cloudCallout">
            <a:avLst>
              <a:gd name="adj1" fmla="val -61370"/>
              <a:gd name="adj2" fmla="val 58279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Wozu brauchen wir eigentlich Banken?</a:t>
            </a:r>
          </a:p>
        </p:txBody>
      </p:sp>
    </p:spTree>
    <p:extLst>
      <p:ext uri="{BB962C8B-B14F-4D97-AF65-F5344CB8AC3E}">
        <p14:creationId xmlns:p14="http://schemas.microsoft.com/office/powerpoint/2010/main" val="37188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Was macht eine Bank?</a:t>
            </a:r>
            <a:endParaRPr lang="de-AT" dirty="0"/>
          </a:p>
        </p:txBody>
      </p:sp>
      <p:sp>
        <p:nvSpPr>
          <p:cNvPr id="8" name="Rechteck 7"/>
          <p:cNvSpPr/>
          <p:nvPr/>
        </p:nvSpPr>
        <p:spPr>
          <a:xfrm>
            <a:off x="4040775" y="2730852"/>
            <a:ext cx="3954756" cy="2002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Pfeil nach rechts 20"/>
          <p:cNvSpPr/>
          <p:nvPr/>
        </p:nvSpPr>
        <p:spPr>
          <a:xfrm rot="1157272">
            <a:off x="2007445" y="2592610"/>
            <a:ext cx="2014893" cy="20521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Pfeil nach rechts 21"/>
          <p:cNvSpPr/>
          <p:nvPr/>
        </p:nvSpPr>
        <p:spPr>
          <a:xfrm rot="416183">
            <a:off x="1534256" y="3055032"/>
            <a:ext cx="2386647" cy="20521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Pfeil nach rechts 22"/>
          <p:cNvSpPr/>
          <p:nvPr/>
        </p:nvSpPr>
        <p:spPr>
          <a:xfrm rot="21271592">
            <a:off x="2237167" y="3525951"/>
            <a:ext cx="1666470" cy="20521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Pfeil nach rechts 23"/>
          <p:cNvSpPr/>
          <p:nvPr/>
        </p:nvSpPr>
        <p:spPr>
          <a:xfrm rot="21209872">
            <a:off x="1700892" y="4075922"/>
            <a:ext cx="2254468" cy="20629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Pfeil nach rechts 24"/>
          <p:cNvSpPr/>
          <p:nvPr/>
        </p:nvSpPr>
        <p:spPr>
          <a:xfrm rot="20512074">
            <a:off x="2299776" y="4539391"/>
            <a:ext cx="1752581" cy="20521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Pfeil nach rechts 35"/>
          <p:cNvSpPr/>
          <p:nvPr/>
        </p:nvSpPr>
        <p:spPr>
          <a:xfrm rot="20441904">
            <a:off x="8085485" y="2922078"/>
            <a:ext cx="1892471" cy="20629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Pfeil nach rechts 36"/>
          <p:cNvSpPr/>
          <p:nvPr/>
        </p:nvSpPr>
        <p:spPr>
          <a:xfrm rot="694655">
            <a:off x="8136770" y="4209424"/>
            <a:ext cx="1631697" cy="20521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Pfeil nach rechts 37"/>
          <p:cNvSpPr/>
          <p:nvPr/>
        </p:nvSpPr>
        <p:spPr>
          <a:xfrm rot="451146">
            <a:off x="8139482" y="3637605"/>
            <a:ext cx="2334473" cy="205214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5" name="Grafik 64" descr="Mann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3179" y="1923971"/>
            <a:ext cx="828000" cy="828000"/>
          </a:xfrm>
          <a:prstGeom prst="rect">
            <a:avLst/>
          </a:prstGeom>
        </p:spPr>
      </p:pic>
      <p:pic>
        <p:nvPicPr>
          <p:cNvPr id="66" name="Grafik 65" descr="Frau"/>
          <p:cNvPicPr/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2750" y="2605530"/>
            <a:ext cx="828000" cy="828000"/>
          </a:xfrm>
          <a:prstGeom prst="rect">
            <a:avLst/>
          </a:prstGeom>
        </p:spPr>
      </p:pic>
      <p:pic>
        <p:nvPicPr>
          <p:cNvPr id="67" name="Grafik 66" descr="Mann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1731" y="3241679"/>
            <a:ext cx="828000" cy="828000"/>
          </a:xfrm>
          <a:prstGeom prst="rect">
            <a:avLst/>
          </a:prstGeom>
        </p:spPr>
      </p:pic>
      <p:pic>
        <p:nvPicPr>
          <p:cNvPr id="68" name="Grafik 67" descr="Frau"/>
          <p:cNvPicPr/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9339" y="3983191"/>
            <a:ext cx="828000" cy="828000"/>
          </a:xfrm>
          <a:prstGeom prst="rect">
            <a:avLst/>
          </a:prstGeom>
        </p:spPr>
      </p:pic>
      <p:pic>
        <p:nvPicPr>
          <p:cNvPr id="69" name="Grafik 68" descr="Mann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6181" y="2327115"/>
            <a:ext cx="828000" cy="828000"/>
          </a:xfrm>
          <a:prstGeom prst="rect">
            <a:avLst/>
          </a:prstGeom>
        </p:spPr>
      </p:pic>
      <p:pic>
        <p:nvPicPr>
          <p:cNvPr id="70" name="Grafik 69" descr="Frau"/>
          <p:cNvPicPr/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44110" y="4446366"/>
            <a:ext cx="828000" cy="828000"/>
          </a:xfrm>
          <a:prstGeom prst="rect">
            <a:avLst/>
          </a:prstGeom>
        </p:spPr>
      </p:pic>
      <p:pic>
        <p:nvPicPr>
          <p:cNvPr id="71" name="Grafik 70" descr="Mann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01985" y="4113719"/>
            <a:ext cx="828000" cy="828000"/>
          </a:xfrm>
          <a:prstGeom prst="rect">
            <a:avLst/>
          </a:prstGeom>
        </p:spPr>
      </p:pic>
      <p:pic>
        <p:nvPicPr>
          <p:cNvPr id="72" name="Grafik 71" descr="Frau"/>
          <p:cNvPicPr/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96215" y="3419223"/>
            <a:ext cx="828000" cy="828000"/>
          </a:xfrm>
          <a:prstGeom prst="rect">
            <a:avLst/>
          </a:prstGeom>
        </p:spPr>
      </p:pic>
      <p:sp>
        <p:nvSpPr>
          <p:cNvPr id="43" name="Rechteck 42">
            <a:extLst>
              <a:ext uri="{FF2B5EF4-FFF2-40B4-BE49-F238E27FC236}">
                <a16:creationId xmlns="" xmlns:a16="http://schemas.microsoft.com/office/drawing/2014/main" id="{65D1F15E-470D-469F-A23D-9D4582151778}"/>
              </a:ext>
            </a:extLst>
          </p:cNvPr>
          <p:cNvSpPr/>
          <p:nvPr/>
        </p:nvSpPr>
        <p:spPr>
          <a:xfrm>
            <a:off x="571500" y="1367282"/>
            <a:ext cx="3348000" cy="4169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Geldanleger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="" xmlns:a16="http://schemas.microsoft.com/office/drawing/2014/main" id="{65D1F15E-470D-469F-A23D-9D4582151778}"/>
              </a:ext>
            </a:extLst>
          </p:cNvPr>
          <p:cNvSpPr/>
          <p:nvPr/>
        </p:nvSpPr>
        <p:spPr>
          <a:xfrm>
            <a:off x="8157111" y="1367283"/>
            <a:ext cx="3348000" cy="4169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Kreditnehmer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="" xmlns:a16="http://schemas.microsoft.com/office/drawing/2014/main" id="{65D1F15E-470D-469F-A23D-9D4582151778}"/>
              </a:ext>
            </a:extLst>
          </p:cNvPr>
          <p:cNvSpPr/>
          <p:nvPr/>
        </p:nvSpPr>
        <p:spPr>
          <a:xfrm>
            <a:off x="571501" y="5392056"/>
            <a:ext cx="3348000" cy="1309762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Einlagegeschäft</a:t>
            </a:r>
          </a:p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Entgegennahme von Spareinlagen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="" xmlns:a16="http://schemas.microsoft.com/office/drawing/2014/main" id="{65D1F15E-470D-469F-A23D-9D4582151778}"/>
              </a:ext>
            </a:extLst>
          </p:cNvPr>
          <p:cNvSpPr/>
          <p:nvPr/>
        </p:nvSpPr>
        <p:spPr>
          <a:xfrm>
            <a:off x="8157111" y="5392056"/>
            <a:ext cx="3348000" cy="1309762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Kreditgeschäft</a:t>
            </a:r>
          </a:p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Vergabe von Krediten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="" xmlns:a16="http://schemas.microsoft.com/office/drawing/2014/main" id="{65D1F15E-470D-469F-A23D-9D4582151778}"/>
              </a:ext>
            </a:extLst>
          </p:cNvPr>
          <p:cNvSpPr/>
          <p:nvPr/>
        </p:nvSpPr>
        <p:spPr>
          <a:xfrm>
            <a:off x="4346102" y="5392056"/>
            <a:ext cx="3348000" cy="1309762"/>
          </a:xfrm>
          <a:prstGeom prst="rect">
            <a:avLst/>
          </a:prstGeom>
          <a:solidFill>
            <a:srgbClr val="D7DDE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Dienstleistungsgeschäft</a:t>
            </a:r>
          </a:p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Vermittlung zwischen Geld-anlegern und Kreditnehmern,</a:t>
            </a:r>
          </a:p>
          <a:p>
            <a:pPr marL="1714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Abwicklung Zahlungsverkehr etc.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6480924" y="2062725"/>
            <a:ext cx="2534797" cy="1647736"/>
            <a:chOff x="6668925" y="1896437"/>
            <a:chExt cx="2534797" cy="1647736"/>
          </a:xfrm>
        </p:grpSpPr>
        <p:sp>
          <p:nvSpPr>
            <p:cNvPr id="3" name="Gebogener Pfeil 2"/>
            <p:cNvSpPr/>
            <p:nvPr/>
          </p:nvSpPr>
          <p:spPr>
            <a:xfrm rot="21213912" flipH="1">
              <a:off x="6668925" y="1896437"/>
              <a:ext cx="2534797" cy="1647736"/>
            </a:xfrm>
            <a:prstGeom prst="circularArrow">
              <a:avLst>
                <a:gd name="adj1" fmla="val 7548"/>
                <a:gd name="adj2" fmla="val 656870"/>
                <a:gd name="adj3" fmla="val 19668223"/>
                <a:gd name="adj4" fmla="val 11542500"/>
                <a:gd name="adj5" fmla="val 10071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7057850" y="1931510"/>
              <a:ext cx="1896381" cy="751875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129476"/>
                </a:avLst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AT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orbel" panose="020B0503020204020204" pitchFamily="34" charset="0"/>
                  <a:ea typeface="+mn-ea"/>
                  <a:cs typeface="+mn-cs"/>
                </a:rPr>
                <a:t>Rückzahlung inkl. Zinsen</a:t>
              </a:r>
            </a:p>
          </p:txBody>
        </p:sp>
      </p:grpSp>
      <p:grpSp>
        <p:nvGrpSpPr>
          <p:cNvPr id="90" name="Gruppieren 89"/>
          <p:cNvGrpSpPr/>
          <p:nvPr/>
        </p:nvGrpSpPr>
        <p:grpSpPr>
          <a:xfrm>
            <a:off x="2958308" y="2058485"/>
            <a:ext cx="2534797" cy="1647736"/>
            <a:chOff x="6668925" y="1896437"/>
            <a:chExt cx="2534797" cy="1647736"/>
          </a:xfrm>
        </p:grpSpPr>
        <p:sp>
          <p:nvSpPr>
            <p:cNvPr id="91" name="Gebogener Pfeil 90"/>
            <p:cNvSpPr/>
            <p:nvPr/>
          </p:nvSpPr>
          <p:spPr>
            <a:xfrm rot="21213912" flipH="1">
              <a:off x="6668925" y="1896437"/>
              <a:ext cx="2534797" cy="1647736"/>
            </a:xfrm>
            <a:prstGeom prst="circularArrow">
              <a:avLst>
                <a:gd name="adj1" fmla="val 7548"/>
                <a:gd name="adj2" fmla="val 656870"/>
                <a:gd name="adj3" fmla="val 19668223"/>
                <a:gd name="adj4" fmla="val 11542500"/>
                <a:gd name="adj5" fmla="val 10071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7057850" y="1931510"/>
              <a:ext cx="1896381" cy="751875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129476"/>
                </a:avLst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AT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orbel" panose="020B0503020204020204" pitchFamily="34" charset="0"/>
                  <a:ea typeface="+mn-ea"/>
                  <a:cs typeface="+mn-cs"/>
                </a:rPr>
                <a:t>Rückzahlung inkl. Zinsen</a:t>
              </a:r>
            </a:p>
          </p:txBody>
        </p:sp>
      </p:grpSp>
      <p:pic>
        <p:nvPicPr>
          <p:cNvPr id="58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2127280" y="2182267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1825692" y="2838960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2279680" y="2334667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2407515" y="3409615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1970127" y="4021478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2360641" y="4029615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2566296" y="4444651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D:\Raso.IBW\OneDrive - wu.ac.at\Visualisierungen\Felix\png\86_Gel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2207" y1="62411" x2="68792" y2="34921"/>
                        <a14:foregroundMark x1="33243" y1="65889" x2="81004" y2="38828"/>
                        <a14:foregroundMark x1="41610" y1="69509" x2="34238" y2="45545"/>
                        <a14:foregroundMark x1="46630" y1="56074" x2="47671" y2="48880"/>
                        <a14:foregroundMark x1="67300" y1="39066" x2="83989" y2="37351"/>
                        <a14:foregroundMark x1="20262" y1="63602" x2="22207" y2="47022"/>
                        <a14:foregroundMark x1="52872" y1="39162" x2="66848" y2="31682"/>
                        <a14:foregroundMark x1="67209" y1="31444" x2="85708" y2="36732"/>
                        <a14:foregroundMark x1="68159" y1="33635" x2="78697" y2="37256"/>
                        <a14:backgroundMark x1="46630" y1="38780" x2="65626" y2="31301"/>
                        <a14:backgroundMark x1="45138" y1="38923" x2="46992" y2="38304"/>
                        <a14:backgroundMark x1="45047" y1="39543" x2="47038" y2="38542"/>
                        <a14:backgroundMark x1="44821" y1="39876" x2="47671" y2="38923"/>
                        <a14:backgroundMark x1="52148" y1="38780" x2="64224" y2="3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38" t="26538" r="9602" b="19323"/>
          <a:stretch/>
        </p:blipFill>
        <p:spPr bwMode="auto">
          <a:xfrm>
            <a:off x="2718449" y="3521844"/>
            <a:ext cx="619107" cy="4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8621756" y="4366362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8793126" y="4437528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8781248" y="3050123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8952618" y="3121289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9164708" y="3690011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9336078" y="3761177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18" b="96471" l="36552" r="100000">
                        <a14:foregroundMark x1="42759" y1="58824" x2="45517" y2="36471"/>
                        <a14:foregroundMark x1="42069" y1="51765" x2="42069" y2="45882"/>
                        <a14:foregroundMark x1="42759" y1="43529" x2="49655" y2="29412"/>
                        <a14:backgroundMark x1="44828" y1="27059" x2="53793" y2="20000"/>
                        <a14:backgroundMark x1="38621" y1="45882" x2="42069" y2="28235"/>
                        <a14:backgroundMark x1="51724" y1="25882" x2="39310" y2="40000"/>
                        <a14:backgroundMark x1="38621" y1="45882" x2="42759" y2="36471"/>
                        <a14:backgroundMark x1="40000" y1="58824" x2="37931" y2="42353"/>
                      </a14:backgroundRemoval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035" t="16065"/>
          <a:stretch/>
        </p:blipFill>
        <p:spPr bwMode="auto">
          <a:xfrm>
            <a:off x="5621649" y="3694000"/>
            <a:ext cx="391690" cy="2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5376416" y="3901337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Zinsgewinn</a:t>
            </a:r>
          </a:p>
        </p:txBody>
      </p:sp>
      <p:sp>
        <p:nvSpPr>
          <p:cNvPr id="94" name="Textfeld 93"/>
          <p:cNvSpPr txBox="1"/>
          <p:nvPr/>
        </p:nvSpPr>
        <p:spPr>
          <a:xfrm>
            <a:off x="5428884" y="4138264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Gebühren</a:t>
            </a:r>
          </a:p>
        </p:txBody>
      </p:sp>
      <p:grpSp>
        <p:nvGrpSpPr>
          <p:cNvPr id="73" name="Gruppieren 72">
            <a:extLst>
              <a:ext uri="{FF2B5EF4-FFF2-40B4-BE49-F238E27FC236}">
                <a16:creationId xmlns="" xmlns:a16="http://schemas.microsoft.com/office/drawing/2014/main" id="{D68A0672-5717-45AE-902B-41C946E82BA6}"/>
              </a:ext>
            </a:extLst>
          </p:cNvPr>
          <p:cNvGrpSpPr/>
          <p:nvPr/>
        </p:nvGrpSpPr>
        <p:grpSpPr>
          <a:xfrm>
            <a:off x="5432365" y="1938244"/>
            <a:ext cx="1171576" cy="1154966"/>
            <a:chOff x="555264" y="1048786"/>
            <a:chExt cx="1171575" cy="1154966"/>
          </a:xfrm>
        </p:grpSpPr>
        <p:sp>
          <p:nvSpPr>
            <p:cNvPr id="74" name="Rechteck 73">
              <a:extLst>
                <a:ext uri="{FF2B5EF4-FFF2-40B4-BE49-F238E27FC236}">
                  <a16:creationId xmlns="" xmlns:a16="http://schemas.microsoft.com/office/drawing/2014/main" id="{0031771F-F43A-4B19-8362-D55DC0F5CA33}"/>
                </a:ext>
              </a:extLst>
            </p:cNvPr>
            <p:cNvSpPr/>
            <p:nvPr/>
          </p:nvSpPr>
          <p:spPr>
            <a:xfrm>
              <a:off x="555264" y="1419618"/>
              <a:ext cx="1171575" cy="784134"/>
            </a:xfrm>
            <a:prstGeom prst="rect">
              <a:avLst/>
            </a:prstGeom>
            <a:solidFill>
              <a:srgbClr val="C5642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6" name="Rechteck 75">
              <a:extLst>
                <a:ext uri="{FF2B5EF4-FFF2-40B4-BE49-F238E27FC236}">
                  <a16:creationId xmlns="" xmlns:a16="http://schemas.microsoft.com/office/drawing/2014/main" id="{16406529-6F71-479D-A672-52DCBC932C45}"/>
                </a:ext>
              </a:extLst>
            </p:cNvPr>
            <p:cNvSpPr/>
            <p:nvPr/>
          </p:nvSpPr>
          <p:spPr>
            <a:xfrm>
              <a:off x="666751" y="1048786"/>
              <a:ext cx="952500" cy="370832"/>
            </a:xfrm>
            <a:prstGeom prst="rect">
              <a:avLst/>
            </a:prstGeom>
            <a:solidFill>
              <a:srgbClr val="C5642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r>
                <a:rPr lang="de-AT" sz="1800" b="1" kern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Bank</a:t>
              </a:r>
            </a:p>
          </p:txBody>
        </p:sp>
        <p:sp>
          <p:nvSpPr>
            <p:cNvPr id="77" name="Rechteck 76">
              <a:extLst>
                <a:ext uri="{FF2B5EF4-FFF2-40B4-BE49-F238E27FC236}">
                  <a16:creationId xmlns="" xmlns:a16="http://schemas.microsoft.com/office/drawing/2014/main" id="{35EAC36D-186A-42B1-AB31-6BB5592D5B36}"/>
                </a:ext>
              </a:extLst>
            </p:cNvPr>
            <p:cNvSpPr/>
            <p:nvPr/>
          </p:nvSpPr>
          <p:spPr>
            <a:xfrm>
              <a:off x="673394" y="1532337"/>
              <a:ext cx="108000" cy="5622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0" name="Rechteck 79">
              <a:extLst>
                <a:ext uri="{FF2B5EF4-FFF2-40B4-BE49-F238E27FC236}">
                  <a16:creationId xmlns="" xmlns:a16="http://schemas.microsoft.com/office/drawing/2014/main" id="{E73C1D2B-FD8B-42B1-AB43-79EFFD731A2A}"/>
                </a:ext>
              </a:extLst>
            </p:cNvPr>
            <p:cNvSpPr/>
            <p:nvPr/>
          </p:nvSpPr>
          <p:spPr>
            <a:xfrm>
              <a:off x="836534" y="1532337"/>
              <a:ext cx="108000" cy="5622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1" name="Rechteck 80">
              <a:extLst>
                <a:ext uri="{FF2B5EF4-FFF2-40B4-BE49-F238E27FC236}">
                  <a16:creationId xmlns="" xmlns:a16="http://schemas.microsoft.com/office/drawing/2014/main" id="{7AF0F401-1D0A-482A-89A7-7F0334312AA7}"/>
                </a:ext>
              </a:extLst>
            </p:cNvPr>
            <p:cNvSpPr/>
            <p:nvPr/>
          </p:nvSpPr>
          <p:spPr>
            <a:xfrm>
              <a:off x="1006390" y="1532337"/>
              <a:ext cx="108000" cy="5622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2" name="Rechteck 81">
              <a:extLst>
                <a:ext uri="{FF2B5EF4-FFF2-40B4-BE49-F238E27FC236}">
                  <a16:creationId xmlns="" xmlns:a16="http://schemas.microsoft.com/office/drawing/2014/main" id="{89C63821-22FF-4991-98A4-D856CF780C54}"/>
                </a:ext>
              </a:extLst>
            </p:cNvPr>
            <p:cNvSpPr/>
            <p:nvPr/>
          </p:nvSpPr>
          <p:spPr>
            <a:xfrm>
              <a:off x="1169530" y="1532337"/>
              <a:ext cx="108000" cy="5622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3" name="Rechteck 82">
              <a:extLst>
                <a:ext uri="{FF2B5EF4-FFF2-40B4-BE49-F238E27FC236}">
                  <a16:creationId xmlns="" xmlns:a16="http://schemas.microsoft.com/office/drawing/2014/main" id="{D8463EFD-1282-474C-8BE7-516FFC4673F5}"/>
                </a:ext>
              </a:extLst>
            </p:cNvPr>
            <p:cNvSpPr/>
            <p:nvPr/>
          </p:nvSpPr>
          <p:spPr>
            <a:xfrm>
              <a:off x="1330024" y="1532337"/>
              <a:ext cx="108000" cy="5622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4" name="Rechteck 83">
              <a:extLst>
                <a:ext uri="{FF2B5EF4-FFF2-40B4-BE49-F238E27FC236}">
                  <a16:creationId xmlns="" xmlns:a16="http://schemas.microsoft.com/office/drawing/2014/main" id="{03B0EE14-1056-4B5C-ACDF-CC6413A2FC67}"/>
                </a:ext>
              </a:extLst>
            </p:cNvPr>
            <p:cNvSpPr/>
            <p:nvPr/>
          </p:nvSpPr>
          <p:spPr>
            <a:xfrm>
              <a:off x="1493164" y="1532337"/>
              <a:ext cx="108000" cy="56229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376">
                <a:defRPr/>
              </a:pPr>
              <a:endParaRPr lang="de-AT" sz="1800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8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6056E-6 L 0.27591 0.133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9" y="6685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9.02151E-7 L 0.33008 0.0742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7" y="370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19523E-6 L 0.31888 0.126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37" y="6292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59473E-6 L 0.23867 0.006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27" y="32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92945E-6 L 0.2724 -0.0360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20" y="-180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53366E-6 L 0.31823 -0.0319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11" y="-159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40574E-6 L 0.2595 -0.0499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-2498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11111E-6 L 0.24948 0.0196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52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91 0.13379 L 0.54271 0.0777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59" y="-277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888 0.12616 L 0.55599 0.0442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88" y="-412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008 0.07431 L 0.58724 -0.0009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78" y="-384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67 0.00671 L 0.5556 -0.0032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85" y="-44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24 -0.03612 L 0.56536 -0.0641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48" y="-1412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823 -0.03194 L 0.52656 0.01435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6" y="2292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951 -0.05 L 0.48229 -0.0557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271 0.07772 L 0.23581 0.13324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52" y="2776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599 0.04421 L 0.30482 0.1076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3" y="3241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724 -0.00092 L 0.30885 0.054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23" y="2801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56 -0.00324 L 0.30195 0.01087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671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537 -0.06408 L 0.27409 -0.07749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70" y="-671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23 -0.05575 L 0.22865 -0.06916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82" y="-671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656 0.01434 L 0.30339 0.00555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59" y="-440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33333E-6 L -0.28294 0.04236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54" y="2083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822E-16 1.11111E-6 L -0.27578 0.03912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76" y="1968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33333E-6 L -0.26029 0.00162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8" y="23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9982E-6 2.05876E-6 L -0.25189 -0.00764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1" y="-393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27214 -0.036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20" y="-1852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44444E-6 L -0.26784 -0.02986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-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81 0.13334 L -0.00169 0.00023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-6620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82 0.10764 L -0.00195 0.00047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78" y="-5370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885 0.05417 L 0.00143 -0.00208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2801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09 -0.07754 L 0.0345 -0.08658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79" y="-509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195 0.01088 L 0.03021 0.02476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5" y="671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48 0.01968 L -0.06263 0.07593 " pathEditMode="relative" rAng="0" ptsTypes="AA">
                                      <p:cBhvr>
                                        <p:cTn id="179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21" y="2778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864 -0.06921 L -0.01459 -0.06366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35" y="301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339 0.00556 L 0.01615 0.06088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2685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294 0.04236 L -0.50847 -0.08055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67" y="-6088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78 0.03913 L -0.54948 -0.0206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37" y="-3032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5 -0.00763 L -0.51055 -0.04722 " pathEditMode="relative" rAng="0" ptsTypes="AA">
                                      <p:cBhvr>
                                        <p:cTn id="18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8" y="-1968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214 -0.0368 L -0.48099 -0.04028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95" y="-255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84 -0.02987 L -0.47122 0.01296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36" grpId="0" animBg="1"/>
      <p:bldP spid="37" grpId="0" animBg="1"/>
      <p:bldP spid="38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10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Bankenspezifische Begriffe</a:t>
            </a:r>
          </a:p>
        </p:txBody>
      </p:sp>
      <p:pic>
        <p:nvPicPr>
          <p:cNvPr id="18" name="Grafik 17" descr="P:\GEMEINSAME DOKUMENTE\Illustrationen_Felix\Skript_41-42\Julia_v1.png">
            <a:extLst>
              <a:ext uri="{FF2B5EF4-FFF2-40B4-BE49-F238E27FC236}">
                <a16:creationId xmlns="" xmlns:a16="http://schemas.microsoft.com/office/drawing/2014/main" id="{87AB1112-77AA-4C95-837F-5D23F0BBAB3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530938" y="1744543"/>
            <a:ext cx="969010" cy="19620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Sprechblase: rechteckig mit abgerundeten Ecken 20">
            <a:extLst>
              <a:ext uri="{FF2B5EF4-FFF2-40B4-BE49-F238E27FC236}">
                <a16:creationId xmlns=""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771868" y="1775904"/>
            <a:ext cx="2305939" cy="1055162"/>
          </a:xfrm>
          <a:prstGeom prst="wedgeRoundRectCallout">
            <a:avLst>
              <a:gd name="adj1" fmla="val -62226"/>
              <a:gd name="adj2" fmla="val 2621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Finde die passende Beschreibung zu den Begriffen!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="" xmlns:a16="http://schemas.microsoft.com/office/drawing/2014/main" id="{D689C67D-F59F-401A-9B82-A228C92F90C3}"/>
              </a:ext>
            </a:extLst>
          </p:cNvPr>
          <p:cNvSpPr/>
          <p:nvPr/>
        </p:nvSpPr>
        <p:spPr>
          <a:xfrm>
            <a:off x="4764633" y="2917417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Ein Konto, auf das man Gutschriften erhält (z. B. Gehalt) und mit dem man Zahlungen abwickelt (z. B. Miete, Einkauf).</a:t>
            </a:r>
          </a:p>
        </p:txBody>
      </p:sp>
      <p:sp>
        <p:nvSpPr>
          <p:cNvPr id="25" name="Rechteck: abgerundete Ecken 24">
            <a:extLst>
              <a:ext uri="{FF2B5EF4-FFF2-40B4-BE49-F238E27FC236}">
                <a16:creationId xmlns="" xmlns:a16="http://schemas.microsoft.com/office/drawing/2014/main" id="{9335EEE3-5A44-49C3-86BC-23CBC8AFA96B}"/>
              </a:ext>
            </a:extLst>
          </p:cNvPr>
          <p:cNvSpPr/>
          <p:nvPr/>
        </p:nvSpPr>
        <p:spPr>
          <a:xfrm>
            <a:off x="4764632" y="1775904"/>
            <a:ext cx="7218462" cy="10064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Jemand, der bis zu einem vereinbarten Termin einen vereinbarten Geldbetrag zurückzahlen muss. </a:t>
            </a:r>
          </a:p>
        </p:txBody>
      </p:sp>
      <p:sp>
        <p:nvSpPr>
          <p:cNvPr id="27" name="Rechteck: abgerundete Ecken 26">
            <a:extLst>
              <a:ext uri="{FF2B5EF4-FFF2-40B4-BE49-F238E27FC236}">
                <a16:creationId xmlns="" xmlns:a16="http://schemas.microsoft.com/office/drawing/2014/main" id="{89C0264F-E463-48AF-ADE3-494A742A7B0C}"/>
              </a:ext>
            </a:extLst>
          </p:cNvPr>
          <p:cNvSpPr/>
          <p:nvPr/>
        </p:nvSpPr>
        <p:spPr>
          <a:xfrm>
            <a:off x="4764635" y="4058931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Übersicht über alle Bewegungen (Gutschriften und Zahlungen) auf einem Konto sowie über den aktuellen Kontostand.</a:t>
            </a:r>
          </a:p>
        </p:txBody>
      </p:sp>
      <p:sp>
        <p:nvSpPr>
          <p:cNvPr id="29" name="Rechteck: abgerundete Ecken 28">
            <a:extLst>
              <a:ext uri="{FF2B5EF4-FFF2-40B4-BE49-F238E27FC236}">
                <a16:creationId xmlns="" xmlns:a16="http://schemas.microsoft.com/office/drawing/2014/main" id="{07E2C6D2-B732-4006-8DC7-E0E5C8239133}"/>
              </a:ext>
            </a:extLst>
          </p:cNvPr>
          <p:cNvSpPr/>
          <p:nvPr/>
        </p:nvSpPr>
        <p:spPr>
          <a:xfrm>
            <a:off x="4764635" y="5200446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Jemand, der Geld verliehen hat.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="" xmlns:a16="http://schemas.microsoft.com/office/drawing/2014/main" id="{1B0817D5-F4F4-4866-9B04-55C0EBFE6939}"/>
              </a:ext>
            </a:extLst>
          </p:cNvPr>
          <p:cNvSpPr/>
          <p:nvPr/>
        </p:nvSpPr>
        <p:spPr>
          <a:xfrm>
            <a:off x="530938" y="3811704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1)  Girokonto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current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account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="" xmlns:a16="http://schemas.microsoft.com/office/drawing/2014/main" id="{80B7D1DA-18D0-465F-B59A-05F1DCF6C920}"/>
              </a:ext>
            </a:extLst>
          </p:cNvPr>
          <p:cNvSpPr/>
          <p:nvPr/>
        </p:nvSpPr>
        <p:spPr>
          <a:xfrm>
            <a:off x="530938" y="4439735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5750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2)  Kontoauszug 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account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statement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="" xmlns:a16="http://schemas.microsoft.com/office/drawing/2014/main" id="{28CD170B-911F-48BA-A49F-436E41B94709}"/>
              </a:ext>
            </a:extLst>
          </p:cNvPr>
          <p:cNvSpPr/>
          <p:nvPr/>
        </p:nvSpPr>
        <p:spPr>
          <a:xfrm>
            <a:off x="530938" y="5067766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57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3)  Schuldner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debtor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0F4C8FA2-2B74-46EF-A6CD-F30A043D0E08}"/>
              </a:ext>
            </a:extLst>
          </p:cNvPr>
          <p:cNvSpPr/>
          <p:nvPr/>
        </p:nvSpPr>
        <p:spPr>
          <a:xfrm>
            <a:off x="530938" y="5695797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57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4)  Gläubiger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creditor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2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7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19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33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39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43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47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53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59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63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67" dur="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73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Bankenspezifische Begriffe</a:t>
            </a:r>
          </a:p>
        </p:txBody>
      </p:sp>
      <p:pic>
        <p:nvPicPr>
          <p:cNvPr id="18" name="Grafik 17" descr="P:\GEMEINSAME DOKUMENTE\Illustrationen_Felix\Skript_41-42\Julia_v1.png">
            <a:extLst>
              <a:ext uri="{FF2B5EF4-FFF2-40B4-BE49-F238E27FC236}">
                <a16:creationId xmlns="" xmlns:a16="http://schemas.microsoft.com/office/drawing/2014/main" id="{87AB1112-77AA-4C95-837F-5D23F0BBAB3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530938" y="1744543"/>
            <a:ext cx="969010" cy="19620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Sprechblase: rechteckig mit abgerundeten Ecken 20">
            <a:extLst>
              <a:ext uri="{FF2B5EF4-FFF2-40B4-BE49-F238E27FC236}">
                <a16:creationId xmlns=""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771868" y="1775904"/>
            <a:ext cx="2305939" cy="1055162"/>
          </a:xfrm>
          <a:prstGeom prst="wedgeRoundRectCallout">
            <a:avLst>
              <a:gd name="adj1" fmla="val -62226"/>
              <a:gd name="adj2" fmla="val 2621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Finde die passende Beschreibung zu den Begriffen!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="" xmlns:a16="http://schemas.microsoft.com/office/drawing/2014/main" id="{D689C67D-F59F-401A-9B82-A228C92F90C3}"/>
              </a:ext>
            </a:extLst>
          </p:cNvPr>
          <p:cNvSpPr/>
          <p:nvPr/>
        </p:nvSpPr>
        <p:spPr>
          <a:xfrm>
            <a:off x="4764633" y="2917417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Erhält man Zinsen für Guthaben auf der Bank, werden 25 % davon einbehalten und an den Staat abgeführt.</a:t>
            </a:r>
          </a:p>
        </p:txBody>
      </p:sp>
      <p:sp>
        <p:nvSpPr>
          <p:cNvPr id="25" name="Rechteck: abgerundete Ecken 24">
            <a:extLst>
              <a:ext uri="{FF2B5EF4-FFF2-40B4-BE49-F238E27FC236}">
                <a16:creationId xmlns="" xmlns:a16="http://schemas.microsoft.com/office/drawing/2014/main" id="{9335EEE3-5A44-49C3-86BC-23CBC8AFA96B}"/>
              </a:ext>
            </a:extLst>
          </p:cNvPr>
          <p:cNvSpPr/>
          <p:nvPr/>
        </p:nvSpPr>
        <p:spPr>
          <a:xfrm>
            <a:off x="4764632" y="1775904"/>
            <a:ext cx="7218462" cy="10064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Zinsen, die man für einen Kredit bei einer Bank bezahlen muss.</a:t>
            </a:r>
          </a:p>
        </p:txBody>
      </p:sp>
      <p:sp>
        <p:nvSpPr>
          <p:cNvPr id="27" name="Rechteck: abgerundete Ecken 26">
            <a:extLst>
              <a:ext uri="{FF2B5EF4-FFF2-40B4-BE49-F238E27FC236}">
                <a16:creationId xmlns="" xmlns:a16="http://schemas.microsoft.com/office/drawing/2014/main" id="{89C0264F-E463-48AF-ADE3-494A742A7B0C}"/>
              </a:ext>
            </a:extLst>
          </p:cNvPr>
          <p:cNvSpPr/>
          <p:nvPr/>
        </p:nvSpPr>
        <p:spPr>
          <a:xfrm>
            <a:off x="4764635" y="4058931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Zahlt man Zinsen für einen Kredit auf der Bank, werden 25 % davon einbehalten und an den Staat abgeführt.</a:t>
            </a:r>
          </a:p>
        </p:txBody>
      </p:sp>
      <p:sp>
        <p:nvSpPr>
          <p:cNvPr id="29" name="Rechteck: abgerundete Ecken 28">
            <a:extLst>
              <a:ext uri="{FF2B5EF4-FFF2-40B4-BE49-F238E27FC236}">
                <a16:creationId xmlns="" xmlns:a16="http://schemas.microsoft.com/office/drawing/2014/main" id="{07E2C6D2-B732-4006-8DC7-E0E5C8239133}"/>
              </a:ext>
            </a:extLst>
          </p:cNvPr>
          <p:cNvSpPr/>
          <p:nvPr/>
        </p:nvSpPr>
        <p:spPr>
          <a:xfrm>
            <a:off x="4764635" y="5200446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Zinsen, die man für ein Guthaben bei einer Bank erhält.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="" xmlns:a16="http://schemas.microsoft.com/office/drawing/2014/main" id="{1B0817D5-F4F4-4866-9B04-55C0EBFE6939}"/>
              </a:ext>
            </a:extLst>
          </p:cNvPr>
          <p:cNvSpPr/>
          <p:nvPr/>
        </p:nvSpPr>
        <p:spPr>
          <a:xfrm>
            <a:off x="530938" y="3811704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1)  Habenzinsen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credit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interest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="" xmlns:a16="http://schemas.microsoft.com/office/drawing/2014/main" id="{80B7D1DA-18D0-465F-B59A-05F1DCF6C920}"/>
              </a:ext>
            </a:extLst>
          </p:cNvPr>
          <p:cNvSpPr/>
          <p:nvPr/>
        </p:nvSpPr>
        <p:spPr>
          <a:xfrm>
            <a:off x="530938" y="4439735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2)  Sollzinsen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debit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interest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="" xmlns:a16="http://schemas.microsoft.com/office/drawing/2014/main" id="{28CD170B-911F-48BA-A49F-436E41B94709}"/>
              </a:ext>
            </a:extLst>
          </p:cNvPr>
          <p:cNvSpPr/>
          <p:nvPr/>
        </p:nvSpPr>
        <p:spPr>
          <a:xfrm>
            <a:off x="530938" y="5067766"/>
            <a:ext cx="3501300" cy="6838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5750">
              <a:lnSpc>
                <a:spcPts val="1800"/>
              </a:lnSpc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3)  Kapitalertragsteuer – KESt </a:t>
            </a:r>
            <a:b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</a:b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capital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gains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tax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– CGT)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3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7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19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33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39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43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47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53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ECAEB78-BB2A-4B20-8BDC-22B1DF66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Bankenspezifische Begriffe</a:t>
            </a:r>
          </a:p>
        </p:txBody>
      </p:sp>
      <p:pic>
        <p:nvPicPr>
          <p:cNvPr id="18" name="Grafik 17" descr="P:\GEMEINSAME DOKUMENTE\Illustrationen_Felix\Skript_41-42\Julia_v1.png">
            <a:extLst>
              <a:ext uri="{FF2B5EF4-FFF2-40B4-BE49-F238E27FC236}">
                <a16:creationId xmlns="" xmlns:a16="http://schemas.microsoft.com/office/drawing/2014/main" id="{87AB1112-77AA-4C95-837F-5D23F0BBAB3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2" t="5918" r="13953" b="3488"/>
          <a:stretch/>
        </p:blipFill>
        <p:spPr bwMode="auto">
          <a:xfrm>
            <a:off x="530938" y="1744543"/>
            <a:ext cx="969010" cy="19620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Sprechblase: rechteckig mit abgerundeten Ecken 20">
            <a:extLst>
              <a:ext uri="{FF2B5EF4-FFF2-40B4-BE49-F238E27FC236}">
                <a16:creationId xmlns="" xmlns:a16="http://schemas.microsoft.com/office/drawing/2014/main" id="{C2EA0CA2-DBC2-4A11-9CC2-0346102029D1}"/>
              </a:ext>
            </a:extLst>
          </p:cNvPr>
          <p:cNvSpPr/>
          <p:nvPr/>
        </p:nvSpPr>
        <p:spPr>
          <a:xfrm>
            <a:off x="1771868" y="1775904"/>
            <a:ext cx="2305939" cy="1055162"/>
          </a:xfrm>
          <a:prstGeom prst="wedgeRoundRectCallout">
            <a:avLst>
              <a:gd name="adj1" fmla="val -62226"/>
              <a:gd name="adj2" fmla="val 2621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Finde die passende Beschreibung zu den Begriffen!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="" xmlns:a16="http://schemas.microsoft.com/office/drawing/2014/main" id="{D689C67D-F59F-401A-9B82-A228C92F90C3}"/>
              </a:ext>
            </a:extLst>
          </p:cNvPr>
          <p:cNvSpPr/>
          <p:nvPr/>
        </p:nvSpPr>
        <p:spPr>
          <a:xfrm>
            <a:off x="4764633" y="2917417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b)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Rückzahlung von Schulden zu einem bestimmten Zeitpunkt und in einer bestimmten Höhe.</a:t>
            </a:r>
          </a:p>
        </p:txBody>
      </p:sp>
      <p:sp>
        <p:nvSpPr>
          <p:cNvPr id="25" name="Rechteck: abgerundete Ecken 24">
            <a:extLst>
              <a:ext uri="{FF2B5EF4-FFF2-40B4-BE49-F238E27FC236}">
                <a16:creationId xmlns="" xmlns:a16="http://schemas.microsoft.com/office/drawing/2014/main" id="{9335EEE3-5A44-49C3-86BC-23CBC8AFA96B}"/>
              </a:ext>
            </a:extLst>
          </p:cNvPr>
          <p:cNvSpPr/>
          <p:nvPr/>
        </p:nvSpPr>
        <p:spPr>
          <a:xfrm>
            <a:off x="4764632" y="1775904"/>
            <a:ext cx="7218462" cy="10064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Als Sicherstellung für einen Kredit dient eine Immobilie (Grundstück, Haus, Wohnung). Kann der Kreditnehmer nicht zahlen, kann die Bank diese verkaufen und damit die Schulden begleichen.</a:t>
            </a:r>
          </a:p>
        </p:txBody>
      </p:sp>
      <p:sp>
        <p:nvSpPr>
          <p:cNvPr id="27" name="Rechteck: abgerundete Ecken 26">
            <a:extLst>
              <a:ext uri="{FF2B5EF4-FFF2-40B4-BE49-F238E27FC236}">
                <a16:creationId xmlns="" xmlns:a16="http://schemas.microsoft.com/office/drawing/2014/main" id="{89C0264F-E463-48AF-ADE3-494A742A7B0C}"/>
              </a:ext>
            </a:extLst>
          </p:cNvPr>
          <p:cNvSpPr/>
          <p:nvPr/>
        </p:nvSpPr>
        <p:spPr>
          <a:xfrm>
            <a:off x="4764635" y="4058931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Absicherung für den Fall, dass der Kreditnehmer seine Schulden nicht zurückzahlen kann.</a:t>
            </a:r>
          </a:p>
        </p:txBody>
      </p:sp>
      <p:sp>
        <p:nvSpPr>
          <p:cNvPr id="29" name="Rechteck: abgerundete Ecken 28">
            <a:extLst>
              <a:ext uri="{FF2B5EF4-FFF2-40B4-BE49-F238E27FC236}">
                <a16:creationId xmlns="" xmlns:a16="http://schemas.microsoft.com/office/drawing/2014/main" id="{07E2C6D2-B732-4006-8DC7-E0E5C8239133}"/>
              </a:ext>
            </a:extLst>
          </p:cNvPr>
          <p:cNvSpPr/>
          <p:nvPr/>
        </p:nvSpPr>
        <p:spPr>
          <a:xfrm>
            <a:off x="4764635" y="5200446"/>
            <a:ext cx="7218461" cy="10064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>
              <a:spcBef>
                <a:spcPts val="1200"/>
              </a:spcBef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d)  </a:t>
            </a: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Die Fähigkeit, die aufgenommenen Schulden zurückzahlen zu können und den Willen, diese zurückzuzahlen (Kreditwürdigkeit).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="" xmlns:a16="http://schemas.microsoft.com/office/drawing/2014/main" id="{1B0817D5-F4F4-4866-9B04-55C0EBFE6939}"/>
              </a:ext>
            </a:extLst>
          </p:cNvPr>
          <p:cNvSpPr/>
          <p:nvPr/>
        </p:nvSpPr>
        <p:spPr>
          <a:xfrm>
            <a:off x="530938" y="3811704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1)  Tilgung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redemption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="" xmlns:a16="http://schemas.microsoft.com/office/drawing/2014/main" id="{80B7D1DA-18D0-465F-B59A-05F1DCF6C920}"/>
              </a:ext>
            </a:extLst>
          </p:cNvPr>
          <p:cNvSpPr/>
          <p:nvPr/>
        </p:nvSpPr>
        <p:spPr>
          <a:xfrm>
            <a:off x="530938" y="4439735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57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2)  Sicherheiten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collateral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="" xmlns:a16="http://schemas.microsoft.com/office/drawing/2014/main" id="{28CD170B-911F-48BA-A49F-436E41B94709}"/>
              </a:ext>
            </a:extLst>
          </p:cNvPr>
          <p:cNvSpPr/>
          <p:nvPr/>
        </p:nvSpPr>
        <p:spPr>
          <a:xfrm>
            <a:off x="530938" y="5067766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3)  Bonität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credit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rating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0F4C8FA2-2B74-46EF-A6CD-F30A043D0E08}"/>
              </a:ext>
            </a:extLst>
          </p:cNvPr>
          <p:cNvSpPr/>
          <p:nvPr/>
        </p:nvSpPr>
        <p:spPr>
          <a:xfrm>
            <a:off x="530938" y="5695797"/>
            <a:ext cx="3501300" cy="51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>
              <a:spcAft>
                <a:spcPts val="600"/>
              </a:spcAft>
            </a:pPr>
            <a:r>
              <a:rPr lang="de-AT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4)  Hypothek </a:t>
            </a:r>
            <a:r>
              <a:rPr lang="de-A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(</a:t>
            </a:r>
            <a:r>
              <a:rPr lang="de-A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mortgage</a:t>
            </a:r>
            <a:r>
              <a:rPr lang="de-AT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)</a:t>
            </a:r>
            <a:endParaRPr lang="de-AT" b="1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7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7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19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33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39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43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47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53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59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63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67" dur="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BD7"/>
                                      </p:to>
                                    </p:animClr>
                                    <p:set>
                                      <p:cBhvr>
                                        <p:cTn id="73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="" xmlns:a16="http://schemas.microsoft.com/office/drawing/2014/main" id="{F2264D01-B949-4814-A220-88FB18FFA157}"/>
              </a:ext>
            </a:extLst>
          </p:cNvPr>
          <p:cNvSpPr/>
          <p:nvPr/>
        </p:nvSpPr>
        <p:spPr bwMode="blackWhite">
          <a:xfrm>
            <a:off x="394100" y="1139837"/>
            <a:ext cx="7385235" cy="3527413"/>
          </a:xfrm>
          <a:prstGeom prst="rect">
            <a:avLst/>
          </a:prstGeom>
          <a:solidFill>
            <a:srgbClr val="006067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EDE0C9D4-5F06-44A9-86EA-11805B75EE4A}"/>
              </a:ext>
            </a:extLst>
          </p:cNvPr>
          <p:cNvSpPr/>
          <p:nvPr/>
        </p:nvSpPr>
        <p:spPr>
          <a:xfrm>
            <a:off x="7779336" y="1139837"/>
            <a:ext cx="4018564" cy="3527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160" dirty="0"/>
          </a:p>
        </p:txBody>
      </p:sp>
      <p:sp>
        <p:nvSpPr>
          <p:cNvPr id="7" name="Titel 1">
            <a:extLst>
              <a:ext uri="{FF2B5EF4-FFF2-40B4-BE49-F238E27FC236}">
                <a16:creationId xmlns="" xmlns:a16="http://schemas.microsoft.com/office/drawing/2014/main" id="{79CA9719-46B7-4134-AF8B-54EBCD2B6D73}"/>
              </a:ext>
            </a:extLst>
          </p:cNvPr>
          <p:cNvSpPr txBox="1">
            <a:spLocks/>
          </p:cNvSpPr>
          <p:nvPr/>
        </p:nvSpPr>
        <p:spPr>
          <a:xfrm>
            <a:off x="7923199" y="3337134"/>
            <a:ext cx="3837879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 bringen die </a:t>
            </a:r>
            <a:b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Wirtschaft in die Schule.</a:t>
            </a:r>
          </a:p>
        </p:txBody>
      </p:sp>
      <p:sp>
        <p:nvSpPr>
          <p:cNvPr id="8" name="Titel 1">
            <a:extLst>
              <a:ext uri="{FF2B5EF4-FFF2-40B4-BE49-F238E27FC236}">
                <a16:creationId xmlns="" xmlns:a16="http://schemas.microsoft.com/office/drawing/2014/main" id="{402A4B91-8F07-46ED-BF68-473A6C41492F}"/>
              </a:ext>
            </a:extLst>
          </p:cNvPr>
          <p:cNvSpPr txBox="1">
            <a:spLocks/>
          </p:cNvSpPr>
          <p:nvPr/>
        </p:nvSpPr>
        <p:spPr>
          <a:xfrm>
            <a:off x="843424" y="1139837"/>
            <a:ext cx="6935911" cy="352741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AutorInnen: Dr. Andrea Raso, Dr. Herwig </a:t>
            </a:r>
            <a:r>
              <a:rPr lang="de-AT" sz="1800" dirty="0" err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Rumpold</a:t>
            </a:r>
            <a:endParaRPr lang="de-AT" sz="1800" dirty="0">
              <a:solidFill>
                <a:schemeClr val="bg1">
                  <a:lumMod val="95000"/>
                </a:schemeClr>
              </a:solidFill>
              <a:latin typeface="Corbel" panose="020B0503020204020204" pitchFamily="34" charset="0"/>
            </a:endParaRPr>
          </a:p>
          <a:p>
            <a:r>
              <a:rPr lang="de-AT" sz="180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Gestaltung: Dr. Andrea Raso</a:t>
            </a:r>
          </a:p>
          <a:p>
            <a:endParaRPr lang="de-AT" sz="1600" cap="all" dirty="0">
              <a:solidFill>
                <a:schemeClr val="bg1">
                  <a:lumMod val="95000"/>
                </a:schemeClr>
              </a:solidFill>
              <a:latin typeface="Corbel" panose="020B0503020204020204" pitchFamily="34" charset="0"/>
            </a:endParaRPr>
          </a:p>
          <a:p>
            <a:r>
              <a:rPr lang="de-AT" sz="1600" cap="all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AWS (</a:t>
            </a:r>
            <a:r>
              <a:rPr lang="de-AT" sz="160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Arbeitsgemeinschaft Wirtschaft und Schule</a:t>
            </a:r>
            <a:r>
              <a:rPr lang="de-AT" sz="1600" cap="all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)</a:t>
            </a:r>
            <a:r>
              <a:rPr lang="de-AT" sz="16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/>
            </a:r>
            <a:br>
              <a:rPr lang="de-AT" sz="16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 err="1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Rainergasse</a:t>
            </a: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 38 | 1050 Wien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T: +43 1 545 16 71-63 | F: +43 1 545 16 71-22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E: aws@ibw.at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W: aws.ibw.at </a:t>
            </a:r>
            <a:b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</a:br>
            <a:r>
              <a:rPr lang="de-AT" sz="1800" b="0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http://www.facebook.com/AWSunterrichtsmaterial</a:t>
            </a:r>
            <a:endParaRPr lang="de-AT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39B6E1FE-16AA-4A22-9C75-583BE6938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80" y="6088946"/>
            <a:ext cx="1359617" cy="361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7F5E6E93-1792-4AA3-9DD8-DCC478A0E5FF}"/>
              </a:ext>
            </a:extLst>
          </p:cNvPr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32"/>
          <a:stretch/>
        </p:blipFill>
        <p:spPr>
          <a:xfrm>
            <a:off x="2060345" y="6017940"/>
            <a:ext cx="1380108" cy="558325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="" xmlns:a16="http://schemas.microsoft.com/office/drawing/2014/main" id="{F35C732D-2935-4E7F-9AA8-1A2D76F3DF3F}"/>
              </a:ext>
            </a:extLst>
          </p:cNvPr>
          <p:cNvSpPr txBox="1">
            <a:spLocks/>
          </p:cNvSpPr>
          <p:nvPr/>
        </p:nvSpPr>
        <p:spPr>
          <a:xfrm>
            <a:off x="394100" y="5271973"/>
            <a:ext cx="3232830" cy="1140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 freundlicher Unterstützung: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691" y="1721737"/>
            <a:ext cx="2751853" cy="118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9479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Benutzerdefiniert</PresentationFormat>
  <Paragraphs>61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</vt:lpstr>
      <vt:lpstr>Aufgaben von Banken</vt:lpstr>
      <vt:lpstr>PowerPoint-Präsentation</vt:lpstr>
      <vt:lpstr>PowerPoint-Präsentation</vt:lpstr>
      <vt:lpstr>Was macht eine Bank?</vt:lpstr>
      <vt:lpstr>Bankenspezifische Begriffe</vt:lpstr>
      <vt:lpstr>Bankenspezifische Begriffe</vt:lpstr>
      <vt:lpstr>Bankenspezifische Begriffe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Stipo Raso</dc:creator>
  <cp:lastModifiedBy>Andrea Zwischenbrugger</cp:lastModifiedBy>
  <cp:revision>152</cp:revision>
  <cp:lastPrinted>2019-02-25T09:32:10Z</cp:lastPrinted>
  <dcterms:created xsi:type="dcterms:W3CDTF">2019-02-22T19:54:12Z</dcterms:created>
  <dcterms:modified xsi:type="dcterms:W3CDTF">2019-05-07T10:30:06Z</dcterms:modified>
</cp:coreProperties>
</file>