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356" r:id="rId3"/>
    <p:sldId id="319" r:id="rId4"/>
    <p:sldId id="355" r:id="rId5"/>
    <p:sldId id="322" r:id="rId6"/>
    <p:sldId id="320" r:id="rId7"/>
    <p:sldId id="357" r:id="rId8"/>
    <p:sldId id="323" r:id="rId9"/>
    <p:sldId id="324" r:id="rId10"/>
    <p:sldId id="326" r:id="rId11"/>
    <p:sldId id="329" r:id="rId12"/>
    <p:sldId id="362" r:id="rId13"/>
    <p:sldId id="334" r:id="rId14"/>
    <p:sldId id="337" r:id="rId15"/>
    <p:sldId id="361" r:id="rId16"/>
    <p:sldId id="338" r:id="rId17"/>
    <p:sldId id="339" r:id="rId18"/>
    <p:sldId id="363" r:id="rId19"/>
    <p:sldId id="364" r:id="rId20"/>
    <p:sldId id="365" r:id="rId21"/>
    <p:sldId id="366" r:id="rId22"/>
    <p:sldId id="367" r:id="rId23"/>
    <p:sldId id="342" r:id="rId24"/>
    <p:sldId id="343" r:id="rId25"/>
    <p:sldId id="344" r:id="rId26"/>
    <p:sldId id="345" r:id="rId27"/>
    <p:sldId id="259" r:id="rId28"/>
    <p:sldId id="258" r:id="rId29"/>
    <p:sldId id="346" r:id="rId30"/>
    <p:sldId id="347" r:id="rId31"/>
    <p:sldId id="348" r:id="rId32"/>
    <p:sldId id="349" r:id="rId33"/>
    <p:sldId id="351" r:id="rId34"/>
    <p:sldId id="350" r:id="rId35"/>
    <p:sldId id="353" r:id="rId36"/>
    <p:sldId id="352" r:id="rId37"/>
    <p:sldId id="276" r:id="rId38"/>
  </p:sldIdLst>
  <p:sldSz cx="12192000" cy="6858000"/>
  <p:notesSz cx="6808788" cy="9940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  <a:srgbClr val="C1CBD7"/>
    <a:srgbClr val="006067"/>
    <a:srgbClr val="C5C5C5"/>
    <a:srgbClr val="D7DDE5"/>
    <a:srgbClr val="C55A11"/>
    <a:srgbClr val="548235"/>
    <a:srgbClr val="F2F2F2"/>
    <a:srgbClr val="87888A"/>
    <a:srgbClr val="FB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23" autoAdjust="0"/>
    <p:restoredTop sz="88270" autoAdjust="0"/>
  </p:normalViewPr>
  <p:slideViewPr>
    <p:cSldViewPr snapToGrid="0">
      <p:cViewPr varScale="1">
        <p:scale>
          <a:sx n="111" d="100"/>
          <a:sy n="111" d="100"/>
        </p:scale>
        <p:origin x="3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678" y="4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1111F-C436-4716-A18E-F5455650B0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7375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64F10-A9AA-4F90-85A4-5DB260E187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4020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064F10-A9AA-4F90-85A4-5DB260E1873F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3508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2BA09039-510A-4A66-A2D8-578F4D1D106C}"/>
              </a:ext>
            </a:extLst>
          </p:cNvPr>
          <p:cNvSpPr/>
          <p:nvPr userDrawn="1"/>
        </p:nvSpPr>
        <p:spPr bwMode="blackWhite">
          <a:xfrm>
            <a:off x="394100" y="1633613"/>
            <a:ext cx="7385235" cy="2078015"/>
          </a:xfrm>
          <a:prstGeom prst="rect">
            <a:avLst/>
          </a:prstGeom>
          <a:solidFill>
            <a:srgbClr val="006067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160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9425D8E0-A8A4-4934-A274-C9F41CBF424B}"/>
              </a:ext>
            </a:extLst>
          </p:cNvPr>
          <p:cNvSpPr/>
          <p:nvPr userDrawn="1"/>
        </p:nvSpPr>
        <p:spPr>
          <a:xfrm>
            <a:off x="7779336" y="1633613"/>
            <a:ext cx="4018564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160" dirty="0"/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8BD5CA36-4E86-419E-9E66-F6CE70D2E81D}"/>
              </a:ext>
            </a:extLst>
          </p:cNvPr>
          <p:cNvSpPr txBox="1">
            <a:spLocks/>
          </p:cNvSpPr>
          <p:nvPr userDrawn="1"/>
        </p:nvSpPr>
        <p:spPr>
          <a:xfrm>
            <a:off x="7915316" y="3830910"/>
            <a:ext cx="3882584" cy="1140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Wir bringen die </a:t>
            </a:r>
            <a:b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Wirtschaft in die Schule.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3C011D-B115-46CE-96EF-7A3663BD6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424" y="1737360"/>
            <a:ext cx="6935911" cy="1796774"/>
          </a:xfrm>
        </p:spPr>
        <p:txBody>
          <a:bodyPr anchor="b"/>
          <a:lstStyle>
            <a:lvl1pPr algn="l">
              <a:lnSpc>
                <a:spcPts val="6000"/>
              </a:lnSpc>
              <a:defRPr sz="6000" b="1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E2447C2A-FFA6-4174-90B1-18B65F7B8B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80" y="6088946"/>
            <a:ext cx="1359617" cy="361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6AF64A2B-B5C8-4776-ADCF-14E330B18834}"/>
              </a:ext>
            </a:extLst>
          </p:cNvPr>
          <p:cNvPicPr/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432"/>
          <a:stretch/>
        </p:blipFill>
        <p:spPr>
          <a:xfrm>
            <a:off x="2060345" y="6017940"/>
            <a:ext cx="1380108" cy="558325"/>
          </a:xfrm>
          <a:prstGeom prst="rect">
            <a:avLst/>
          </a:prstGeom>
        </p:spPr>
      </p:pic>
      <p:sp>
        <p:nvSpPr>
          <p:cNvPr id="18" name="Titel 1">
            <a:extLst>
              <a:ext uri="{FF2B5EF4-FFF2-40B4-BE49-F238E27FC236}">
                <a16:creationId xmlns:a16="http://schemas.microsoft.com/office/drawing/2014/main" id="{C0E91B4A-4113-4C32-877C-F90BC345AB68}"/>
              </a:ext>
            </a:extLst>
          </p:cNvPr>
          <p:cNvSpPr txBox="1">
            <a:spLocks/>
          </p:cNvSpPr>
          <p:nvPr userDrawn="1"/>
        </p:nvSpPr>
        <p:spPr>
          <a:xfrm>
            <a:off x="394100" y="5271973"/>
            <a:ext cx="3232830" cy="1140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Mit freundlicher Unterstützung: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451" y="2041634"/>
            <a:ext cx="2751853" cy="118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70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FCE1B1-AEF3-4F82-AC93-58953CF35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EA538F-0D3B-4979-8BD0-60DAFA23B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975241-A412-4105-B6F1-86EC2D50F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772-E5B1-43F7-8DE5-4DD7945F9001}" type="datetimeFigureOut">
              <a:rPr lang="de-AT" smtClean="0"/>
              <a:t>23.08.2019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CF5A72-D18D-48D1-A376-8C79205EA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8DD077-819D-4A4B-8B8B-8446652B5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060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C653AAC-E53F-4349-94D5-23635F1F96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1FCEAD2-DABF-491A-BBA9-5F4CFEF9F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A4A179-8B46-4F55-B806-FC4BA6AB3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772-E5B1-43F7-8DE5-4DD7945F9001}" type="datetimeFigureOut">
              <a:rPr lang="de-AT" smtClean="0"/>
              <a:t>23.08.2019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1234C8-71B7-486D-896F-97F1BDFA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FB492B-B643-4793-997B-F3551E19F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069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ssdiagramm: Prozess 6">
            <a:extLst>
              <a:ext uri="{FF2B5EF4-FFF2-40B4-BE49-F238E27FC236}">
                <a16:creationId xmlns:a16="http://schemas.microsoft.com/office/drawing/2014/main" id="{E66503BD-84A8-4E73-A36B-78C524FE386A}"/>
              </a:ext>
            </a:extLst>
          </p:cNvPr>
          <p:cNvSpPr/>
          <p:nvPr userDrawn="1"/>
        </p:nvSpPr>
        <p:spPr>
          <a:xfrm>
            <a:off x="0" y="62611"/>
            <a:ext cx="12192000" cy="1152000"/>
          </a:xfrm>
          <a:prstGeom prst="flowChartProcess">
            <a:avLst/>
          </a:prstGeom>
          <a:solidFill>
            <a:srgbClr val="0060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19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D75A33-D324-49B6-91F0-48E73E6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07" y="141097"/>
            <a:ext cx="11204155" cy="100647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 b="1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C0FA13-F3CC-4444-93B8-DFA12EDFA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707" y="1564395"/>
            <a:ext cx="11204155" cy="4612568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BAF8C1-70A5-4E16-94C6-644A9C2F6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772-E5B1-43F7-8DE5-4DD7945F9001}" type="datetimeFigureOut">
              <a:rPr lang="de-AT" smtClean="0"/>
              <a:t>23.08.2019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A92473-476E-40E4-BEEE-BCF7A8C9F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29A89A-9C53-41B9-A014-3A1A63DE7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A7640F83-1C8E-4229-BDEC-EC7D47DB00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9596" y="6537960"/>
            <a:ext cx="556203" cy="23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37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9B6AE381-7826-46B5-8F2B-3051E35AE1D9}"/>
              </a:ext>
            </a:extLst>
          </p:cNvPr>
          <p:cNvSpPr/>
          <p:nvPr userDrawn="1"/>
        </p:nvSpPr>
        <p:spPr bwMode="blackWhite">
          <a:xfrm>
            <a:off x="394099" y="1633794"/>
            <a:ext cx="9115661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16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EE6193A-7BF9-4454-886A-BE4A17300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956816"/>
            <a:ext cx="8968802" cy="1563624"/>
          </a:xfrm>
        </p:spPr>
        <p:txBody>
          <a:bodyPr anchor="ctr">
            <a:normAutofit/>
          </a:bodyPr>
          <a:lstStyle>
            <a:lvl1pPr>
              <a:defRPr lang="de-AT" sz="4400" b="1" kern="1200" dirty="0">
                <a:solidFill>
                  <a:srgbClr val="006067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17F126-72BB-488B-B893-2A0BB576F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B80B00-7BBF-41B1-BE89-8B0FBE169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772-E5B1-43F7-8DE5-4DD7945F9001}" type="datetimeFigureOut">
              <a:rPr lang="de-AT" smtClean="0"/>
              <a:t>23.08.2019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B76AE9-9D15-446D-A9C6-2CDE57649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4D7619-DD75-40DB-A9E0-453AD0950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835EF863-7FFF-4335-AB7D-2763D08BE336}"/>
              </a:ext>
            </a:extLst>
          </p:cNvPr>
          <p:cNvSpPr/>
          <p:nvPr userDrawn="1"/>
        </p:nvSpPr>
        <p:spPr>
          <a:xfrm>
            <a:off x="9509760" y="1633613"/>
            <a:ext cx="2288140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160" dirty="0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1A751B8F-46B2-4DFA-B994-07A12B4224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2818639"/>
            <a:ext cx="1634152" cy="70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20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40E7C4-519F-4FF8-9E97-6FB1648D3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A993F1-D84A-4185-B57E-E0D7D41059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66A98B0-09F4-4D52-AA72-F7D4ED346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C3040E9-7E85-4C1D-AFB4-691C62AA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772-E5B1-43F7-8DE5-4DD7945F9001}" type="datetimeFigureOut">
              <a:rPr lang="de-AT" smtClean="0"/>
              <a:t>23.08.2019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A607B63-152D-47A3-B31A-F155BB006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FF2581-B584-4CF0-A3D0-05247F808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298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E2D97D-DE05-4621-AC51-08C9FD65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B7104F9-33ED-49E4-A4B1-76B725DF5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6D5A9AE-FD27-4E1F-BF6D-4FEC26D4E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CA9D32A-6884-4828-BA82-DE333EBACC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D33350F-B1F9-4FCB-A56A-819F87081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1715057-535D-436E-8442-835AF1BC9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772-E5B1-43F7-8DE5-4DD7945F9001}" type="datetimeFigureOut">
              <a:rPr lang="de-AT" smtClean="0"/>
              <a:t>23.08.2019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386FE55-1523-44D5-A20E-2500AB592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4F2A68A-55FB-42D1-B51F-EC5E0B0B5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338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8357E1-047A-48D7-AF84-834E7008B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DFD6A42-D051-43A0-861F-5C0E27DBA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772-E5B1-43F7-8DE5-4DD7945F9001}" type="datetimeFigureOut">
              <a:rPr lang="de-AT" smtClean="0"/>
              <a:t>23.08.2019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A2DDFD5-AF61-46B5-8E4D-384164E4D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81F6CEE-0DB7-4838-9C97-3EAFD283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887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9894A8A-D79D-4890-9938-4BD02EB9D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772-E5B1-43F7-8DE5-4DD7945F9001}" type="datetimeFigureOut">
              <a:rPr lang="de-AT" smtClean="0"/>
              <a:t>23.08.2019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595EC9-0722-4DE9-B72E-FA53EA22D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6A75335-9399-40AF-BBCC-28988F62D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5399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7A258F-C72C-41E1-AB8A-85E2D73FD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68C58E-0015-4EB4-9F32-3106B83CA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8C2A14-6660-4DE9-88DB-517DB6B84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DB2FA18-BA92-4078-8119-7A56BD599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772-E5B1-43F7-8DE5-4DD7945F9001}" type="datetimeFigureOut">
              <a:rPr lang="de-AT" smtClean="0"/>
              <a:t>23.08.2019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AFA33C7-204A-4880-AF35-A6FAF9A7A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AE24FC2-8ACC-43D3-8909-9E1BF9785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81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BC5CDB-ED9B-4087-90F1-B4F709D12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008E5A3-4817-4781-A37B-213EB85042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7531966-AF1B-49F2-BDAB-2DCF8E021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6C10BB-C36D-4C50-A991-71DDA1C52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772-E5B1-43F7-8DE5-4DD7945F9001}" type="datetimeFigureOut">
              <a:rPr lang="de-AT" smtClean="0"/>
              <a:t>23.08.2019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EAC29EB-C3BF-4AC6-9EC2-1884C055F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24ED25-10AC-47F4-B38B-2845F58DB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843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EEECD63-1F2C-4C7D-B551-BC6CAEFB1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4615B7-56EB-497C-93D6-5895F0213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022B39-5FE1-4806-9FA4-5A0E0BF21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50772-E5B1-43F7-8DE5-4DD7945F9001}" type="datetimeFigureOut">
              <a:rPr lang="de-AT" smtClean="0"/>
              <a:t>23.08.2019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401B6B-DF28-4CFE-9BD3-80742CB985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56ED42-9EE7-47E5-8EFA-48DA95666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635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646" Type="http://schemas.openxmlformats.org/officeDocument/2006/relationships/image" Target="../media/image18.png"/><Relationship Id="rId798" Type="http://schemas.openxmlformats.org/officeDocument/2006/relationships/image" Target="../media/image20.png"/><Relationship Id="rId997" Type="http://schemas.openxmlformats.org/officeDocument/2006/relationships/image" Target="../../word/media/image992.svg"/><Relationship Id="rId645" Type="http://schemas.openxmlformats.org/officeDocument/2006/relationships/image" Target="../../word/media/image640.svg"/><Relationship Id="rId797" Type="http://schemas.openxmlformats.org/officeDocument/2006/relationships/image" Target="../../word/media/image792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762" Type="http://schemas.openxmlformats.org/officeDocument/2006/relationships/image" Target="../media/image19.png"/><Relationship Id="rId296" Type="http://schemas.openxmlformats.org/officeDocument/2006/relationships/image" Target="../media/image17.png"/><Relationship Id="rId295" Type="http://schemas.openxmlformats.org/officeDocument/2006/relationships/image" Target="../../word/media/image290.svg"/><Relationship Id="rId761" Type="http://schemas.openxmlformats.org/officeDocument/2006/relationships/image" Target="../../word/media/image756.svg"/><Relationship Id="rId998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281" Type="http://schemas.openxmlformats.org/officeDocument/2006/relationships/image" Target="../../word/media/image2760.svg"/><Relationship Id="rId798" Type="http://schemas.openxmlformats.org/officeDocument/2006/relationships/image" Target="../media/image9.png"/><Relationship Id="rId797" Type="http://schemas.openxmlformats.org/officeDocument/2006/relationships/image" Target="../../word/media/image7920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181" Type="http://schemas.openxmlformats.org/officeDocument/2006/relationships/image" Target="../../word/media/image176.svg"/><Relationship Id="rId283" Type="http://schemas.openxmlformats.org/officeDocument/2006/relationships/image" Target="../media/image19.png"/><Relationship Id="rId282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81" Type="http://schemas.openxmlformats.org/officeDocument/2006/relationships/image" Target="../../word/media/image276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54" Type="http://schemas.openxmlformats.org/officeDocument/2006/relationships/image" Target="../media/image7.png"/><Relationship Id="rId253" Type="http://schemas.openxmlformats.org/officeDocument/2006/relationships/image" Target="../../word/media/image248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305" Type="http://schemas.openxmlformats.org/officeDocument/2006/relationships/image" Target="../../word/media/image300.svg"/><Relationship Id="rId4" Type="http://schemas.openxmlformats.org/officeDocument/2006/relationships/image" Target="../media/image25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4.png"/><Relationship Id="rId7" Type="http://schemas.openxmlformats.org/officeDocument/2006/relationships/image" Target="../media/image27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7.svg"/><Relationship Id="rId15" Type="http://schemas.openxmlformats.org/officeDocument/2006/relationships/image" Target="../media/image11.svg"/><Relationship Id="rId10" Type="http://schemas.openxmlformats.org/officeDocument/2006/relationships/image" Target="../media/image29.png"/><Relationship Id="rId4" Type="http://schemas.openxmlformats.org/officeDocument/2006/relationships/image" Target="../media/image26.png"/><Relationship Id="rId9" Type="http://schemas.openxmlformats.org/officeDocument/2006/relationships/image" Target="../media/image33.sv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56" Type="http://schemas.openxmlformats.org/officeDocument/2006/relationships/image" Target="../media/image26.png"/><Relationship Id="rId2" Type="http://schemas.openxmlformats.org/officeDocument/2006/relationships/image" Target="../media/image9.png"/><Relationship Id="rId255" Type="http://schemas.openxmlformats.org/officeDocument/2006/relationships/image" Target="../../word/media/image250.sv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253" Type="http://schemas.openxmlformats.org/officeDocument/2006/relationships/image" Target="../../word/media/image2480.svg"/><Relationship Id="rId4" Type="http://schemas.openxmlformats.org/officeDocument/2006/relationships/image" Target="../media/image30.png"/><Relationship Id="rId257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4.png"/><Relationship Id="rId7" Type="http://schemas.openxmlformats.org/officeDocument/2006/relationships/image" Target="../media/image41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43.svg"/><Relationship Id="rId749" Type="http://schemas.openxmlformats.org/officeDocument/2006/relationships/image" Target="../../word/media/image744.svg"/><Relationship Id="rId4" Type="http://schemas.openxmlformats.org/officeDocument/2006/relationships/image" Target="../media/image3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801447-7639-402E-B2A9-847A67276B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424" y="1784985"/>
            <a:ext cx="6935911" cy="1796774"/>
          </a:xfrm>
        </p:spPr>
        <p:txBody>
          <a:bodyPr anchor="ctr">
            <a:normAutofit/>
          </a:bodyPr>
          <a:lstStyle/>
          <a:p>
            <a:pPr algn="l"/>
            <a:r>
              <a:rPr lang="de-AT" sz="4800" dirty="0" smtClean="0"/>
              <a:t>Richtiger Umgang </a:t>
            </a:r>
            <a:br>
              <a:rPr lang="de-AT" sz="4800" dirty="0" smtClean="0"/>
            </a:br>
            <a:r>
              <a:rPr lang="de-AT" sz="4800" dirty="0" smtClean="0"/>
              <a:t>mit Geld</a:t>
            </a:r>
            <a:endParaRPr lang="de-AT" sz="4800" dirty="0"/>
          </a:p>
        </p:txBody>
      </p:sp>
    </p:spTree>
    <p:extLst>
      <p:ext uri="{BB962C8B-B14F-4D97-AF65-F5344CB8AC3E}">
        <p14:creationId xmlns:p14="http://schemas.microsoft.com/office/powerpoint/2010/main" val="29271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rafik 132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486654" y="3803822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Haushaltsbuch – Schritt 1: </a:t>
            </a:r>
            <a:br>
              <a:rPr lang="de-AT" dirty="0" smtClean="0"/>
            </a:br>
            <a:r>
              <a:rPr lang="de-AT" b="0" dirty="0" smtClean="0"/>
              <a:t>Einnahmen und Ausgaben zuordnen</a:t>
            </a:r>
            <a:endParaRPr lang="de-AT" b="0" dirty="0"/>
          </a:p>
        </p:txBody>
      </p:sp>
      <p:sp>
        <p:nvSpPr>
          <p:cNvPr id="12" name="Sprechblase: rechteckig mit abgerundeten Ecken 20">
            <a:extLst>
              <a:ext uri="{FF2B5EF4-FFF2-40B4-BE49-F238E27FC236}">
                <a16:creationId xmlns:a16="http://schemas.microsoft.com/office/drawing/2014/main" id="{C2EA0CA2-DBC2-4A11-9CC2-0346102029D1}"/>
              </a:ext>
            </a:extLst>
          </p:cNvPr>
          <p:cNvSpPr/>
          <p:nvPr/>
        </p:nvSpPr>
        <p:spPr>
          <a:xfrm>
            <a:off x="204703" y="1882548"/>
            <a:ext cx="2666023" cy="1594457"/>
          </a:xfrm>
          <a:prstGeom prst="wedgeRoundRectCallout">
            <a:avLst>
              <a:gd name="adj1" fmla="val 9641"/>
              <a:gd name="adj2" fmla="val 90198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Sortiere die Rechnungen und Belege und teile sie den Einnahmen oder Ausgaben zu.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E4F348B7-9135-4FFD-9890-44A264F009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430" y="996405"/>
            <a:ext cx="1727051" cy="1626000"/>
          </a:xfrm>
          <a:prstGeom prst="rect">
            <a:avLst/>
          </a:prstGeom>
        </p:spPr>
      </p:pic>
      <p:cxnSp>
        <p:nvCxnSpPr>
          <p:cNvPr id="4" name="Gerader Verbinder 3"/>
          <p:cNvCxnSpPr/>
          <p:nvPr/>
        </p:nvCxnSpPr>
        <p:spPr>
          <a:xfrm>
            <a:off x="6688805" y="2766734"/>
            <a:ext cx="0" cy="3600000"/>
          </a:xfrm>
          <a:prstGeom prst="line">
            <a:avLst/>
          </a:prstGeom>
          <a:ln w="28575">
            <a:solidFill>
              <a:srgbClr val="87888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hteck 134">
            <a:extLst>
              <a:ext uri="{FF2B5EF4-FFF2-40B4-BE49-F238E27FC236}">
                <a16:creationId xmlns:a16="http://schemas.microsoft.com/office/drawing/2014/main" id="{EC31BB7D-B44E-4087-B765-682B0B58DC8E}"/>
              </a:ext>
            </a:extLst>
          </p:cNvPr>
          <p:cNvSpPr/>
          <p:nvPr/>
        </p:nvSpPr>
        <p:spPr>
          <a:xfrm>
            <a:off x="3526899" y="1630850"/>
            <a:ext cx="1867909" cy="5101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dirty="0" smtClean="0">
                <a:latin typeface="Corbel" panose="020B0503020204020204" pitchFamily="34" charset="0"/>
              </a:rPr>
              <a:t>Einnahmen</a:t>
            </a:r>
            <a:endParaRPr lang="de-AT" sz="2200" dirty="0">
              <a:latin typeface="Corbel" panose="020B0503020204020204" pitchFamily="34" charset="0"/>
            </a:endParaRPr>
          </a:p>
        </p:txBody>
      </p:sp>
      <p:sp>
        <p:nvSpPr>
          <p:cNvPr id="136" name="Rechteck 135">
            <a:extLst>
              <a:ext uri="{FF2B5EF4-FFF2-40B4-BE49-F238E27FC236}">
                <a16:creationId xmlns:a16="http://schemas.microsoft.com/office/drawing/2014/main" id="{2CEE35DD-4F6B-4961-BAFC-AFF8175C1AD0}"/>
              </a:ext>
            </a:extLst>
          </p:cNvPr>
          <p:cNvSpPr/>
          <p:nvPr/>
        </p:nvSpPr>
        <p:spPr>
          <a:xfrm>
            <a:off x="8535445" y="1630850"/>
            <a:ext cx="1867909" cy="511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dirty="0" smtClean="0">
                <a:latin typeface="Corbel" panose="020B0503020204020204" pitchFamily="34" charset="0"/>
              </a:rPr>
              <a:t>Ausgaben</a:t>
            </a:r>
            <a:endParaRPr lang="de-AT" sz="2200" dirty="0">
              <a:latin typeface="Corbel" panose="020B0503020204020204" pitchFamily="34" charset="0"/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2050554" y="5467261"/>
            <a:ext cx="1139666" cy="1059245"/>
            <a:chOff x="2177373" y="4108069"/>
            <a:chExt cx="1139666" cy="1059245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2177373" y="4124696"/>
              <a:ext cx="1139666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Reinigungs-</a:t>
              </a:r>
              <a:br>
                <a:rPr lang="de-AT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mittel</a:t>
              </a:r>
              <a:endParaRPr lang="de-AT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2413934" y="4797982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2125359" y="5464647"/>
            <a:ext cx="985471" cy="1059245"/>
            <a:chOff x="2251165" y="4108069"/>
            <a:chExt cx="898384" cy="1059245"/>
          </a:xfrm>
        </p:grpSpPr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886104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6" name="Rechteck 15"/>
            <p:cNvSpPr/>
            <p:nvPr/>
          </p:nvSpPr>
          <p:spPr>
            <a:xfrm>
              <a:off x="2251165" y="4124588"/>
              <a:ext cx="898384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Körper-pflege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2344891" y="4797982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</a:t>
              </a:r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11055029" y="2831867"/>
            <a:ext cx="1011801" cy="1062059"/>
            <a:chOff x="2247088" y="4108069"/>
            <a:chExt cx="1011801" cy="1062059"/>
          </a:xfrm>
        </p:grpSpPr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22" name="Rechteck 21"/>
            <p:cNvSpPr/>
            <p:nvPr/>
          </p:nvSpPr>
          <p:spPr>
            <a:xfrm>
              <a:off x="2247088" y="4124588"/>
              <a:ext cx="984622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Telefon  </a:t>
              </a:r>
              <a:b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Internet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2282381" y="4800796"/>
              <a:ext cx="976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6</a:t>
              </a:r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6787858" y="5185020"/>
            <a:ext cx="1139666" cy="1062438"/>
            <a:chOff x="2146573" y="4124588"/>
            <a:chExt cx="1139666" cy="1062438"/>
          </a:xfrm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30406" y="4124588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26" name="Rechteck 25"/>
            <p:cNvSpPr/>
            <p:nvPr/>
          </p:nvSpPr>
          <p:spPr>
            <a:xfrm>
              <a:off x="2146573" y="4132208"/>
              <a:ext cx="1139666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Ausgaben Freizeit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2266055" y="4817694"/>
              <a:ext cx="963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150 €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9936779" y="5184336"/>
            <a:ext cx="1139666" cy="1059245"/>
            <a:chOff x="2177373" y="4108069"/>
            <a:chExt cx="1139666" cy="1059245"/>
          </a:xfrm>
        </p:grpSpPr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30" name="Rechteck 29"/>
            <p:cNvSpPr/>
            <p:nvPr/>
          </p:nvSpPr>
          <p:spPr>
            <a:xfrm>
              <a:off x="2177373" y="4124696"/>
              <a:ext cx="1139666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Reinigungs-</a:t>
              </a:r>
              <a:br>
                <a:rPr lang="de-AT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mittel</a:t>
              </a:r>
              <a:endParaRPr lang="de-AT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2413934" y="4797982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7869127" y="5184336"/>
            <a:ext cx="1067642" cy="1053993"/>
            <a:chOff x="2198315" y="4108069"/>
            <a:chExt cx="1067642" cy="1053993"/>
          </a:xfrm>
        </p:grpSpPr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34" name="Rechteck 33"/>
            <p:cNvSpPr/>
            <p:nvPr/>
          </p:nvSpPr>
          <p:spPr>
            <a:xfrm>
              <a:off x="2198315" y="4125173"/>
              <a:ext cx="1067642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Nahrungs-mittel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2279132" y="4792730"/>
              <a:ext cx="9805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370 €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6" name="Gruppieren 35"/>
          <p:cNvGrpSpPr/>
          <p:nvPr/>
        </p:nvGrpSpPr>
        <p:grpSpPr>
          <a:xfrm>
            <a:off x="8964305" y="5186799"/>
            <a:ext cx="985471" cy="1059245"/>
            <a:chOff x="2251165" y="4108069"/>
            <a:chExt cx="898384" cy="1059245"/>
          </a:xfrm>
        </p:grpSpPr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886104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38" name="Rechteck 37"/>
            <p:cNvSpPr/>
            <p:nvPr/>
          </p:nvSpPr>
          <p:spPr>
            <a:xfrm>
              <a:off x="2251165" y="4124588"/>
              <a:ext cx="898384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Körper-pflege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2344891" y="4797982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</a:t>
              </a:r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3973686" y="2834778"/>
            <a:ext cx="980114" cy="1047076"/>
            <a:chOff x="2251596" y="4108069"/>
            <a:chExt cx="980114" cy="1047076"/>
          </a:xfrm>
        </p:grpSpPr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42" name="Rechteck 41"/>
            <p:cNvSpPr/>
            <p:nvPr/>
          </p:nvSpPr>
          <p:spPr>
            <a:xfrm>
              <a:off x="2251596" y="4124588"/>
              <a:ext cx="980114" cy="78483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Gehalt abzüglich Steuern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2251596" y="4801202"/>
              <a:ext cx="97200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7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1.950 €</a:t>
              </a:r>
              <a:endParaRPr lang="de-AT" sz="1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44" name="Gruppieren 43"/>
          <p:cNvGrpSpPr/>
          <p:nvPr/>
        </p:nvGrpSpPr>
        <p:grpSpPr>
          <a:xfrm>
            <a:off x="6780466" y="2790869"/>
            <a:ext cx="1139666" cy="1096266"/>
            <a:chOff x="2167763" y="4072624"/>
            <a:chExt cx="1139666" cy="1096266"/>
          </a:xfrm>
        </p:grpSpPr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46" name="Rechteck 45"/>
            <p:cNvSpPr/>
            <p:nvPr/>
          </p:nvSpPr>
          <p:spPr>
            <a:xfrm>
              <a:off x="2167763" y="4072624"/>
              <a:ext cx="1139666" cy="78483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Miete und </a:t>
              </a:r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/>
              </a:r>
              <a:b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Betriebs-kosten 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2363950" y="4799558"/>
              <a:ext cx="841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650 €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7789986" y="2830406"/>
            <a:ext cx="1209227" cy="1055407"/>
            <a:chOff x="2092043" y="4107157"/>
            <a:chExt cx="1209227" cy="1055407"/>
          </a:xfrm>
        </p:grpSpPr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10656" y="4107157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50" name="Rechteck 49"/>
            <p:cNvSpPr/>
            <p:nvPr/>
          </p:nvSpPr>
          <p:spPr>
            <a:xfrm>
              <a:off x="2092043" y="4124588"/>
              <a:ext cx="1209227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Strom inkl. Wasser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2386169" y="4793232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</a:t>
              </a:r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9 €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52" name="Gruppieren 51"/>
          <p:cNvGrpSpPr/>
          <p:nvPr/>
        </p:nvGrpSpPr>
        <p:grpSpPr>
          <a:xfrm>
            <a:off x="8865686" y="2827024"/>
            <a:ext cx="1139666" cy="1057205"/>
            <a:chOff x="2159873" y="4108069"/>
            <a:chExt cx="1139666" cy="1057205"/>
          </a:xfrm>
        </p:grpSpPr>
        <p:sp>
          <p:nvSpPr>
            <p:cNvPr id="53" name="Rechteck 52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54" name="Rechteck 53"/>
            <p:cNvSpPr/>
            <p:nvPr/>
          </p:nvSpPr>
          <p:spPr>
            <a:xfrm>
              <a:off x="2159873" y="4140735"/>
              <a:ext cx="1139666" cy="3231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Heizung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2382844" y="4795942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5</a:t>
              </a:r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56" name="Gruppieren 55"/>
          <p:cNvGrpSpPr/>
          <p:nvPr/>
        </p:nvGrpSpPr>
        <p:grpSpPr>
          <a:xfrm>
            <a:off x="10006219" y="2826066"/>
            <a:ext cx="980114" cy="1064450"/>
            <a:chOff x="2251596" y="4108069"/>
            <a:chExt cx="980114" cy="1064450"/>
          </a:xfrm>
          <a:solidFill>
            <a:schemeClr val="bg1">
              <a:lumMod val="95000"/>
            </a:schemeClr>
          </a:solidFill>
        </p:grpSpPr>
        <p:sp>
          <p:nvSpPr>
            <p:cNvPr id="57" name="Rechteck 56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58" name="Rechteck 57"/>
            <p:cNvSpPr/>
            <p:nvPr/>
          </p:nvSpPr>
          <p:spPr>
            <a:xfrm>
              <a:off x="2251596" y="4124588"/>
              <a:ext cx="980114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Kosten </a:t>
              </a:r>
              <a:b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für PKW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2405311" y="4803187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520 €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0" name="Gruppieren 59"/>
          <p:cNvGrpSpPr/>
          <p:nvPr/>
        </p:nvGrpSpPr>
        <p:grpSpPr>
          <a:xfrm>
            <a:off x="6841254" y="4005897"/>
            <a:ext cx="1034054" cy="1048452"/>
            <a:chOff x="2230464" y="4108069"/>
            <a:chExt cx="1034054" cy="1048452"/>
          </a:xfrm>
        </p:grpSpPr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62" name="Rechteck 61"/>
            <p:cNvSpPr/>
            <p:nvPr/>
          </p:nvSpPr>
          <p:spPr>
            <a:xfrm>
              <a:off x="2230464" y="4108069"/>
              <a:ext cx="1034054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Gebühren</a:t>
              </a:r>
              <a:b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Rundfunk</a:t>
              </a:r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2251596" y="4787189"/>
              <a:ext cx="97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25 €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4" name="Gruppieren 63"/>
          <p:cNvGrpSpPr/>
          <p:nvPr/>
        </p:nvGrpSpPr>
        <p:grpSpPr>
          <a:xfrm>
            <a:off x="7824766" y="4004006"/>
            <a:ext cx="1139666" cy="1045981"/>
            <a:chOff x="2167763" y="4108069"/>
            <a:chExt cx="1139666" cy="1045981"/>
          </a:xfrm>
        </p:grpSpPr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66" name="Rechteck 65"/>
            <p:cNvSpPr/>
            <p:nvPr/>
          </p:nvSpPr>
          <p:spPr>
            <a:xfrm>
              <a:off x="2167763" y="4118085"/>
              <a:ext cx="1139666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Versicher-</a:t>
              </a:r>
              <a:r>
                <a:rPr lang="de-AT" sz="15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ung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2382519" y="4784718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15 €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8" name="Gruppieren 67"/>
          <p:cNvGrpSpPr/>
          <p:nvPr/>
        </p:nvGrpSpPr>
        <p:grpSpPr>
          <a:xfrm>
            <a:off x="8949244" y="4003037"/>
            <a:ext cx="980165" cy="1051723"/>
            <a:chOff x="2243431" y="4108069"/>
            <a:chExt cx="980165" cy="1051723"/>
          </a:xfrm>
        </p:grpSpPr>
        <p:sp>
          <p:nvSpPr>
            <p:cNvPr id="69" name="Rechteck 68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70" name="Rechteck 69"/>
            <p:cNvSpPr/>
            <p:nvPr/>
          </p:nvSpPr>
          <p:spPr>
            <a:xfrm>
              <a:off x="2243431" y="4141597"/>
              <a:ext cx="972601" cy="3231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Kleidung</a:t>
              </a:r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2418420" y="4790460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75 €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72" name="Gruppieren 71"/>
          <p:cNvGrpSpPr/>
          <p:nvPr/>
        </p:nvGrpSpPr>
        <p:grpSpPr>
          <a:xfrm>
            <a:off x="9915363" y="4002477"/>
            <a:ext cx="1139666" cy="1046556"/>
            <a:chOff x="2160143" y="4108069"/>
            <a:chExt cx="1139666" cy="1046556"/>
          </a:xfrm>
        </p:grpSpPr>
        <p:sp>
          <p:nvSpPr>
            <p:cNvPr id="73" name="Rechteck 72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74" name="Rechteck 73"/>
            <p:cNvSpPr/>
            <p:nvPr/>
          </p:nvSpPr>
          <p:spPr>
            <a:xfrm>
              <a:off x="2160143" y="4124446"/>
              <a:ext cx="1139666" cy="50783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Gesundheit</a:t>
              </a:r>
            </a:p>
            <a:p>
              <a:pPr algn="ctr"/>
              <a:r>
                <a:rPr lang="de-AT" sz="1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(Vorsorge)</a:t>
              </a:r>
              <a:endParaRPr lang="de-AT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2428007" y="4785293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76" name="Gruppieren 75"/>
          <p:cNvGrpSpPr/>
          <p:nvPr/>
        </p:nvGrpSpPr>
        <p:grpSpPr>
          <a:xfrm>
            <a:off x="10995312" y="4005700"/>
            <a:ext cx="1139666" cy="1044431"/>
            <a:chOff x="2190612" y="4108069"/>
            <a:chExt cx="1139666" cy="1044431"/>
          </a:xfrm>
        </p:grpSpPr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78" name="Rechteck 77"/>
            <p:cNvSpPr/>
            <p:nvPr/>
          </p:nvSpPr>
          <p:spPr>
            <a:xfrm>
              <a:off x="2190612" y="4124469"/>
              <a:ext cx="1139666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Fitness-studio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2277984" y="4783168"/>
              <a:ext cx="963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60 €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2065252" y="5464544"/>
            <a:ext cx="1067642" cy="1053993"/>
            <a:chOff x="2198315" y="4108069"/>
            <a:chExt cx="1067642" cy="1053993"/>
          </a:xfrm>
        </p:grpSpPr>
        <p:sp>
          <p:nvSpPr>
            <p:cNvPr id="81" name="Rechteck 80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82" name="Rechteck 81"/>
            <p:cNvSpPr/>
            <p:nvPr/>
          </p:nvSpPr>
          <p:spPr>
            <a:xfrm>
              <a:off x="2198315" y="4125173"/>
              <a:ext cx="1067642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Nahrungs-mittel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2279132" y="4792730"/>
              <a:ext cx="9805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370 €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84" name="Gruppieren 83"/>
          <p:cNvGrpSpPr/>
          <p:nvPr/>
        </p:nvGrpSpPr>
        <p:grpSpPr>
          <a:xfrm>
            <a:off x="2035561" y="5470411"/>
            <a:ext cx="1139666" cy="1062438"/>
            <a:chOff x="2146573" y="4124588"/>
            <a:chExt cx="1139666" cy="1062438"/>
          </a:xfrm>
        </p:grpSpPr>
        <p:sp>
          <p:nvSpPr>
            <p:cNvPr id="85" name="Rechteck 84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30406" y="4124588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86" name="Rechteck 85"/>
            <p:cNvSpPr/>
            <p:nvPr/>
          </p:nvSpPr>
          <p:spPr>
            <a:xfrm>
              <a:off x="2146573" y="4124588"/>
              <a:ext cx="1139666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Ausgaben Freizeit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2266055" y="4817694"/>
              <a:ext cx="963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150 €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88" name="Gruppieren 87"/>
          <p:cNvGrpSpPr/>
          <p:nvPr/>
        </p:nvGrpSpPr>
        <p:grpSpPr>
          <a:xfrm>
            <a:off x="2065547" y="5463060"/>
            <a:ext cx="1139666" cy="1044431"/>
            <a:chOff x="2190612" y="4108069"/>
            <a:chExt cx="1139666" cy="1044431"/>
          </a:xfrm>
        </p:grpSpPr>
        <p:sp>
          <p:nvSpPr>
            <p:cNvPr id="89" name="Rechteck 88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90" name="Rechteck 89"/>
            <p:cNvSpPr/>
            <p:nvPr/>
          </p:nvSpPr>
          <p:spPr>
            <a:xfrm>
              <a:off x="2190612" y="4124469"/>
              <a:ext cx="1139666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Fitness-studio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2277984" y="4783168"/>
              <a:ext cx="963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60 €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92" name="Gruppieren 91"/>
          <p:cNvGrpSpPr/>
          <p:nvPr/>
        </p:nvGrpSpPr>
        <p:grpSpPr>
          <a:xfrm>
            <a:off x="2028357" y="5461668"/>
            <a:ext cx="1139666" cy="1046556"/>
            <a:chOff x="2160143" y="4108069"/>
            <a:chExt cx="1139666" cy="1046556"/>
          </a:xfrm>
        </p:grpSpPr>
        <p:sp>
          <p:nvSpPr>
            <p:cNvPr id="93" name="Rechteck 92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94" name="Rechteck 93"/>
            <p:cNvSpPr/>
            <p:nvPr/>
          </p:nvSpPr>
          <p:spPr>
            <a:xfrm>
              <a:off x="2160143" y="4124446"/>
              <a:ext cx="1139666" cy="50783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Gesundheit</a:t>
              </a:r>
            </a:p>
            <a:p>
              <a:pPr algn="ctr"/>
              <a:r>
                <a:rPr lang="de-AT" sz="1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(Vorsorge)</a:t>
              </a:r>
              <a:endParaRPr lang="de-AT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2428007" y="4785293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96" name="Gruppieren 95"/>
          <p:cNvGrpSpPr/>
          <p:nvPr/>
        </p:nvGrpSpPr>
        <p:grpSpPr>
          <a:xfrm>
            <a:off x="2125613" y="5469994"/>
            <a:ext cx="972601" cy="1051723"/>
            <a:chOff x="2250995" y="4108069"/>
            <a:chExt cx="972601" cy="1051723"/>
          </a:xfrm>
        </p:grpSpPr>
        <p:sp>
          <p:nvSpPr>
            <p:cNvPr id="97" name="Rechteck 96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98" name="Rechteck 97"/>
            <p:cNvSpPr/>
            <p:nvPr/>
          </p:nvSpPr>
          <p:spPr>
            <a:xfrm>
              <a:off x="2250995" y="4187826"/>
              <a:ext cx="972601" cy="3231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Kleidung</a:t>
              </a:r>
            </a:p>
          </p:txBody>
        </p:sp>
        <p:sp>
          <p:nvSpPr>
            <p:cNvPr id="99" name="Textfeld 98"/>
            <p:cNvSpPr txBox="1"/>
            <p:nvPr/>
          </p:nvSpPr>
          <p:spPr>
            <a:xfrm>
              <a:off x="2418420" y="4790460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75 €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00" name="Gruppieren 99"/>
          <p:cNvGrpSpPr/>
          <p:nvPr/>
        </p:nvGrpSpPr>
        <p:grpSpPr>
          <a:xfrm>
            <a:off x="2042440" y="5461510"/>
            <a:ext cx="1139666" cy="1045981"/>
            <a:chOff x="2167763" y="4108069"/>
            <a:chExt cx="1139666" cy="1045981"/>
          </a:xfrm>
        </p:grpSpPr>
        <p:sp>
          <p:nvSpPr>
            <p:cNvPr id="101" name="Rechteck 100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02" name="Rechteck 101"/>
            <p:cNvSpPr/>
            <p:nvPr/>
          </p:nvSpPr>
          <p:spPr>
            <a:xfrm>
              <a:off x="2167763" y="4118085"/>
              <a:ext cx="1139666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Versicher-</a:t>
              </a:r>
              <a:r>
                <a:rPr lang="de-AT" sz="15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ung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03" name="Textfeld 102"/>
            <p:cNvSpPr txBox="1"/>
            <p:nvPr/>
          </p:nvSpPr>
          <p:spPr>
            <a:xfrm>
              <a:off x="2382519" y="4784718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15 €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04" name="Gruppieren 103"/>
          <p:cNvGrpSpPr/>
          <p:nvPr/>
        </p:nvGrpSpPr>
        <p:grpSpPr>
          <a:xfrm>
            <a:off x="2108785" y="5462176"/>
            <a:ext cx="1034054" cy="1048452"/>
            <a:chOff x="2230464" y="4108069"/>
            <a:chExt cx="1034054" cy="1048452"/>
          </a:xfrm>
        </p:grpSpPr>
        <p:sp>
          <p:nvSpPr>
            <p:cNvPr id="105" name="Rechteck 104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06" name="Rechteck 105"/>
            <p:cNvSpPr/>
            <p:nvPr/>
          </p:nvSpPr>
          <p:spPr>
            <a:xfrm>
              <a:off x="2230464" y="4108069"/>
              <a:ext cx="1034054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Gebühren</a:t>
              </a:r>
              <a:b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Rundfunk</a:t>
              </a:r>
            </a:p>
          </p:txBody>
        </p:sp>
        <p:sp>
          <p:nvSpPr>
            <p:cNvPr id="107" name="Textfeld 106"/>
            <p:cNvSpPr txBox="1"/>
            <p:nvPr/>
          </p:nvSpPr>
          <p:spPr>
            <a:xfrm>
              <a:off x="2251596" y="4787189"/>
              <a:ext cx="97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25 €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08" name="Gruppieren 107"/>
          <p:cNvGrpSpPr/>
          <p:nvPr/>
        </p:nvGrpSpPr>
        <p:grpSpPr>
          <a:xfrm>
            <a:off x="2122790" y="5468520"/>
            <a:ext cx="1011801" cy="1062059"/>
            <a:chOff x="2247088" y="4108069"/>
            <a:chExt cx="1011801" cy="1062059"/>
          </a:xfrm>
        </p:grpSpPr>
        <p:sp>
          <p:nvSpPr>
            <p:cNvPr id="109" name="Rechteck 108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10" name="Rechteck 109"/>
            <p:cNvSpPr/>
            <p:nvPr/>
          </p:nvSpPr>
          <p:spPr>
            <a:xfrm>
              <a:off x="2247088" y="4124588"/>
              <a:ext cx="984622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Telefon  </a:t>
              </a:r>
              <a:b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Internet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11" name="Textfeld 110"/>
            <p:cNvSpPr txBox="1"/>
            <p:nvPr/>
          </p:nvSpPr>
          <p:spPr>
            <a:xfrm>
              <a:off x="2282381" y="4800796"/>
              <a:ext cx="976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6</a:t>
              </a:r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12" name="Gruppieren 111"/>
          <p:cNvGrpSpPr/>
          <p:nvPr/>
        </p:nvGrpSpPr>
        <p:grpSpPr>
          <a:xfrm>
            <a:off x="2125745" y="5464489"/>
            <a:ext cx="980114" cy="1064450"/>
            <a:chOff x="2251596" y="4108069"/>
            <a:chExt cx="980114" cy="1064450"/>
          </a:xfrm>
          <a:solidFill>
            <a:schemeClr val="bg1">
              <a:lumMod val="95000"/>
            </a:schemeClr>
          </a:solidFill>
        </p:grpSpPr>
        <p:sp>
          <p:nvSpPr>
            <p:cNvPr id="113" name="Rechteck 112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14" name="Rechteck 113"/>
            <p:cNvSpPr/>
            <p:nvPr/>
          </p:nvSpPr>
          <p:spPr>
            <a:xfrm>
              <a:off x="2251596" y="4124588"/>
              <a:ext cx="980114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Kosten </a:t>
              </a:r>
              <a:b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für PKW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15" name="Textfeld 114"/>
            <p:cNvSpPr txBox="1"/>
            <p:nvPr/>
          </p:nvSpPr>
          <p:spPr>
            <a:xfrm>
              <a:off x="2405311" y="4803187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520 €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16" name="Gruppieren 115"/>
          <p:cNvGrpSpPr/>
          <p:nvPr/>
        </p:nvGrpSpPr>
        <p:grpSpPr>
          <a:xfrm>
            <a:off x="2132824" y="5468520"/>
            <a:ext cx="980114" cy="1064450"/>
            <a:chOff x="2251596" y="4108069"/>
            <a:chExt cx="980114" cy="1064450"/>
          </a:xfrm>
          <a:solidFill>
            <a:schemeClr val="bg1">
              <a:lumMod val="95000"/>
            </a:schemeClr>
          </a:solidFill>
        </p:grpSpPr>
        <p:sp>
          <p:nvSpPr>
            <p:cNvPr id="117" name="Rechteck 116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18" name="Rechteck 117"/>
            <p:cNvSpPr/>
            <p:nvPr/>
          </p:nvSpPr>
          <p:spPr>
            <a:xfrm>
              <a:off x="2251596" y="4124588"/>
              <a:ext cx="980114" cy="3231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Heizung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19" name="Textfeld 118"/>
            <p:cNvSpPr txBox="1"/>
            <p:nvPr/>
          </p:nvSpPr>
          <p:spPr>
            <a:xfrm>
              <a:off x="2405311" y="4803187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50 €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20" name="Gruppieren 119"/>
          <p:cNvGrpSpPr/>
          <p:nvPr/>
        </p:nvGrpSpPr>
        <p:grpSpPr>
          <a:xfrm>
            <a:off x="2009568" y="5461444"/>
            <a:ext cx="1209227" cy="1017192"/>
            <a:chOff x="2092043" y="4107157"/>
            <a:chExt cx="1209227" cy="1017192"/>
          </a:xfrm>
        </p:grpSpPr>
        <p:sp>
          <p:nvSpPr>
            <p:cNvPr id="121" name="Rechteck 120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10656" y="4107157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22" name="Rechteck 121"/>
            <p:cNvSpPr/>
            <p:nvPr/>
          </p:nvSpPr>
          <p:spPr>
            <a:xfrm>
              <a:off x="2092043" y="4124588"/>
              <a:ext cx="1209227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Strom inkl. Wasser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23" name="Textfeld 122"/>
            <p:cNvSpPr txBox="1"/>
            <p:nvPr/>
          </p:nvSpPr>
          <p:spPr>
            <a:xfrm>
              <a:off x="2402559" y="4731306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</a:t>
              </a:r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9 €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24" name="Gruppieren 123"/>
          <p:cNvGrpSpPr/>
          <p:nvPr/>
        </p:nvGrpSpPr>
        <p:grpSpPr>
          <a:xfrm>
            <a:off x="2036490" y="5434635"/>
            <a:ext cx="1139666" cy="1096266"/>
            <a:chOff x="2167763" y="4072624"/>
            <a:chExt cx="1139666" cy="1096266"/>
          </a:xfrm>
        </p:grpSpPr>
        <p:sp>
          <p:nvSpPr>
            <p:cNvPr id="125" name="Rechteck 124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26" name="Rechteck 125"/>
            <p:cNvSpPr/>
            <p:nvPr/>
          </p:nvSpPr>
          <p:spPr>
            <a:xfrm>
              <a:off x="2167763" y="4072624"/>
              <a:ext cx="1139666" cy="78483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Miete und </a:t>
              </a:r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/>
              </a:r>
              <a:b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Betriebs-kosten 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27" name="Textfeld 126"/>
            <p:cNvSpPr txBox="1"/>
            <p:nvPr/>
          </p:nvSpPr>
          <p:spPr>
            <a:xfrm>
              <a:off x="2363950" y="4799558"/>
              <a:ext cx="841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650 €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28" name="Gruppieren 127"/>
          <p:cNvGrpSpPr/>
          <p:nvPr/>
        </p:nvGrpSpPr>
        <p:grpSpPr>
          <a:xfrm>
            <a:off x="2120828" y="5466583"/>
            <a:ext cx="980114" cy="1047076"/>
            <a:chOff x="2251596" y="4108069"/>
            <a:chExt cx="980114" cy="1047076"/>
          </a:xfrm>
        </p:grpSpPr>
        <p:sp>
          <p:nvSpPr>
            <p:cNvPr id="129" name="Rechteck 128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30" name="Rechteck 129"/>
            <p:cNvSpPr/>
            <p:nvPr/>
          </p:nvSpPr>
          <p:spPr>
            <a:xfrm>
              <a:off x="2251596" y="4124588"/>
              <a:ext cx="980114" cy="78483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Gehalt abzüglich Steuern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31" name="Textfeld 130"/>
            <p:cNvSpPr txBox="1"/>
            <p:nvPr/>
          </p:nvSpPr>
          <p:spPr>
            <a:xfrm>
              <a:off x="2251596" y="4801202"/>
              <a:ext cx="97200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7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1.950 €</a:t>
              </a:r>
              <a:endParaRPr lang="de-AT" sz="1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32" name="Gruppieren 131"/>
          <p:cNvGrpSpPr/>
          <p:nvPr/>
        </p:nvGrpSpPr>
        <p:grpSpPr>
          <a:xfrm>
            <a:off x="61571" y="6348682"/>
            <a:ext cx="473608" cy="552450"/>
            <a:chOff x="0" y="0"/>
            <a:chExt cx="473608" cy="552450"/>
          </a:xfrm>
        </p:grpSpPr>
        <p:pic>
          <p:nvPicPr>
            <p:cNvPr id="134" name="Grafik 13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678" y="0"/>
              <a:ext cx="328930" cy="377825"/>
            </a:xfrm>
            <a:prstGeom prst="rect">
              <a:avLst/>
            </a:prstGeom>
            <a:noFill/>
          </p:spPr>
        </p:pic>
        <p:sp>
          <p:nvSpPr>
            <p:cNvPr id="137" name="Textfeld 136"/>
            <p:cNvSpPr txBox="1"/>
            <p:nvPr/>
          </p:nvSpPr>
          <p:spPr>
            <a:xfrm>
              <a:off x="0" y="123825"/>
              <a:ext cx="265430" cy="4286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de-AT" sz="1200" b="1" dirty="0">
                  <a:solidFill>
                    <a:srgbClr val="006067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2</a:t>
              </a:r>
              <a:r>
                <a:rPr lang="de-AT" sz="1200" b="1" dirty="0" smtClean="0">
                  <a:solidFill>
                    <a:srgbClr val="006067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a</a:t>
              </a:r>
              <a:endParaRPr lang="de-A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837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486654" y="3803822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Haushaltsbuch – Schritt </a:t>
            </a:r>
            <a:r>
              <a:rPr lang="de-AT" dirty="0" smtClean="0"/>
              <a:t>2: </a:t>
            </a:r>
            <a:br>
              <a:rPr lang="de-AT" dirty="0" smtClean="0"/>
            </a:br>
            <a:r>
              <a:rPr lang="de-AT" b="0" dirty="0" smtClean="0"/>
              <a:t>Einnahmen und Ausgaben erfassen</a:t>
            </a:r>
            <a:endParaRPr lang="de-AT" b="0" dirty="0"/>
          </a:p>
        </p:txBody>
      </p:sp>
      <p:sp>
        <p:nvSpPr>
          <p:cNvPr id="12" name="Sprechblase: rechteckig mit abgerundeten Ecken 20">
            <a:extLst>
              <a:ext uri="{FF2B5EF4-FFF2-40B4-BE49-F238E27FC236}">
                <a16:creationId xmlns:a16="http://schemas.microsoft.com/office/drawing/2014/main" id="{C2EA0CA2-DBC2-4A11-9CC2-0346102029D1}"/>
              </a:ext>
            </a:extLst>
          </p:cNvPr>
          <p:cNvSpPr/>
          <p:nvPr/>
        </p:nvSpPr>
        <p:spPr>
          <a:xfrm>
            <a:off x="1191171" y="1651000"/>
            <a:ext cx="4117429" cy="2028475"/>
          </a:xfrm>
          <a:prstGeom prst="wedgeRoundRectCallout">
            <a:avLst>
              <a:gd name="adj1" fmla="val -31140"/>
              <a:gd name="adj2" fmla="val 90830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Nachdem du die Rechnungen den Einnahmen und Ausgaben zugeordnet hast, trage die Beträge in eine übersichtliche Tabelle ein. Am besten du trennst hier wieder zwischen Einnahmen und Ausgaben.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/>
          <a:srcRect l="3356"/>
          <a:stretch/>
        </p:blipFill>
        <p:spPr>
          <a:xfrm>
            <a:off x="6401423" y="1361672"/>
            <a:ext cx="4368392" cy="210457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5" name="Pfeil nach unten 4"/>
          <p:cNvSpPr/>
          <p:nvPr/>
        </p:nvSpPr>
        <p:spPr>
          <a:xfrm>
            <a:off x="8280819" y="3556275"/>
            <a:ext cx="609600" cy="595086"/>
          </a:xfrm>
          <a:prstGeom prst="downArrow">
            <a:avLst/>
          </a:prstGeom>
          <a:solidFill>
            <a:srgbClr val="0060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1423" y="4241394"/>
            <a:ext cx="4368392" cy="228463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grpSp>
        <p:nvGrpSpPr>
          <p:cNvPr id="9" name="Gruppieren 8"/>
          <p:cNvGrpSpPr/>
          <p:nvPr/>
        </p:nvGrpSpPr>
        <p:grpSpPr>
          <a:xfrm>
            <a:off x="61571" y="6348682"/>
            <a:ext cx="473608" cy="552450"/>
            <a:chOff x="0" y="0"/>
            <a:chExt cx="473608" cy="552450"/>
          </a:xfrm>
        </p:grpSpPr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678" y="0"/>
              <a:ext cx="328930" cy="377825"/>
            </a:xfrm>
            <a:prstGeom prst="rect">
              <a:avLst/>
            </a:prstGeom>
            <a:noFill/>
          </p:spPr>
        </p:pic>
        <p:sp>
          <p:nvSpPr>
            <p:cNvPr id="11" name="Textfeld 10"/>
            <p:cNvSpPr txBox="1"/>
            <p:nvPr/>
          </p:nvSpPr>
          <p:spPr>
            <a:xfrm>
              <a:off x="0" y="123825"/>
              <a:ext cx="265430" cy="4286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de-AT" sz="1200" b="1" dirty="0">
                  <a:solidFill>
                    <a:srgbClr val="006067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2</a:t>
              </a:r>
              <a:r>
                <a:rPr lang="de-AT" sz="1200" b="1" dirty="0" smtClean="0">
                  <a:solidFill>
                    <a:srgbClr val="006067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a</a:t>
              </a:r>
              <a:endParaRPr lang="de-A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283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Haushaltsbuch – Schritt 2: </a:t>
            </a:r>
            <a:br>
              <a:rPr lang="de-AT" dirty="0"/>
            </a:br>
            <a:r>
              <a:rPr lang="de-AT" b="0" dirty="0"/>
              <a:t>Einnahmen und Ausgaben erfassen</a:t>
            </a:r>
            <a:endParaRPr lang="de-AT" dirty="0"/>
          </a:p>
        </p:txBody>
      </p:sp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558110"/>
              </p:ext>
            </p:extLst>
          </p:nvPr>
        </p:nvGraphicFramePr>
        <p:xfrm>
          <a:off x="1754822" y="3155390"/>
          <a:ext cx="4262127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418">
                  <a:extLst>
                    <a:ext uri="{9D8B030D-6E8A-4147-A177-3AD203B41FA5}">
                      <a16:colId xmlns:a16="http://schemas.microsoft.com/office/drawing/2014/main" val="4288108496"/>
                    </a:ext>
                  </a:extLst>
                </a:gridCol>
                <a:gridCol w="1466709">
                  <a:extLst>
                    <a:ext uri="{9D8B030D-6E8A-4147-A177-3AD203B41FA5}">
                      <a16:colId xmlns:a16="http://schemas.microsoft.com/office/drawing/2014/main" val="1280332899"/>
                    </a:ext>
                  </a:extLst>
                </a:gridCol>
              </a:tblGrid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rgbClr val="C55A11"/>
                          </a:solidFill>
                          <a:latin typeface="Corbel" panose="020B0503020204020204" pitchFamily="34" charset="0"/>
                        </a:rPr>
                        <a:t>Monatliche Ausgaben</a:t>
                      </a:r>
                      <a:endParaRPr lang="de-AT" sz="1750" dirty="0">
                        <a:solidFill>
                          <a:srgbClr val="C55A1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Euro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631041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Miete und Betriebskosten 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650,-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289017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Gesundheitsvorsorge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40,-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19118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Körperpflege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40,-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573927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Kosten für PKW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520,-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185957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Telefon und Internet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60,-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761150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Fitnessstudio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60,-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423362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Haushaltsversicherung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15,-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275307"/>
                  </a:ext>
                </a:extLst>
              </a:tr>
            </a:tbl>
          </a:graphicData>
        </a:graphic>
      </p:graphicFrame>
      <p:graphicFrame>
        <p:nvGraphicFramePr>
          <p:cNvPr id="19" name="Tabel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376102"/>
              </p:ext>
            </p:extLst>
          </p:nvPr>
        </p:nvGraphicFramePr>
        <p:xfrm>
          <a:off x="1754822" y="1747621"/>
          <a:ext cx="426212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418">
                  <a:extLst>
                    <a:ext uri="{9D8B030D-6E8A-4147-A177-3AD203B41FA5}">
                      <a16:colId xmlns:a16="http://schemas.microsoft.com/office/drawing/2014/main" val="4288108496"/>
                    </a:ext>
                  </a:extLst>
                </a:gridCol>
                <a:gridCol w="1466709">
                  <a:extLst>
                    <a:ext uri="{9D8B030D-6E8A-4147-A177-3AD203B41FA5}">
                      <a16:colId xmlns:a16="http://schemas.microsoft.com/office/drawing/2014/main" val="1280332899"/>
                    </a:ext>
                  </a:extLst>
                </a:gridCol>
              </a:tblGrid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rgbClr val="548235"/>
                          </a:solidFill>
                          <a:latin typeface="Corbel" panose="020B0503020204020204" pitchFamily="34" charset="0"/>
                        </a:rPr>
                        <a:t>Monatliche</a:t>
                      </a:r>
                      <a:r>
                        <a:rPr lang="de-AT" sz="1800" baseline="0" dirty="0" smtClean="0">
                          <a:solidFill>
                            <a:srgbClr val="548235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de-AT" sz="1800" dirty="0" smtClean="0">
                          <a:solidFill>
                            <a:srgbClr val="548235"/>
                          </a:solidFill>
                          <a:latin typeface="Corbel" panose="020B0503020204020204" pitchFamily="34" charset="0"/>
                        </a:rPr>
                        <a:t>Einnahmen</a:t>
                      </a:r>
                      <a:endParaRPr lang="de-AT" sz="1800" dirty="0">
                        <a:solidFill>
                          <a:srgbClr val="C55A1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 smtClean="0">
                          <a:solidFill>
                            <a:schemeClr val="tx1"/>
                          </a:solidFill>
                        </a:rPr>
                        <a:t>Euro</a:t>
                      </a:r>
                      <a:endParaRPr lang="de-A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631041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Gehalt abzüglich Steuern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800" dirty="0" smtClean="0">
                          <a:solidFill>
                            <a:schemeClr val="tx1"/>
                          </a:solidFill>
                        </a:rPr>
                        <a:t>1.950,-</a:t>
                      </a:r>
                      <a:endParaRPr lang="de-A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289017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02388"/>
              </p:ext>
            </p:extLst>
          </p:nvPr>
        </p:nvGraphicFramePr>
        <p:xfrm>
          <a:off x="6016949" y="3521150"/>
          <a:ext cx="4262127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418">
                  <a:extLst>
                    <a:ext uri="{9D8B030D-6E8A-4147-A177-3AD203B41FA5}">
                      <a16:colId xmlns:a16="http://schemas.microsoft.com/office/drawing/2014/main" val="3180591240"/>
                    </a:ext>
                  </a:extLst>
                </a:gridCol>
                <a:gridCol w="1466709">
                  <a:extLst>
                    <a:ext uri="{9D8B030D-6E8A-4147-A177-3AD203B41FA5}">
                      <a16:colId xmlns:a16="http://schemas.microsoft.com/office/drawing/2014/main" val="3800205880"/>
                    </a:ext>
                  </a:extLst>
                </a:gridCol>
              </a:tblGrid>
              <a:tr h="357600">
                <a:tc>
                  <a:txBody>
                    <a:bodyPr/>
                    <a:lstStyle/>
                    <a:p>
                      <a:r>
                        <a:rPr lang="de-AT" sz="18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Kleidung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b="0" dirty="0" smtClean="0">
                          <a:solidFill>
                            <a:schemeClr val="tx1"/>
                          </a:solidFill>
                        </a:rPr>
                        <a:t>75,-</a:t>
                      </a:r>
                      <a:endParaRPr lang="de-AT" sz="17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437333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Strom inkl. Warmwasser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49,-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68159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Rundfunkgebühren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25,-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393634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Reinigungsmittel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10,-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548778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Nahrungsmittel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370,-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18481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Heizung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50,-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511876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Ausgaben Freizeit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150,-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441559"/>
                  </a:ext>
                </a:extLst>
              </a:tr>
            </a:tbl>
          </a:graphicData>
        </a:graphic>
      </p:graphicFrame>
      <p:sp>
        <p:nvSpPr>
          <p:cNvPr id="21" name="Rechteck 20"/>
          <p:cNvSpPr/>
          <p:nvPr/>
        </p:nvSpPr>
        <p:spPr>
          <a:xfrm>
            <a:off x="6050080" y="31681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de-AT" dirty="0"/>
          </a:p>
        </p:txBody>
      </p:sp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880383"/>
              </p:ext>
            </p:extLst>
          </p:nvPr>
        </p:nvGraphicFramePr>
        <p:xfrm>
          <a:off x="6016948" y="3155390"/>
          <a:ext cx="426212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418">
                  <a:extLst>
                    <a:ext uri="{9D8B030D-6E8A-4147-A177-3AD203B41FA5}">
                      <a16:colId xmlns:a16="http://schemas.microsoft.com/office/drawing/2014/main" val="1983544462"/>
                    </a:ext>
                  </a:extLst>
                </a:gridCol>
                <a:gridCol w="1466709">
                  <a:extLst>
                    <a:ext uri="{9D8B030D-6E8A-4147-A177-3AD203B41FA5}">
                      <a16:colId xmlns:a16="http://schemas.microsoft.com/office/drawing/2014/main" val="577887627"/>
                    </a:ext>
                  </a:extLst>
                </a:gridCol>
              </a:tblGrid>
              <a:tr h="357600">
                <a:tc>
                  <a:txBody>
                    <a:bodyPr/>
                    <a:lstStyle/>
                    <a:p>
                      <a:endParaRPr lang="de-AT" sz="18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Euro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690498"/>
                  </a:ext>
                </a:extLst>
              </a:tr>
            </a:tbl>
          </a:graphicData>
        </a:graphic>
      </p:graphicFrame>
      <p:pic>
        <p:nvPicPr>
          <p:cNvPr id="23" name="Grafik 22" descr="Schere"/>
          <p:cNvPicPr/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295"/>
              </a:ext>
            </a:extLst>
          </a:blip>
          <a:stretch>
            <a:fillRect/>
          </a:stretch>
        </p:blipFill>
        <p:spPr>
          <a:xfrm>
            <a:off x="6371046" y="1607282"/>
            <a:ext cx="914400" cy="914400"/>
          </a:xfrm>
          <a:prstGeom prst="rect">
            <a:avLst/>
          </a:prstGeom>
        </p:spPr>
      </p:pic>
      <p:pic>
        <p:nvPicPr>
          <p:cNvPr id="24" name="Grafik 23" descr="Burger und Getränk"/>
          <p:cNvPicPr/>
          <p:nvPr/>
        </p:nvPicPr>
        <p:blipFill>
          <a:blip r:embed="rId29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645"/>
              </a:ext>
            </a:extLst>
          </a:blip>
          <a:stretch>
            <a:fillRect/>
          </a:stretch>
        </p:blipFill>
        <p:spPr>
          <a:xfrm>
            <a:off x="10721350" y="5026512"/>
            <a:ext cx="914400" cy="914400"/>
          </a:xfrm>
          <a:prstGeom prst="rect">
            <a:avLst/>
          </a:prstGeom>
        </p:spPr>
      </p:pic>
      <p:pic>
        <p:nvPicPr>
          <p:cNvPr id="25" name="Grafik 24" descr="Auto"/>
          <p:cNvPicPr/>
          <p:nvPr/>
        </p:nvPicPr>
        <p:blipFill>
          <a:blip r:embed="rId64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761"/>
              </a:ext>
            </a:extLst>
          </a:blip>
          <a:stretch>
            <a:fillRect/>
          </a:stretch>
        </p:blipFill>
        <p:spPr>
          <a:xfrm>
            <a:off x="462707" y="5026512"/>
            <a:ext cx="914400" cy="914400"/>
          </a:xfrm>
          <a:prstGeom prst="rect">
            <a:avLst/>
          </a:prstGeom>
        </p:spPr>
      </p:pic>
      <p:pic>
        <p:nvPicPr>
          <p:cNvPr id="26" name="Grafik 25" descr="Haus"/>
          <p:cNvPicPr/>
          <p:nvPr/>
        </p:nvPicPr>
        <p:blipFill>
          <a:blip r:embed="rId76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797"/>
              </a:ext>
            </a:extLst>
          </a:blip>
          <a:stretch>
            <a:fillRect/>
          </a:stretch>
        </p:blipFill>
        <p:spPr>
          <a:xfrm>
            <a:off x="462707" y="3600108"/>
            <a:ext cx="914400" cy="914400"/>
          </a:xfrm>
          <a:prstGeom prst="rect">
            <a:avLst/>
          </a:prstGeom>
        </p:spPr>
      </p:pic>
      <p:pic>
        <p:nvPicPr>
          <p:cNvPr id="27" name="Grafik 26" descr="Hemd"/>
          <p:cNvPicPr/>
          <p:nvPr/>
        </p:nvPicPr>
        <p:blipFill>
          <a:blip r:embed="rId79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997"/>
              </a:ext>
            </a:extLst>
          </a:blip>
          <a:stretch>
            <a:fillRect/>
          </a:stretch>
        </p:blipFill>
        <p:spPr>
          <a:xfrm>
            <a:off x="10683250" y="3528278"/>
            <a:ext cx="914400" cy="914400"/>
          </a:xfrm>
          <a:prstGeom prst="rect">
            <a:avLst/>
          </a:prstGeom>
        </p:spPr>
      </p:pic>
      <p:grpSp>
        <p:nvGrpSpPr>
          <p:cNvPr id="13" name="Gruppieren 12"/>
          <p:cNvGrpSpPr/>
          <p:nvPr/>
        </p:nvGrpSpPr>
        <p:grpSpPr>
          <a:xfrm>
            <a:off x="61571" y="6348682"/>
            <a:ext cx="473608" cy="552450"/>
            <a:chOff x="0" y="0"/>
            <a:chExt cx="473608" cy="552450"/>
          </a:xfrm>
        </p:grpSpPr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99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678" y="0"/>
              <a:ext cx="328930" cy="377825"/>
            </a:xfrm>
            <a:prstGeom prst="rect">
              <a:avLst/>
            </a:prstGeom>
            <a:noFill/>
          </p:spPr>
        </p:pic>
        <p:sp>
          <p:nvSpPr>
            <p:cNvPr id="15" name="Textfeld 14"/>
            <p:cNvSpPr txBox="1"/>
            <p:nvPr/>
          </p:nvSpPr>
          <p:spPr>
            <a:xfrm>
              <a:off x="0" y="123825"/>
              <a:ext cx="265430" cy="4286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de-AT" sz="1200" b="1" dirty="0">
                  <a:solidFill>
                    <a:srgbClr val="006067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2</a:t>
              </a:r>
              <a:r>
                <a:rPr lang="de-AT" sz="1200" b="1" dirty="0" smtClean="0">
                  <a:solidFill>
                    <a:srgbClr val="006067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a</a:t>
              </a:r>
              <a:endParaRPr lang="de-A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180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Haushaltsbuch – Schritt </a:t>
            </a:r>
            <a:r>
              <a:rPr lang="de-AT" dirty="0" smtClean="0"/>
              <a:t>3: </a:t>
            </a:r>
            <a:br>
              <a:rPr lang="de-AT" dirty="0" smtClean="0"/>
            </a:br>
            <a:r>
              <a:rPr lang="de-AT" b="0" dirty="0" smtClean="0"/>
              <a:t>Einnahmen- oder Ausgabenüberschuss ermitteln</a:t>
            </a:r>
            <a:endParaRPr lang="de-AT" b="0" dirty="0"/>
          </a:p>
        </p:txBody>
      </p:sp>
      <p:sp>
        <p:nvSpPr>
          <p:cNvPr id="12" name="Sprechblase: rechteckig mit abgerundeten Ecken 20">
            <a:extLst>
              <a:ext uri="{FF2B5EF4-FFF2-40B4-BE49-F238E27FC236}">
                <a16:creationId xmlns:a16="http://schemas.microsoft.com/office/drawing/2014/main" id="{C2EA0CA2-DBC2-4A11-9CC2-0346102029D1}"/>
              </a:ext>
            </a:extLst>
          </p:cNvPr>
          <p:cNvSpPr/>
          <p:nvPr/>
        </p:nvSpPr>
        <p:spPr>
          <a:xfrm>
            <a:off x="241579" y="1584622"/>
            <a:ext cx="3308219" cy="2019605"/>
          </a:xfrm>
          <a:prstGeom prst="wedgeRoundRectCallout">
            <a:avLst>
              <a:gd name="adj1" fmla="val 3681"/>
              <a:gd name="adj2" fmla="val 809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Schritt 3:</a:t>
            </a:r>
            <a:b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Bilde nun die Summe von den Einnahmen und Ausgaben. Überprüfe danach, ob es sich um einen Einnahmen-überschuss oder Ausgaben-überschuss handelt.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EC31BB7D-B44E-4087-B765-682B0B58DC8E}"/>
              </a:ext>
            </a:extLst>
          </p:cNvPr>
          <p:cNvSpPr/>
          <p:nvPr/>
        </p:nvSpPr>
        <p:spPr>
          <a:xfrm>
            <a:off x="4517797" y="1806698"/>
            <a:ext cx="1867909" cy="155797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dirty="0" smtClean="0">
                <a:latin typeface="Corbel" panose="020B0503020204020204" pitchFamily="34" charset="0"/>
              </a:rPr>
              <a:t>Summe</a:t>
            </a:r>
            <a:br>
              <a:rPr lang="de-AT" sz="2200" dirty="0" smtClean="0">
                <a:latin typeface="Corbel" panose="020B0503020204020204" pitchFamily="34" charset="0"/>
              </a:rPr>
            </a:br>
            <a:r>
              <a:rPr lang="de-AT" sz="2200" dirty="0" smtClean="0">
                <a:latin typeface="Corbel" panose="020B0503020204020204" pitchFamily="34" charset="0"/>
              </a:rPr>
              <a:t>Einnahmen</a:t>
            </a:r>
            <a:endParaRPr lang="de-AT" sz="2200" dirty="0">
              <a:latin typeface="Corbel" panose="020B0503020204020204" pitchFamily="34" charset="0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2CEE35DD-4F6B-4961-BAFC-AFF8175C1AD0}"/>
              </a:ext>
            </a:extLst>
          </p:cNvPr>
          <p:cNvSpPr/>
          <p:nvPr/>
        </p:nvSpPr>
        <p:spPr>
          <a:xfrm>
            <a:off x="7231321" y="2171700"/>
            <a:ext cx="1867909" cy="11929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dirty="0" smtClean="0">
                <a:latin typeface="Corbel" panose="020B0503020204020204" pitchFamily="34" charset="0"/>
              </a:rPr>
              <a:t>Summe</a:t>
            </a:r>
            <a:br>
              <a:rPr lang="de-AT" sz="2200" dirty="0" smtClean="0">
                <a:latin typeface="Corbel" panose="020B0503020204020204" pitchFamily="34" charset="0"/>
              </a:rPr>
            </a:br>
            <a:r>
              <a:rPr lang="de-AT" sz="2200" dirty="0" smtClean="0">
                <a:latin typeface="Corbel" panose="020B0503020204020204" pitchFamily="34" charset="0"/>
              </a:rPr>
              <a:t>Ausgaben</a:t>
            </a:r>
            <a:endParaRPr lang="de-AT" sz="2200" dirty="0">
              <a:latin typeface="Corbel" panose="020B0503020204020204" pitchFamily="34" charset="0"/>
            </a:endParaRPr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13C98E12-0E10-472D-BEC8-7865E6344CC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993415">
            <a:off x="8194293" y="1840739"/>
            <a:ext cx="330403" cy="251735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0A296420-1CBD-4CD8-8E96-2F1B63E45B7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951998">
            <a:off x="5121403" y="1392443"/>
            <a:ext cx="549187" cy="373215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6634116" y="2585684"/>
            <a:ext cx="514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dirty="0" smtClean="0">
                <a:solidFill>
                  <a:schemeClr val="bg1">
                    <a:lumMod val="65000"/>
                  </a:schemeClr>
                </a:solidFill>
              </a:rPr>
              <a:t>&gt;</a:t>
            </a:r>
            <a:endParaRPr lang="de-AT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9301116" y="2585684"/>
            <a:ext cx="514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dirty="0">
                <a:solidFill>
                  <a:schemeClr val="bg1">
                    <a:lumMod val="65000"/>
                  </a:schemeClr>
                </a:solidFill>
              </a:rPr>
              <a:t>=</a:t>
            </a:r>
            <a:endParaRPr lang="de-AT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EC31BB7D-B44E-4087-B765-682B0B58DC8E}"/>
              </a:ext>
            </a:extLst>
          </p:cNvPr>
          <p:cNvSpPr/>
          <p:nvPr/>
        </p:nvSpPr>
        <p:spPr>
          <a:xfrm>
            <a:off x="9944845" y="2501157"/>
            <a:ext cx="1867909" cy="86351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dirty="0" smtClean="0">
                <a:latin typeface="Corbel" panose="020B0503020204020204" pitchFamily="34" charset="0"/>
              </a:rPr>
              <a:t>Einnahmen-überschuss</a:t>
            </a:r>
            <a:endParaRPr lang="de-AT" sz="2200" dirty="0">
              <a:latin typeface="Corbel" panose="020B0503020204020204" pitchFamily="34" charset="0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C31BB7D-B44E-4087-B765-682B0B58DC8E}"/>
              </a:ext>
            </a:extLst>
          </p:cNvPr>
          <p:cNvSpPr/>
          <p:nvPr/>
        </p:nvSpPr>
        <p:spPr>
          <a:xfrm>
            <a:off x="4517797" y="4940090"/>
            <a:ext cx="1867909" cy="119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dirty="0" smtClean="0">
                <a:latin typeface="Corbel" panose="020B0503020204020204" pitchFamily="34" charset="0"/>
              </a:rPr>
              <a:t>Summe</a:t>
            </a:r>
            <a:br>
              <a:rPr lang="de-AT" sz="2200" dirty="0" smtClean="0">
                <a:latin typeface="Corbel" panose="020B0503020204020204" pitchFamily="34" charset="0"/>
              </a:rPr>
            </a:br>
            <a:r>
              <a:rPr lang="de-AT" sz="2200" dirty="0" smtClean="0">
                <a:latin typeface="Corbel" panose="020B0503020204020204" pitchFamily="34" charset="0"/>
              </a:rPr>
              <a:t>Einnahmen</a:t>
            </a:r>
            <a:endParaRPr lang="de-AT" sz="2200" dirty="0">
              <a:latin typeface="Corbel" panose="020B0503020204020204" pitchFamily="34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2CEE35DD-4F6B-4961-BAFC-AFF8175C1AD0}"/>
              </a:ext>
            </a:extLst>
          </p:cNvPr>
          <p:cNvSpPr/>
          <p:nvPr/>
        </p:nvSpPr>
        <p:spPr>
          <a:xfrm>
            <a:off x="7231321" y="4573717"/>
            <a:ext cx="1867909" cy="155797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dirty="0" smtClean="0">
                <a:latin typeface="Corbel" panose="020B0503020204020204" pitchFamily="34" charset="0"/>
              </a:rPr>
              <a:t>Summe</a:t>
            </a:r>
            <a:br>
              <a:rPr lang="de-AT" sz="2200" dirty="0" smtClean="0">
                <a:latin typeface="Corbel" panose="020B0503020204020204" pitchFamily="34" charset="0"/>
              </a:rPr>
            </a:br>
            <a:r>
              <a:rPr lang="de-AT" sz="2200" dirty="0" smtClean="0">
                <a:latin typeface="Corbel" panose="020B0503020204020204" pitchFamily="34" charset="0"/>
              </a:rPr>
              <a:t>Ausgaben</a:t>
            </a:r>
            <a:endParaRPr lang="de-AT" sz="2200" dirty="0">
              <a:latin typeface="Corbel" panose="020B0503020204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634116" y="5352703"/>
            <a:ext cx="514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dirty="0">
                <a:solidFill>
                  <a:schemeClr val="bg1">
                    <a:lumMod val="65000"/>
                  </a:schemeClr>
                </a:solidFill>
              </a:rPr>
              <a:t>&lt;</a:t>
            </a:r>
            <a:endParaRPr lang="de-AT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9301116" y="5352703"/>
            <a:ext cx="514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dirty="0">
                <a:solidFill>
                  <a:schemeClr val="bg1">
                    <a:lumMod val="65000"/>
                  </a:schemeClr>
                </a:solidFill>
              </a:rPr>
              <a:t>=</a:t>
            </a:r>
            <a:endParaRPr lang="de-AT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EC31BB7D-B44E-4087-B765-682B0B58DC8E}"/>
              </a:ext>
            </a:extLst>
          </p:cNvPr>
          <p:cNvSpPr/>
          <p:nvPr/>
        </p:nvSpPr>
        <p:spPr>
          <a:xfrm>
            <a:off x="9944845" y="5268176"/>
            <a:ext cx="1867909" cy="863514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dirty="0" smtClean="0">
                <a:latin typeface="Corbel" panose="020B0503020204020204" pitchFamily="34" charset="0"/>
              </a:rPr>
              <a:t>Ausgaben-überschuss</a:t>
            </a:r>
            <a:endParaRPr lang="de-AT" sz="2200" dirty="0">
              <a:latin typeface="Corbel" panose="020B0503020204020204" pitchFamily="34" charset="0"/>
            </a:endParaRPr>
          </a:p>
        </p:txBody>
      </p:sp>
      <p:cxnSp>
        <p:nvCxnSpPr>
          <p:cNvPr id="39" name="Gerader Verbinder 38"/>
          <p:cNvCxnSpPr/>
          <p:nvPr/>
        </p:nvCxnSpPr>
        <p:spPr>
          <a:xfrm flipH="1">
            <a:off x="4449791" y="3923781"/>
            <a:ext cx="7362963" cy="0"/>
          </a:xfrm>
          <a:prstGeom prst="line">
            <a:avLst/>
          </a:prstGeom>
          <a:ln w="28575">
            <a:solidFill>
              <a:srgbClr val="87888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Grafik 41">
            <a:extLst>
              <a:ext uri="{FF2B5EF4-FFF2-40B4-BE49-F238E27FC236}">
                <a16:creationId xmlns:a16="http://schemas.microsoft.com/office/drawing/2014/main" id="{13C98E12-0E10-472D-BEC8-7865E6344CC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993415">
            <a:off x="7805852" y="1840740"/>
            <a:ext cx="330403" cy="251735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13C98E12-0E10-472D-BEC8-7865E6344CC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993415">
            <a:off x="10713597" y="2189167"/>
            <a:ext cx="330403" cy="251735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13C98E12-0E10-472D-BEC8-7865E6344CC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993415">
            <a:off x="5407480" y="4588672"/>
            <a:ext cx="330403" cy="251735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13C98E12-0E10-472D-BEC8-7865E6344CC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993415">
            <a:off x="5019039" y="4588673"/>
            <a:ext cx="330403" cy="251735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0A296420-1CBD-4CD8-8E96-2F1B63E45B7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951998">
            <a:off x="7890681" y="4132538"/>
            <a:ext cx="549187" cy="373215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13C98E12-0E10-472D-BEC8-7865E6344CC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993415">
            <a:off x="10713598" y="4924123"/>
            <a:ext cx="330403" cy="251735"/>
          </a:xfrm>
          <a:prstGeom prst="rect">
            <a:avLst/>
          </a:prstGeom>
        </p:spPr>
      </p:pic>
      <p:pic>
        <p:nvPicPr>
          <p:cNvPr id="28" name="Grafik 27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486654" y="3803822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29" name="Gruppieren 28"/>
          <p:cNvGrpSpPr/>
          <p:nvPr/>
        </p:nvGrpSpPr>
        <p:grpSpPr>
          <a:xfrm>
            <a:off x="61571" y="6348682"/>
            <a:ext cx="473608" cy="552450"/>
            <a:chOff x="0" y="0"/>
            <a:chExt cx="473608" cy="552450"/>
          </a:xfrm>
        </p:grpSpPr>
        <p:pic>
          <p:nvPicPr>
            <p:cNvPr id="37" name="Grafik 3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678" y="0"/>
              <a:ext cx="328930" cy="377825"/>
            </a:xfrm>
            <a:prstGeom prst="rect">
              <a:avLst/>
            </a:prstGeom>
            <a:noFill/>
          </p:spPr>
        </p:pic>
        <p:sp>
          <p:nvSpPr>
            <p:cNvPr id="38" name="Textfeld 37"/>
            <p:cNvSpPr txBox="1"/>
            <p:nvPr/>
          </p:nvSpPr>
          <p:spPr>
            <a:xfrm>
              <a:off x="0" y="123825"/>
              <a:ext cx="265430" cy="4286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de-AT" sz="1200" b="1" dirty="0" smtClean="0">
                  <a:solidFill>
                    <a:srgbClr val="006067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2b</a:t>
              </a:r>
              <a:endParaRPr lang="de-A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22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7" grpId="0"/>
      <p:bldP spid="30" grpId="0"/>
      <p:bldP spid="31" grpId="0" animBg="1"/>
      <p:bldP spid="32" grpId="0" animBg="1"/>
      <p:bldP spid="33" grpId="0" animBg="1"/>
      <p:bldP spid="34" grpId="0"/>
      <p:bldP spid="35" grpId="0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385841"/>
              </p:ext>
            </p:extLst>
          </p:nvPr>
        </p:nvGraphicFramePr>
        <p:xfrm>
          <a:off x="1005639" y="1971345"/>
          <a:ext cx="426212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418">
                  <a:extLst>
                    <a:ext uri="{9D8B030D-6E8A-4147-A177-3AD203B41FA5}">
                      <a16:colId xmlns:a16="http://schemas.microsoft.com/office/drawing/2014/main" val="4288108496"/>
                    </a:ext>
                  </a:extLst>
                </a:gridCol>
                <a:gridCol w="1466709">
                  <a:extLst>
                    <a:ext uri="{9D8B030D-6E8A-4147-A177-3AD203B41FA5}">
                      <a16:colId xmlns:a16="http://schemas.microsoft.com/office/drawing/2014/main" val="1280332899"/>
                    </a:ext>
                  </a:extLst>
                </a:gridCol>
              </a:tblGrid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rgbClr val="548235"/>
                          </a:solidFill>
                          <a:latin typeface="Corbel" panose="020B0503020204020204" pitchFamily="34" charset="0"/>
                        </a:rPr>
                        <a:t>Monatliche</a:t>
                      </a:r>
                      <a:r>
                        <a:rPr lang="de-AT" sz="1800" baseline="0" dirty="0" smtClean="0">
                          <a:solidFill>
                            <a:srgbClr val="548235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de-AT" sz="1800" dirty="0" smtClean="0">
                          <a:solidFill>
                            <a:srgbClr val="548235"/>
                          </a:solidFill>
                          <a:latin typeface="Corbel" panose="020B0503020204020204" pitchFamily="34" charset="0"/>
                        </a:rPr>
                        <a:t>Einnahmen</a:t>
                      </a:r>
                      <a:endParaRPr lang="de-AT" sz="1800" dirty="0">
                        <a:solidFill>
                          <a:srgbClr val="C55A1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 smtClean="0">
                          <a:solidFill>
                            <a:schemeClr val="tx1"/>
                          </a:solidFill>
                        </a:rPr>
                        <a:t>Euro</a:t>
                      </a:r>
                      <a:endParaRPr lang="de-A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631041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Gehalt abzüglich Steuern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800" dirty="0" smtClean="0">
                          <a:solidFill>
                            <a:schemeClr val="tx1"/>
                          </a:solidFill>
                        </a:rPr>
                        <a:t>1.950,-</a:t>
                      </a:r>
                      <a:endParaRPr lang="de-A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289017"/>
                  </a:ext>
                </a:extLst>
              </a:tr>
            </a:tbl>
          </a:graphicData>
        </a:graphic>
      </p:graphicFrame>
      <p:sp>
        <p:nvSpPr>
          <p:cNvPr id="23" name="Pfeil nach rechts 22"/>
          <p:cNvSpPr/>
          <p:nvPr/>
        </p:nvSpPr>
        <p:spPr>
          <a:xfrm>
            <a:off x="6170881" y="1971345"/>
            <a:ext cx="857250" cy="567910"/>
          </a:xfrm>
          <a:prstGeom prst="rightArrow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Haushaltsbuch – Schritt 3: </a:t>
            </a:r>
            <a:br>
              <a:rPr lang="de-AT" dirty="0"/>
            </a:br>
            <a:r>
              <a:rPr lang="de-AT" b="0" dirty="0"/>
              <a:t>Einnahmen- oder Ausgabenüberschuss ermitteln</a:t>
            </a:r>
            <a:endParaRPr lang="de-AT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CEE35DD-4F6B-4961-BAFC-AFF8175C1AD0}"/>
              </a:ext>
            </a:extLst>
          </p:cNvPr>
          <p:cNvSpPr/>
          <p:nvPr/>
        </p:nvSpPr>
        <p:spPr>
          <a:xfrm>
            <a:off x="8140177" y="1642459"/>
            <a:ext cx="2164877" cy="612841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b="1" dirty="0" smtClean="0">
                <a:latin typeface="Corbel" panose="020B0503020204020204" pitchFamily="34" charset="0"/>
              </a:rPr>
              <a:t>Einnahmen Gesamt</a:t>
            </a:r>
            <a:endParaRPr lang="de-AT" sz="2000" b="1" dirty="0">
              <a:latin typeface="Corbel" panose="020B050302020402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8154692" y="2255302"/>
            <a:ext cx="2134014" cy="580570"/>
          </a:xfrm>
          <a:prstGeom prst="rect">
            <a:avLst/>
          </a:prstGeom>
          <a:noFill/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13C98E12-0E10-472D-BEC8-7865E6344CC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993415">
            <a:off x="10782790" y="2157279"/>
            <a:ext cx="330403" cy="251735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13C98E12-0E10-472D-BEC8-7865E6344CC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993415">
            <a:off x="10490392" y="2163433"/>
            <a:ext cx="330403" cy="251735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8154692" y="2308422"/>
            <a:ext cx="2134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dirty="0" smtClean="0"/>
              <a:t>1.950,-</a:t>
            </a:r>
            <a:endParaRPr lang="de-AT" dirty="0"/>
          </a:p>
        </p:txBody>
      </p:sp>
      <p:sp>
        <p:nvSpPr>
          <p:cNvPr id="12" name="Pfeil nach rechts 11"/>
          <p:cNvSpPr/>
          <p:nvPr/>
        </p:nvSpPr>
        <p:spPr>
          <a:xfrm>
            <a:off x="6170881" y="3766250"/>
            <a:ext cx="857250" cy="567910"/>
          </a:xfrm>
          <a:prstGeom prst="rightArrow">
            <a:avLst/>
          </a:prstGeom>
          <a:solidFill>
            <a:srgbClr val="C55A11"/>
          </a:solidFill>
          <a:ln>
            <a:solidFill>
              <a:srgbClr val="C5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2CEE35DD-4F6B-4961-BAFC-AFF8175C1AD0}"/>
              </a:ext>
            </a:extLst>
          </p:cNvPr>
          <p:cNvSpPr/>
          <p:nvPr/>
        </p:nvSpPr>
        <p:spPr>
          <a:xfrm>
            <a:off x="8140177" y="3431032"/>
            <a:ext cx="2164877" cy="612841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b="1" dirty="0" smtClean="0">
                <a:latin typeface="Corbel" panose="020B0503020204020204" pitchFamily="34" charset="0"/>
              </a:rPr>
              <a:t>Ausgaben Gesamt</a:t>
            </a:r>
            <a:endParaRPr lang="de-AT" sz="2000" b="1" dirty="0">
              <a:latin typeface="Corbel" panose="020B0503020204020204" pitchFamily="34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8154692" y="4043875"/>
            <a:ext cx="2134014" cy="580570"/>
          </a:xfrm>
          <a:prstGeom prst="rect">
            <a:avLst/>
          </a:prstGeom>
          <a:noFill/>
          <a:ln w="28575">
            <a:solidFill>
              <a:srgbClr val="C5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" name="Textfeld 19"/>
          <p:cNvSpPr txBox="1"/>
          <p:nvPr/>
        </p:nvSpPr>
        <p:spPr>
          <a:xfrm>
            <a:off x="8154692" y="4096995"/>
            <a:ext cx="2134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dirty="0" smtClean="0"/>
              <a:t>2.114,-</a:t>
            </a:r>
            <a:endParaRPr lang="de-AT" dirty="0"/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0A296420-1CBD-4CD8-8E96-2F1B63E45B7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951998">
            <a:off x="10552469" y="3886648"/>
            <a:ext cx="549187" cy="373215"/>
          </a:xfrm>
          <a:prstGeom prst="rect">
            <a:avLst/>
          </a:prstGeom>
        </p:spPr>
      </p:pic>
      <p:cxnSp>
        <p:nvCxnSpPr>
          <p:cNvPr id="24" name="Gerader Verbinder 23"/>
          <p:cNvCxnSpPr/>
          <p:nvPr/>
        </p:nvCxnSpPr>
        <p:spPr>
          <a:xfrm flipH="1">
            <a:off x="7897512" y="5195368"/>
            <a:ext cx="2664000" cy="0"/>
          </a:xfrm>
          <a:prstGeom prst="line">
            <a:avLst/>
          </a:prstGeom>
          <a:ln w="28575">
            <a:solidFill>
              <a:srgbClr val="87888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>
            <a:extLst>
              <a:ext uri="{FF2B5EF4-FFF2-40B4-BE49-F238E27FC236}">
                <a16:creationId xmlns:a16="http://schemas.microsoft.com/office/drawing/2014/main" id="{2CEE35DD-4F6B-4961-BAFC-AFF8175C1AD0}"/>
              </a:ext>
            </a:extLst>
          </p:cNvPr>
          <p:cNvSpPr/>
          <p:nvPr/>
        </p:nvSpPr>
        <p:spPr>
          <a:xfrm>
            <a:off x="8123829" y="5394127"/>
            <a:ext cx="2164877" cy="612841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b="1" dirty="0" smtClean="0">
                <a:latin typeface="Corbel" panose="020B0503020204020204" pitchFamily="34" charset="0"/>
              </a:rPr>
              <a:t>Ausgaben-überschuss</a:t>
            </a:r>
            <a:endParaRPr lang="de-AT" sz="2000" b="1" dirty="0">
              <a:latin typeface="Corbel" panose="020B0503020204020204" pitchFamily="34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8138344" y="6006970"/>
            <a:ext cx="2134014" cy="580570"/>
          </a:xfrm>
          <a:prstGeom prst="rect">
            <a:avLst/>
          </a:prstGeom>
          <a:noFill/>
          <a:ln w="28575">
            <a:solidFill>
              <a:srgbClr val="C55A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8" name="Textfeld 27"/>
          <p:cNvSpPr txBox="1"/>
          <p:nvPr/>
        </p:nvSpPr>
        <p:spPr>
          <a:xfrm>
            <a:off x="8138344" y="6060090"/>
            <a:ext cx="2134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dirty="0" smtClean="0"/>
              <a:t>164,-</a:t>
            </a:r>
            <a:endParaRPr lang="de-AT" dirty="0"/>
          </a:p>
        </p:txBody>
      </p:sp>
      <p:sp>
        <p:nvSpPr>
          <p:cNvPr id="29" name="Textfeld 28"/>
          <p:cNvSpPr txBox="1"/>
          <p:nvPr/>
        </p:nvSpPr>
        <p:spPr>
          <a:xfrm>
            <a:off x="7593131" y="5683802"/>
            <a:ext cx="514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dirty="0">
                <a:solidFill>
                  <a:schemeClr val="bg1">
                    <a:lumMod val="65000"/>
                  </a:schemeClr>
                </a:solidFill>
              </a:rPr>
              <a:t>=</a:t>
            </a:r>
            <a:endParaRPr lang="de-AT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13C98E12-0E10-472D-BEC8-7865E6344CC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993415">
            <a:off x="10467641" y="5934222"/>
            <a:ext cx="330403" cy="251735"/>
          </a:xfrm>
          <a:prstGeom prst="rect">
            <a:avLst/>
          </a:prstGeom>
        </p:spPr>
      </p:pic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639120"/>
              </p:ext>
            </p:extLst>
          </p:nvPr>
        </p:nvGraphicFramePr>
        <p:xfrm>
          <a:off x="1002875" y="1307005"/>
          <a:ext cx="4262127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418">
                  <a:extLst>
                    <a:ext uri="{9D8B030D-6E8A-4147-A177-3AD203B41FA5}">
                      <a16:colId xmlns:a16="http://schemas.microsoft.com/office/drawing/2014/main" val="4288108496"/>
                    </a:ext>
                  </a:extLst>
                </a:gridCol>
                <a:gridCol w="1466709">
                  <a:extLst>
                    <a:ext uri="{9D8B030D-6E8A-4147-A177-3AD203B41FA5}">
                      <a16:colId xmlns:a16="http://schemas.microsoft.com/office/drawing/2014/main" val="1280332899"/>
                    </a:ext>
                  </a:extLst>
                </a:gridCol>
              </a:tblGrid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rgbClr val="C55A11"/>
                          </a:solidFill>
                          <a:latin typeface="Corbel" panose="020B0503020204020204" pitchFamily="34" charset="0"/>
                        </a:rPr>
                        <a:t>Monatliche Ausgaben</a:t>
                      </a:r>
                      <a:endParaRPr lang="de-AT" sz="1800" dirty="0">
                        <a:solidFill>
                          <a:srgbClr val="C55A1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 smtClean="0">
                          <a:solidFill>
                            <a:schemeClr val="tx1"/>
                          </a:solidFill>
                        </a:rPr>
                        <a:t>Euro</a:t>
                      </a:r>
                      <a:endParaRPr lang="de-A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631041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Miete und Betriebskosten 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650,-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289017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Gesundheitsvorsorge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40,-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19118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Körperpflege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40,-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573927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Kosten für PKW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520,-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185957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Telefon und Internet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60,-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761150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Fitnessstudio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60,-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423362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Haushaltsversicherung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15,-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275307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Kleidung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b="0" dirty="0" smtClean="0">
                          <a:solidFill>
                            <a:schemeClr val="tx1"/>
                          </a:solidFill>
                        </a:rPr>
                        <a:t>75,-</a:t>
                      </a:r>
                      <a:endParaRPr lang="de-AT" sz="17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031301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Strom inkl. Warmwasser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49,-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295411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Rundfunkgebühren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25,-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527911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Reinigungsmittel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10,-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557170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Nahrungsmittel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370,-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395686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Heizung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50,-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048050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Ausgaben Freizeit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150,-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820503"/>
                  </a:ext>
                </a:extLst>
              </a:tr>
            </a:tbl>
          </a:graphicData>
        </a:graphic>
      </p:graphicFrame>
      <p:grpSp>
        <p:nvGrpSpPr>
          <p:cNvPr id="25" name="Gruppieren 24"/>
          <p:cNvGrpSpPr/>
          <p:nvPr/>
        </p:nvGrpSpPr>
        <p:grpSpPr>
          <a:xfrm>
            <a:off x="61571" y="6348682"/>
            <a:ext cx="473608" cy="552450"/>
            <a:chOff x="0" y="0"/>
            <a:chExt cx="473608" cy="552450"/>
          </a:xfrm>
        </p:grpSpPr>
        <p:pic>
          <p:nvPicPr>
            <p:cNvPr id="31" name="Grafik 3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678" y="0"/>
              <a:ext cx="328930" cy="377825"/>
            </a:xfrm>
            <a:prstGeom prst="rect">
              <a:avLst/>
            </a:prstGeom>
            <a:noFill/>
          </p:spPr>
        </p:pic>
        <p:sp>
          <p:nvSpPr>
            <p:cNvPr id="32" name="Textfeld 31"/>
            <p:cNvSpPr txBox="1"/>
            <p:nvPr/>
          </p:nvSpPr>
          <p:spPr>
            <a:xfrm>
              <a:off x="0" y="123825"/>
              <a:ext cx="265430" cy="4286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de-AT" sz="1200" b="1" dirty="0" smtClean="0">
                  <a:solidFill>
                    <a:srgbClr val="006067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2b</a:t>
              </a:r>
              <a:endParaRPr lang="de-A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046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10" grpId="0" animBg="1"/>
      <p:bldP spid="11" grpId="0" animBg="1"/>
      <p:bldP spid="8" grpId="0"/>
      <p:bldP spid="12" grpId="0" animBg="1"/>
      <p:bldP spid="12" grpId="1" animBg="1"/>
      <p:bldP spid="16" grpId="0" animBg="1"/>
      <p:bldP spid="17" grpId="0" animBg="1"/>
      <p:bldP spid="20" grpId="0"/>
      <p:bldP spid="26" grpId="0" animBg="1"/>
      <p:bldP spid="27" grpId="0" animBg="1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8B4D537-64E8-4426-A37A-5759DCFDF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Wie kann ich einen Ausgabenüberschuss vermeiden?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2592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Umgang mit Ausgabenüberschuss</a:t>
            </a:r>
          </a:p>
        </p:txBody>
      </p:sp>
      <p:sp>
        <p:nvSpPr>
          <p:cNvPr id="21" name="Sprechblase: rechteckig mit abgerundeten Ecken 20">
            <a:extLst>
              <a:ext uri="{FF2B5EF4-FFF2-40B4-BE49-F238E27FC236}">
                <a16:creationId xmlns:a16="http://schemas.microsoft.com/office/drawing/2014/main" id="{C2EA0CA2-DBC2-4A11-9CC2-0346102029D1}"/>
              </a:ext>
            </a:extLst>
          </p:cNvPr>
          <p:cNvSpPr/>
          <p:nvPr/>
        </p:nvSpPr>
        <p:spPr>
          <a:xfrm>
            <a:off x="1852527" y="1463371"/>
            <a:ext cx="4383173" cy="2118237"/>
          </a:xfrm>
          <a:prstGeom prst="wedgeRoundRectCallout">
            <a:avLst>
              <a:gd name="adj1" fmla="val -43273"/>
              <a:gd name="adj2" fmla="val 93467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Max konnte seine Ausgaben nicht mit den verfügbaren Einnahmen decken. 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Er muss daher in diesem Monat </a:t>
            </a:r>
            <a:b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auf </a:t>
            </a: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Erspartes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oder falls dieses nicht ausreicht, auf </a:t>
            </a: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fremde Hilfe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(z. B. Familie, Bank) </a:t>
            </a: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zurückgreifen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.  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72852174-B640-4D5B-86AE-DE833736CC6B}"/>
              </a:ext>
            </a:extLst>
          </p:cNvPr>
          <p:cNvPicPr/>
          <p:nvPr/>
        </p:nvPicPr>
        <p:blipFill rotWithShape="1">
          <a:blip r:embed="rId2">
            <a:clrChange>
              <a:clrFrom>
                <a:srgbClr val="E7E7E8"/>
              </a:clrFrom>
              <a:clrTo>
                <a:srgbClr val="E7E7E8">
                  <a:alpha val="0"/>
                </a:srgbClr>
              </a:clrTo>
            </a:clrChange>
          </a:blip>
          <a:srcRect r="4792"/>
          <a:stretch/>
        </p:blipFill>
        <p:spPr bwMode="auto">
          <a:xfrm>
            <a:off x="9001284" y="3803822"/>
            <a:ext cx="1515084" cy="25707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Rechteck: abgerundete Ecken 20">
            <a:extLst>
              <a:ext uri="{FF2B5EF4-FFF2-40B4-BE49-F238E27FC236}">
                <a16:creationId xmlns:a16="http://schemas.microsoft.com/office/drawing/2014/main" id="{8C7F8BD6-E3EE-4E19-BA69-44A303FB50CB}"/>
              </a:ext>
            </a:extLst>
          </p:cNvPr>
          <p:cNvSpPr/>
          <p:nvPr/>
        </p:nvSpPr>
        <p:spPr>
          <a:xfrm flipH="1">
            <a:off x="8305799" y="1556239"/>
            <a:ext cx="3187700" cy="193249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Was kann ich tun, damit aus diesem Ausgabenüberschuss ein Einnahmenüberschuss wird?</a:t>
            </a:r>
            <a:endParaRPr lang="de-AT" sz="20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9" name="Grafik 8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486654" y="3803822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7341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486654" y="3803822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Umgang mit Ausgabenüberschuss</a:t>
            </a:r>
            <a:endParaRPr lang="de-AT" dirty="0"/>
          </a:p>
        </p:txBody>
      </p:sp>
      <p:sp>
        <p:nvSpPr>
          <p:cNvPr id="9" name="Rechteck: abgerundete Ecken 20">
            <a:extLst>
              <a:ext uri="{FF2B5EF4-FFF2-40B4-BE49-F238E27FC236}">
                <a16:creationId xmlns:a16="http://schemas.microsoft.com/office/drawing/2014/main" id="{83591D5E-F2F3-462C-8186-2F3DC5C6E569}"/>
              </a:ext>
            </a:extLst>
          </p:cNvPr>
          <p:cNvSpPr/>
          <p:nvPr/>
        </p:nvSpPr>
        <p:spPr>
          <a:xfrm>
            <a:off x="5622288" y="2725500"/>
            <a:ext cx="5899872" cy="54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>
              <a:spcBef>
                <a:spcPts val="1200"/>
              </a:spcBef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b)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Job kündigen und nach einem besser bezahlten Arbeitsplatz suchen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" name="Rechteck: abgerundete Ecken 21">
            <a:extLst>
              <a:ext uri="{FF2B5EF4-FFF2-40B4-BE49-F238E27FC236}">
                <a16:creationId xmlns:a16="http://schemas.microsoft.com/office/drawing/2014/main" id="{C7EBB2CA-86CA-4860-9119-FEF03BAC35A7}"/>
              </a:ext>
            </a:extLst>
          </p:cNvPr>
          <p:cNvSpPr/>
          <p:nvPr/>
        </p:nvSpPr>
        <p:spPr>
          <a:xfrm>
            <a:off x="5622288" y="1870306"/>
            <a:ext cx="5922011" cy="54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>
              <a:spcBef>
                <a:spcPts val="1200"/>
              </a:spcBef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a)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Die bisherigen Ausgaben genau kontrollieren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" name="Rechteck: abgerundete Ecken 8">
            <a:extLst>
              <a:ext uri="{FF2B5EF4-FFF2-40B4-BE49-F238E27FC236}">
                <a16:creationId xmlns:a16="http://schemas.microsoft.com/office/drawing/2014/main" id="{306690AF-F404-4F39-88DE-6BD0BDBA1727}"/>
              </a:ext>
            </a:extLst>
          </p:cNvPr>
          <p:cNvSpPr/>
          <p:nvPr/>
        </p:nvSpPr>
        <p:spPr>
          <a:xfrm>
            <a:off x="5644427" y="3580694"/>
            <a:ext cx="5899872" cy="54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>
              <a:spcBef>
                <a:spcPts val="1200"/>
              </a:spcBef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c) 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Einen langfristigen Kredit aufnehmen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" name="Rechteck: abgerundete Ecken 25">
            <a:extLst>
              <a:ext uri="{FF2B5EF4-FFF2-40B4-BE49-F238E27FC236}">
                <a16:creationId xmlns:a16="http://schemas.microsoft.com/office/drawing/2014/main" id="{CE91C732-79BB-4A3F-989D-013E7052ADE0}"/>
              </a:ext>
            </a:extLst>
          </p:cNvPr>
          <p:cNvSpPr/>
          <p:nvPr/>
        </p:nvSpPr>
        <p:spPr>
          <a:xfrm>
            <a:off x="5644427" y="4435888"/>
            <a:ext cx="5899872" cy="54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>
              <a:spcBef>
                <a:spcPts val="1200"/>
              </a:spcBef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d) 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Die Einnahmen (z. B. durch einen Zweitjob, staatliche Sozialleistungen) erhöhen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3" name="Rechteck: abgerundete Ecken 26">
            <a:extLst>
              <a:ext uri="{FF2B5EF4-FFF2-40B4-BE49-F238E27FC236}">
                <a16:creationId xmlns:a16="http://schemas.microsoft.com/office/drawing/2014/main" id="{C09F3F92-8975-4055-985A-5A0B1B18B14D}"/>
              </a:ext>
            </a:extLst>
          </p:cNvPr>
          <p:cNvSpPr/>
          <p:nvPr/>
        </p:nvSpPr>
        <p:spPr>
          <a:xfrm>
            <a:off x="5644427" y="5291082"/>
            <a:ext cx="5899873" cy="54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>
              <a:spcBef>
                <a:spcPts val="1200"/>
              </a:spcBef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e) 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Unnötige Ausgaben reduzieren oder darauf verzichten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Sprechblase: rechteckig mit abgerundeten Ecken 17">
            <a:extLst>
              <a:ext uri="{FF2B5EF4-FFF2-40B4-BE49-F238E27FC236}">
                <a16:creationId xmlns:a16="http://schemas.microsoft.com/office/drawing/2014/main" id="{CC39F7EF-33A7-4E30-B269-4C158911C864}"/>
              </a:ext>
            </a:extLst>
          </p:cNvPr>
          <p:cNvSpPr/>
          <p:nvPr/>
        </p:nvSpPr>
        <p:spPr>
          <a:xfrm>
            <a:off x="1852527" y="2252149"/>
            <a:ext cx="2325773" cy="1868545"/>
          </a:xfrm>
          <a:prstGeom prst="wedgeRoundRectCallout">
            <a:avLst>
              <a:gd name="adj1" fmla="val -52566"/>
              <a:gd name="adj2" fmla="val 79935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Was denkst du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sollte Max in dieser Situation tun?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61571" y="6348682"/>
            <a:ext cx="473608" cy="552450"/>
            <a:chOff x="0" y="0"/>
            <a:chExt cx="473608" cy="552450"/>
          </a:xfrm>
        </p:grpSpPr>
        <p:pic>
          <p:nvPicPr>
            <p:cNvPr id="16" name="Grafik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678" y="0"/>
              <a:ext cx="328930" cy="377825"/>
            </a:xfrm>
            <a:prstGeom prst="rect">
              <a:avLst/>
            </a:prstGeom>
            <a:noFill/>
          </p:spPr>
        </p:pic>
        <p:sp>
          <p:nvSpPr>
            <p:cNvPr id="18" name="Textfeld 17"/>
            <p:cNvSpPr txBox="1"/>
            <p:nvPr/>
          </p:nvSpPr>
          <p:spPr>
            <a:xfrm>
              <a:off x="0" y="123825"/>
              <a:ext cx="265430" cy="4286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de-AT" sz="1200" b="1" dirty="0" smtClean="0">
                  <a:solidFill>
                    <a:srgbClr val="006067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3a</a:t>
              </a:r>
              <a:endParaRPr lang="de-A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489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486654" y="3803822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Tipp: Ausgaben genauer einteilen</a:t>
            </a:r>
            <a:endParaRPr lang="de-AT" dirty="0"/>
          </a:p>
        </p:txBody>
      </p:sp>
      <p:sp>
        <p:nvSpPr>
          <p:cNvPr id="21" name="Sprechblase: rechteckig mit abgerundeten Ecken 20">
            <a:extLst>
              <a:ext uri="{FF2B5EF4-FFF2-40B4-BE49-F238E27FC236}">
                <a16:creationId xmlns:a16="http://schemas.microsoft.com/office/drawing/2014/main" id="{C2EA0CA2-DBC2-4A11-9CC2-0346102029D1}"/>
              </a:ext>
            </a:extLst>
          </p:cNvPr>
          <p:cNvSpPr/>
          <p:nvPr/>
        </p:nvSpPr>
        <p:spPr>
          <a:xfrm>
            <a:off x="1471527" y="1598977"/>
            <a:ext cx="5008648" cy="2270637"/>
          </a:xfrm>
          <a:prstGeom prst="wedgeRoundRectCallout">
            <a:avLst>
              <a:gd name="adj1" fmla="val -34704"/>
              <a:gd name="adj2" fmla="val 65887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Um noch einen genaueren Überblick über deine monatlichen Ausgaben und über mögliche Einsparmöglichkeiten zu bekommen, könntest du diese in </a:t>
            </a: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fixe und unregelmäßige Ausgaben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aufteilen. Zudem werden die </a:t>
            </a: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Haushaltsausgaben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meist getrennt erfasst. 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72852174-B640-4D5B-86AE-DE833736CC6B}"/>
              </a:ext>
            </a:extLst>
          </p:cNvPr>
          <p:cNvPicPr/>
          <p:nvPr/>
        </p:nvPicPr>
        <p:blipFill rotWithShape="1">
          <a:blip r:embed="rId3">
            <a:clrChange>
              <a:clrFrom>
                <a:srgbClr val="E7E7E8"/>
              </a:clrFrom>
              <a:clrTo>
                <a:srgbClr val="E7E7E8">
                  <a:alpha val="0"/>
                </a:srgbClr>
              </a:clrTo>
            </a:clrChange>
          </a:blip>
          <a:srcRect r="4792"/>
          <a:stretch/>
        </p:blipFill>
        <p:spPr bwMode="auto">
          <a:xfrm>
            <a:off x="9183488" y="3797673"/>
            <a:ext cx="1515084" cy="25707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Rechteck: abgerundete Ecken 20">
            <a:extLst>
              <a:ext uri="{FF2B5EF4-FFF2-40B4-BE49-F238E27FC236}">
                <a16:creationId xmlns:a16="http://schemas.microsoft.com/office/drawing/2014/main" id="{8C7F8BD6-E3EE-4E19-BA69-44A303FB50CB}"/>
              </a:ext>
            </a:extLst>
          </p:cNvPr>
          <p:cNvSpPr/>
          <p:nvPr/>
        </p:nvSpPr>
        <p:spPr>
          <a:xfrm flipH="1">
            <a:off x="8584813" y="1750482"/>
            <a:ext cx="2733704" cy="193249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Welcher meiner Ausgaben gehören nun zu den fixen, unregelmäßigen oder Haushaltsausgaben?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04319" y="6555072"/>
            <a:ext cx="110625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AT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Quelle: </a:t>
            </a:r>
            <a:r>
              <a:rPr lang="de-AT" sz="12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asb</a:t>
            </a:r>
            <a:r>
              <a:rPr lang="de-AT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Schuldenreport </a:t>
            </a:r>
            <a:r>
              <a:rPr lang="de-AT" sz="1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2018</a:t>
            </a:r>
            <a:r>
              <a:rPr lang="de-AT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, https://www.schuldenberatung.at/fachpublikum/news/2018/07/Referenzbudgets2018.php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3608" y="1295460"/>
            <a:ext cx="1427636" cy="100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69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Tipp: Ausgaben genauer einteilen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2067409" y="3352758"/>
            <a:ext cx="2937600" cy="2120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500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täglich bzw. wöchentlich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AT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unterschiedliche </a:t>
            </a:r>
            <a:br>
              <a:rPr lang="de-A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de-A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Höhe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AT" sz="20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AT" sz="20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algn="ctr"/>
            <a:endParaRPr lang="de-AT" sz="20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algn="ctr"/>
            <a:endParaRPr lang="de-AT" sz="20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5322216" y="3351986"/>
            <a:ext cx="2937599" cy="2120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500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meist monatlich oder jährlich</a:t>
            </a:r>
          </a:p>
          <a:p>
            <a:endParaRPr lang="de-AT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vertraglich fixiert, daher meist gleiche Höhe</a:t>
            </a:r>
            <a:endParaRPr lang="de-AT" sz="20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algn="ctr"/>
            <a:endParaRPr lang="de-AT" sz="20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8576861" y="3351986"/>
            <a:ext cx="2937601" cy="2120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500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selten und ungleichmäßig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AT" sz="20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unterschiedliche Höhe (teilweise mit hohen Ausgaben verbunden)</a:t>
            </a:r>
            <a:endParaRPr lang="de-AT" sz="20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2067409" y="2489158"/>
            <a:ext cx="2937600" cy="7071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5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de-A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Haushaltsausgaben</a:t>
            </a:r>
            <a:endParaRPr lang="de-AT" sz="2000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5322216" y="2489386"/>
            <a:ext cx="2937600" cy="706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5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algn="ctr">
              <a:lnSpc>
                <a:spcPts val="2600"/>
              </a:lnSpc>
              <a:spcBef>
                <a:spcPts val="600"/>
              </a:spcBef>
            </a:pPr>
            <a:r>
              <a:rPr lang="de-A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Fixe Ausgaben</a:t>
            </a:r>
            <a:endParaRPr lang="de-AT" sz="2000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8577024" y="2489157"/>
            <a:ext cx="2937438" cy="7071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600"/>
              </a:spcBef>
            </a:pPr>
            <a:r>
              <a:rPr lang="de-A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Unregelmäßige Ausgaben</a:t>
            </a:r>
            <a:endParaRPr lang="de-AT" sz="2000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29" name="Grafik 28" descr="Sparschwein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281"/>
              </a:ext>
            </a:extLst>
          </a:blip>
          <a:stretch>
            <a:fillRect/>
          </a:stretch>
        </p:blipFill>
        <p:spPr>
          <a:xfrm>
            <a:off x="9588461" y="1412179"/>
            <a:ext cx="914400" cy="914400"/>
          </a:xfrm>
          <a:prstGeom prst="rect">
            <a:avLst/>
          </a:prstGeom>
        </p:spPr>
      </p:pic>
      <p:pic>
        <p:nvPicPr>
          <p:cNvPr id="30" name="Grafik 29" descr="Dokument"/>
          <p:cNvPicPr/>
          <p:nvPr/>
        </p:nvPicPr>
        <p:blipFill>
          <a:blip r:embed="rId28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181"/>
              </a:ext>
            </a:extLst>
          </a:blip>
          <a:stretch>
            <a:fillRect/>
          </a:stretch>
        </p:blipFill>
        <p:spPr>
          <a:xfrm>
            <a:off x="6333815" y="1411407"/>
            <a:ext cx="914400" cy="914400"/>
          </a:xfrm>
          <a:prstGeom prst="rect">
            <a:avLst/>
          </a:prstGeom>
        </p:spPr>
      </p:pic>
      <p:pic>
        <p:nvPicPr>
          <p:cNvPr id="31" name="Grafik 30" descr="Haus"/>
          <p:cNvPicPr/>
          <p:nvPr/>
        </p:nvPicPr>
        <p:blipFill>
          <a:blip r:embed="rId28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797"/>
              </a:ext>
            </a:extLst>
          </a:blip>
          <a:stretch>
            <a:fillRect/>
          </a:stretch>
        </p:blipFill>
        <p:spPr>
          <a:xfrm>
            <a:off x="3079169" y="1411407"/>
            <a:ext cx="914400" cy="914400"/>
          </a:xfrm>
          <a:prstGeom prst="rect">
            <a:avLst/>
          </a:prstGeom>
        </p:spPr>
      </p:pic>
      <p:sp>
        <p:nvSpPr>
          <p:cNvPr id="32" name="Rechteck 31"/>
          <p:cNvSpPr/>
          <p:nvPr/>
        </p:nvSpPr>
        <p:spPr>
          <a:xfrm>
            <a:off x="488107" y="6548735"/>
            <a:ext cx="110625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AT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Quelle: </a:t>
            </a:r>
            <a:r>
              <a:rPr lang="de-AT" sz="12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asb</a:t>
            </a:r>
            <a:r>
              <a:rPr lang="de-AT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de-AT" sz="1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Referenzbudgets, </a:t>
            </a:r>
            <a:r>
              <a:rPr lang="de-AT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https://www.budgetberatung.at/downloads/infodatenbank/referenzbudgets/referenzbudgets-booklet2010.pdf</a:t>
            </a:r>
          </a:p>
        </p:txBody>
      </p:sp>
      <p:pic>
        <p:nvPicPr>
          <p:cNvPr id="14" name="Grafik 13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79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486654" y="3803822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4487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8B4D537-64E8-4426-A37A-5759DCFDF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Warum ist der richtige Umgang mit Geld wichtig?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6150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Tipp: Ausgaben genauer einteilen</a:t>
            </a:r>
          </a:p>
        </p:txBody>
      </p:sp>
      <p:pic>
        <p:nvPicPr>
          <p:cNvPr id="15" name="Grafik 14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486654" y="3803822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Rechteck 22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3375453" y="1706219"/>
            <a:ext cx="2520000" cy="7071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Haushaltsausgaben</a:t>
            </a:r>
            <a:endParaRPr lang="de-AT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6383930" y="1706219"/>
            <a:ext cx="2520000" cy="7069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algn="ctr">
              <a:lnSpc>
                <a:spcPts val="2600"/>
              </a:lnSpc>
              <a:spcBef>
                <a:spcPts val="600"/>
              </a:spcBef>
            </a:pP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Fixe Ausgaben</a:t>
            </a:r>
            <a:endParaRPr lang="de-AT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9392407" y="1709786"/>
            <a:ext cx="2520000" cy="7033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600"/>
              </a:spcBef>
            </a:pPr>
            <a:endParaRPr lang="de-AT" sz="1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algn="ctr"/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Unregelmäßige Ausgaben</a:t>
            </a:r>
            <a:endParaRPr lang="de-AT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graphicFrame>
        <p:nvGraphicFramePr>
          <p:cNvPr id="26" name="Tabelle 25"/>
          <p:cNvGraphicFramePr>
            <a:graphicFrameLocks noGrp="1"/>
          </p:cNvGraphicFramePr>
          <p:nvPr>
            <p:extLst/>
          </p:nvPr>
        </p:nvGraphicFramePr>
        <p:xfrm>
          <a:off x="3375453" y="2921202"/>
          <a:ext cx="4262127" cy="2918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418">
                  <a:extLst>
                    <a:ext uri="{9D8B030D-6E8A-4147-A177-3AD203B41FA5}">
                      <a16:colId xmlns:a16="http://schemas.microsoft.com/office/drawing/2014/main" val="4288108496"/>
                    </a:ext>
                  </a:extLst>
                </a:gridCol>
                <a:gridCol w="1466709">
                  <a:extLst>
                    <a:ext uri="{9D8B030D-6E8A-4147-A177-3AD203B41FA5}">
                      <a16:colId xmlns:a16="http://schemas.microsoft.com/office/drawing/2014/main" val="1280332899"/>
                    </a:ext>
                  </a:extLst>
                </a:gridCol>
              </a:tblGrid>
              <a:tr h="357600">
                <a:tc>
                  <a:txBody>
                    <a:bodyPr/>
                    <a:lstStyle/>
                    <a:p>
                      <a:endParaRPr lang="de-AT" sz="1750" dirty="0">
                        <a:solidFill>
                          <a:srgbClr val="C55A1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Euro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631041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Miete und Betriebskosten 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650,-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289017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Gesundheitsvorsorge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40,-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19118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Körperpflege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40,-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573927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Kosten für PKW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520,-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185957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Telefon und Internet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60,-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761150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Fitnessstudio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60,-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423362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Haushaltsversicherung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15,-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275307"/>
                  </a:ext>
                </a:extLst>
              </a:tr>
            </a:tbl>
          </a:graphicData>
        </a:graphic>
      </p:graphicFrame>
      <p:graphicFrame>
        <p:nvGraphicFramePr>
          <p:cNvPr id="27" name="Tabelle 26"/>
          <p:cNvGraphicFramePr>
            <a:graphicFrameLocks noGrp="1"/>
          </p:cNvGraphicFramePr>
          <p:nvPr>
            <p:extLst/>
          </p:nvPr>
        </p:nvGraphicFramePr>
        <p:xfrm>
          <a:off x="7650280" y="3286962"/>
          <a:ext cx="4262127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418">
                  <a:extLst>
                    <a:ext uri="{9D8B030D-6E8A-4147-A177-3AD203B41FA5}">
                      <a16:colId xmlns:a16="http://schemas.microsoft.com/office/drawing/2014/main" val="3180591240"/>
                    </a:ext>
                  </a:extLst>
                </a:gridCol>
                <a:gridCol w="1466709">
                  <a:extLst>
                    <a:ext uri="{9D8B030D-6E8A-4147-A177-3AD203B41FA5}">
                      <a16:colId xmlns:a16="http://schemas.microsoft.com/office/drawing/2014/main" val="3800205880"/>
                    </a:ext>
                  </a:extLst>
                </a:gridCol>
              </a:tblGrid>
              <a:tr h="357600">
                <a:tc>
                  <a:txBody>
                    <a:bodyPr/>
                    <a:lstStyle/>
                    <a:p>
                      <a:r>
                        <a:rPr lang="de-AT" sz="18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Kleidung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b="0" dirty="0" smtClean="0">
                          <a:solidFill>
                            <a:schemeClr val="tx1"/>
                          </a:solidFill>
                        </a:rPr>
                        <a:t>75,-</a:t>
                      </a:r>
                      <a:endParaRPr lang="de-AT" sz="17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437333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Strom inkl. Warmwasser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49,-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68159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Rundfunkgebühren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25,-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393634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Reinigungsmittel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10,-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548778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Nahrungsmittel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370,-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18481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Heizung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50,-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511876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Ausgaben Freizeit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150,-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441559"/>
                  </a:ext>
                </a:extLst>
              </a:tr>
            </a:tbl>
          </a:graphicData>
        </a:graphic>
      </p:graphicFrame>
      <p:sp>
        <p:nvSpPr>
          <p:cNvPr id="28" name="Rechteck 27"/>
          <p:cNvSpPr/>
          <p:nvPr/>
        </p:nvSpPr>
        <p:spPr>
          <a:xfrm>
            <a:off x="7670711" y="293394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de-AT" dirty="0"/>
          </a:p>
        </p:txBody>
      </p:sp>
      <p:graphicFrame>
        <p:nvGraphicFramePr>
          <p:cNvPr id="29" name="Tabelle 28"/>
          <p:cNvGraphicFramePr>
            <a:graphicFrameLocks noGrp="1"/>
          </p:cNvGraphicFramePr>
          <p:nvPr>
            <p:extLst/>
          </p:nvPr>
        </p:nvGraphicFramePr>
        <p:xfrm>
          <a:off x="7650279" y="2921202"/>
          <a:ext cx="426212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418">
                  <a:extLst>
                    <a:ext uri="{9D8B030D-6E8A-4147-A177-3AD203B41FA5}">
                      <a16:colId xmlns:a16="http://schemas.microsoft.com/office/drawing/2014/main" val="1983544462"/>
                    </a:ext>
                  </a:extLst>
                </a:gridCol>
                <a:gridCol w="1466709">
                  <a:extLst>
                    <a:ext uri="{9D8B030D-6E8A-4147-A177-3AD203B41FA5}">
                      <a16:colId xmlns:a16="http://schemas.microsoft.com/office/drawing/2014/main" val="577887627"/>
                    </a:ext>
                  </a:extLst>
                </a:gridCol>
              </a:tblGrid>
              <a:tr h="357600">
                <a:tc>
                  <a:txBody>
                    <a:bodyPr/>
                    <a:lstStyle/>
                    <a:p>
                      <a:endParaRPr lang="de-AT" sz="18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Euro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690498"/>
                  </a:ext>
                </a:extLst>
              </a:tr>
            </a:tbl>
          </a:graphicData>
        </a:graphic>
      </p:graphicFrame>
      <p:sp>
        <p:nvSpPr>
          <p:cNvPr id="34" name="Sprechblase: rechteckig mit abgerundeten Ecken 20">
            <a:extLst>
              <a:ext uri="{FF2B5EF4-FFF2-40B4-BE49-F238E27FC236}">
                <a16:creationId xmlns:a16="http://schemas.microsoft.com/office/drawing/2014/main" id="{C2EA0CA2-DBC2-4A11-9CC2-0346102029D1}"/>
              </a:ext>
            </a:extLst>
          </p:cNvPr>
          <p:cNvSpPr/>
          <p:nvPr/>
        </p:nvSpPr>
        <p:spPr>
          <a:xfrm>
            <a:off x="165100" y="2184400"/>
            <a:ext cx="2721876" cy="1509408"/>
          </a:xfrm>
          <a:prstGeom prst="wedgeRoundRectCallout">
            <a:avLst>
              <a:gd name="adj1" fmla="val 5649"/>
              <a:gd name="adj2" fmla="val 75710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Welche Ausgaben von Max zählen deiner Meinung nach zu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den </a:t>
            </a:r>
            <a:b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Haushaltsausgaben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?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3375453" y="3997756"/>
            <a:ext cx="4248000" cy="378000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7650278" y="4386280"/>
            <a:ext cx="4255063" cy="378000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7650277" y="4732017"/>
            <a:ext cx="4255065" cy="378000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604319" y="6548319"/>
            <a:ext cx="110625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AT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Quelle: </a:t>
            </a:r>
            <a:r>
              <a:rPr lang="de-AT" sz="12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asb</a:t>
            </a:r>
            <a:r>
              <a:rPr lang="de-AT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de-AT" sz="1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Referenzbudgets, </a:t>
            </a:r>
            <a:r>
              <a:rPr lang="de-AT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https://www.budgetberatung.at/downloads/infodatenbank/referenzbudgets/referenzbudgets-booklet2010.pdf</a:t>
            </a:r>
          </a:p>
        </p:txBody>
      </p:sp>
      <p:grpSp>
        <p:nvGrpSpPr>
          <p:cNvPr id="16" name="Gruppieren 15"/>
          <p:cNvGrpSpPr/>
          <p:nvPr/>
        </p:nvGrpSpPr>
        <p:grpSpPr>
          <a:xfrm>
            <a:off x="61571" y="6348682"/>
            <a:ext cx="473608" cy="552450"/>
            <a:chOff x="0" y="0"/>
            <a:chExt cx="473608" cy="552450"/>
          </a:xfrm>
        </p:grpSpPr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678" y="0"/>
              <a:ext cx="328930" cy="377825"/>
            </a:xfrm>
            <a:prstGeom prst="rect">
              <a:avLst/>
            </a:prstGeom>
            <a:noFill/>
          </p:spPr>
        </p:pic>
        <p:sp>
          <p:nvSpPr>
            <p:cNvPr id="18" name="Textfeld 17"/>
            <p:cNvSpPr txBox="1"/>
            <p:nvPr/>
          </p:nvSpPr>
          <p:spPr>
            <a:xfrm>
              <a:off x="0" y="123825"/>
              <a:ext cx="265430" cy="4286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de-AT" sz="1200" b="1" dirty="0" smtClean="0">
                  <a:solidFill>
                    <a:srgbClr val="006067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3b</a:t>
              </a:r>
              <a:endParaRPr lang="de-A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687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Tipp: Ausgaben genauer einteilen</a:t>
            </a:r>
          </a:p>
        </p:txBody>
      </p:sp>
      <p:pic>
        <p:nvPicPr>
          <p:cNvPr id="15" name="Grafik 14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486654" y="3803822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Rechteck 22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3375453" y="1706219"/>
            <a:ext cx="2520000" cy="707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Haushaltsausgaben</a:t>
            </a:r>
            <a:endParaRPr lang="de-AT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6383930" y="1706219"/>
            <a:ext cx="2520000" cy="706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algn="ctr">
              <a:lnSpc>
                <a:spcPts val="2600"/>
              </a:lnSpc>
              <a:spcBef>
                <a:spcPts val="600"/>
              </a:spcBef>
            </a:pP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Fixe Ausgaben</a:t>
            </a:r>
            <a:endParaRPr lang="de-AT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9392407" y="1709786"/>
            <a:ext cx="2520000" cy="7033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600"/>
              </a:spcBef>
            </a:pPr>
            <a:endParaRPr lang="de-AT" sz="1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algn="ctr"/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Unregelmäßige Ausgaben</a:t>
            </a:r>
            <a:endParaRPr lang="de-AT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graphicFrame>
        <p:nvGraphicFramePr>
          <p:cNvPr id="26" name="Tabelle 25"/>
          <p:cNvGraphicFramePr>
            <a:graphicFrameLocks noGrp="1"/>
          </p:cNvGraphicFramePr>
          <p:nvPr>
            <p:extLst/>
          </p:nvPr>
        </p:nvGraphicFramePr>
        <p:xfrm>
          <a:off x="3375453" y="2921202"/>
          <a:ext cx="4262127" cy="2918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418">
                  <a:extLst>
                    <a:ext uri="{9D8B030D-6E8A-4147-A177-3AD203B41FA5}">
                      <a16:colId xmlns:a16="http://schemas.microsoft.com/office/drawing/2014/main" val="4288108496"/>
                    </a:ext>
                  </a:extLst>
                </a:gridCol>
                <a:gridCol w="1466709">
                  <a:extLst>
                    <a:ext uri="{9D8B030D-6E8A-4147-A177-3AD203B41FA5}">
                      <a16:colId xmlns:a16="http://schemas.microsoft.com/office/drawing/2014/main" val="1280332899"/>
                    </a:ext>
                  </a:extLst>
                </a:gridCol>
              </a:tblGrid>
              <a:tr h="357600">
                <a:tc>
                  <a:txBody>
                    <a:bodyPr/>
                    <a:lstStyle/>
                    <a:p>
                      <a:endParaRPr lang="de-AT" sz="1750" dirty="0">
                        <a:solidFill>
                          <a:srgbClr val="C55A1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Euro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631041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Miete und Betriebskosten 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650,-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289017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Gesundheitsvorsorge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40,-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19118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Körperpflege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40,-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573927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Kosten für PKW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520,-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185957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Telefon und Internet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60,-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761150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Fitnessstudio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60,-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423362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Haushaltsversicherung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15,-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275307"/>
                  </a:ext>
                </a:extLst>
              </a:tr>
            </a:tbl>
          </a:graphicData>
        </a:graphic>
      </p:graphicFrame>
      <p:graphicFrame>
        <p:nvGraphicFramePr>
          <p:cNvPr id="27" name="Tabelle 26"/>
          <p:cNvGraphicFramePr>
            <a:graphicFrameLocks noGrp="1"/>
          </p:cNvGraphicFramePr>
          <p:nvPr>
            <p:extLst/>
          </p:nvPr>
        </p:nvGraphicFramePr>
        <p:xfrm>
          <a:off x="7650280" y="3286962"/>
          <a:ext cx="4262127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418">
                  <a:extLst>
                    <a:ext uri="{9D8B030D-6E8A-4147-A177-3AD203B41FA5}">
                      <a16:colId xmlns:a16="http://schemas.microsoft.com/office/drawing/2014/main" val="3180591240"/>
                    </a:ext>
                  </a:extLst>
                </a:gridCol>
                <a:gridCol w="1466709">
                  <a:extLst>
                    <a:ext uri="{9D8B030D-6E8A-4147-A177-3AD203B41FA5}">
                      <a16:colId xmlns:a16="http://schemas.microsoft.com/office/drawing/2014/main" val="3800205880"/>
                    </a:ext>
                  </a:extLst>
                </a:gridCol>
              </a:tblGrid>
              <a:tr h="357600">
                <a:tc>
                  <a:txBody>
                    <a:bodyPr/>
                    <a:lstStyle/>
                    <a:p>
                      <a:r>
                        <a:rPr lang="de-AT" sz="18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Kleidung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b="0" dirty="0" smtClean="0">
                          <a:solidFill>
                            <a:schemeClr val="tx1"/>
                          </a:solidFill>
                        </a:rPr>
                        <a:t>75,-</a:t>
                      </a:r>
                      <a:endParaRPr lang="de-AT" sz="17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437333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Strom inkl. Warmwasser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49,-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68159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Rundfunkgebühren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25,-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393634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Reinigungsmittel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10,-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548778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Nahrungsmittel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370,-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18481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Heizung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50,-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511876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Ausgaben Freizeit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150,-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441559"/>
                  </a:ext>
                </a:extLst>
              </a:tr>
            </a:tbl>
          </a:graphicData>
        </a:graphic>
      </p:graphicFrame>
      <p:sp>
        <p:nvSpPr>
          <p:cNvPr id="28" name="Rechteck 27"/>
          <p:cNvSpPr/>
          <p:nvPr/>
        </p:nvSpPr>
        <p:spPr>
          <a:xfrm>
            <a:off x="7670711" y="293394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de-AT" dirty="0"/>
          </a:p>
        </p:txBody>
      </p:sp>
      <p:graphicFrame>
        <p:nvGraphicFramePr>
          <p:cNvPr id="29" name="Tabelle 28"/>
          <p:cNvGraphicFramePr>
            <a:graphicFrameLocks noGrp="1"/>
          </p:cNvGraphicFramePr>
          <p:nvPr>
            <p:extLst/>
          </p:nvPr>
        </p:nvGraphicFramePr>
        <p:xfrm>
          <a:off x="7650279" y="2921202"/>
          <a:ext cx="426212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418">
                  <a:extLst>
                    <a:ext uri="{9D8B030D-6E8A-4147-A177-3AD203B41FA5}">
                      <a16:colId xmlns:a16="http://schemas.microsoft.com/office/drawing/2014/main" val="1983544462"/>
                    </a:ext>
                  </a:extLst>
                </a:gridCol>
                <a:gridCol w="1466709">
                  <a:extLst>
                    <a:ext uri="{9D8B030D-6E8A-4147-A177-3AD203B41FA5}">
                      <a16:colId xmlns:a16="http://schemas.microsoft.com/office/drawing/2014/main" val="577887627"/>
                    </a:ext>
                  </a:extLst>
                </a:gridCol>
              </a:tblGrid>
              <a:tr h="357600">
                <a:tc>
                  <a:txBody>
                    <a:bodyPr/>
                    <a:lstStyle/>
                    <a:p>
                      <a:endParaRPr lang="de-AT" sz="18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Euro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690498"/>
                  </a:ext>
                </a:extLst>
              </a:tr>
            </a:tbl>
          </a:graphicData>
        </a:graphic>
      </p:graphicFrame>
      <p:sp>
        <p:nvSpPr>
          <p:cNvPr id="14" name="Sprechblase: rechteckig mit abgerundeten Ecken 20">
            <a:extLst>
              <a:ext uri="{FF2B5EF4-FFF2-40B4-BE49-F238E27FC236}">
                <a16:creationId xmlns:a16="http://schemas.microsoft.com/office/drawing/2014/main" id="{C2EA0CA2-DBC2-4A11-9CC2-0346102029D1}"/>
              </a:ext>
            </a:extLst>
          </p:cNvPr>
          <p:cNvSpPr/>
          <p:nvPr/>
        </p:nvSpPr>
        <p:spPr>
          <a:xfrm>
            <a:off x="165100" y="2184400"/>
            <a:ext cx="2721876" cy="1509408"/>
          </a:xfrm>
          <a:prstGeom prst="wedgeRoundRectCallout">
            <a:avLst>
              <a:gd name="adj1" fmla="val 5649"/>
              <a:gd name="adj2" fmla="val 75710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Welche Ausgaben von Max zählen deiner Meinung nach zu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den </a:t>
            </a:r>
            <a:b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fixen Ausgaben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?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3388153" y="3261156"/>
            <a:ext cx="4248000" cy="378000"/>
          </a:xfrm>
          <a:prstGeom prst="rect">
            <a:avLst/>
          </a:prstGeom>
          <a:solidFill>
            <a:srgbClr val="BDD7EE">
              <a:alpha val="3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3384611" y="4384572"/>
            <a:ext cx="4248000" cy="378000"/>
          </a:xfrm>
          <a:prstGeom prst="rect">
            <a:avLst/>
          </a:prstGeom>
          <a:solidFill>
            <a:srgbClr val="BDD7EE">
              <a:alpha val="3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3384611" y="4730309"/>
            <a:ext cx="4248000" cy="378000"/>
          </a:xfrm>
          <a:prstGeom prst="rect">
            <a:avLst/>
          </a:prstGeom>
          <a:solidFill>
            <a:srgbClr val="BDD7EE">
              <a:alpha val="3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3389579" y="5107953"/>
            <a:ext cx="4248000" cy="378000"/>
          </a:xfrm>
          <a:prstGeom prst="rect">
            <a:avLst/>
          </a:prstGeom>
          <a:solidFill>
            <a:srgbClr val="BDD7EE">
              <a:alpha val="3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3391005" y="5461848"/>
            <a:ext cx="4248000" cy="378000"/>
          </a:xfrm>
          <a:prstGeom prst="rect">
            <a:avLst/>
          </a:prstGeom>
          <a:solidFill>
            <a:srgbClr val="BDD7EE">
              <a:alpha val="3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7642549" y="3636653"/>
            <a:ext cx="4275534" cy="378000"/>
          </a:xfrm>
          <a:prstGeom prst="rect">
            <a:avLst/>
          </a:prstGeom>
          <a:solidFill>
            <a:srgbClr val="BDD7EE">
              <a:alpha val="3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7629052" y="4029816"/>
            <a:ext cx="4275534" cy="378000"/>
          </a:xfrm>
          <a:prstGeom prst="rect">
            <a:avLst/>
          </a:prstGeom>
          <a:solidFill>
            <a:srgbClr val="BDD7EE">
              <a:alpha val="3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7642548" y="5122140"/>
            <a:ext cx="4275534" cy="378000"/>
          </a:xfrm>
          <a:prstGeom prst="rect">
            <a:avLst/>
          </a:prstGeom>
          <a:solidFill>
            <a:srgbClr val="BDD7EE">
              <a:alpha val="3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604319" y="6548319"/>
            <a:ext cx="110625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AT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Quelle: </a:t>
            </a:r>
            <a:r>
              <a:rPr lang="de-AT" sz="12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asb</a:t>
            </a:r>
            <a:r>
              <a:rPr lang="de-AT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de-AT" sz="1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Referenzbudgets, </a:t>
            </a:r>
            <a:r>
              <a:rPr lang="de-AT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https://www.budgetberatung.at/downloads/infodatenbank/referenzbudgets/referenzbudgets-booklet2010.pdf</a:t>
            </a:r>
          </a:p>
        </p:txBody>
      </p:sp>
      <p:grpSp>
        <p:nvGrpSpPr>
          <p:cNvPr id="33" name="Gruppieren 32"/>
          <p:cNvGrpSpPr/>
          <p:nvPr/>
        </p:nvGrpSpPr>
        <p:grpSpPr>
          <a:xfrm>
            <a:off x="61571" y="6348682"/>
            <a:ext cx="473608" cy="552450"/>
            <a:chOff x="0" y="0"/>
            <a:chExt cx="473608" cy="552450"/>
          </a:xfrm>
        </p:grpSpPr>
        <p:pic>
          <p:nvPicPr>
            <p:cNvPr id="34" name="Grafik 3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678" y="0"/>
              <a:ext cx="328930" cy="377825"/>
            </a:xfrm>
            <a:prstGeom prst="rect">
              <a:avLst/>
            </a:prstGeom>
            <a:noFill/>
          </p:spPr>
        </p:pic>
        <p:sp>
          <p:nvSpPr>
            <p:cNvPr id="35" name="Textfeld 34"/>
            <p:cNvSpPr txBox="1"/>
            <p:nvPr/>
          </p:nvSpPr>
          <p:spPr>
            <a:xfrm>
              <a:off x="0" y="123825"/>
              <a:ext cx="265430" cy="4286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de-AT" sz="1200" b="1" dirty="0" smtClean="0">
                  <a:solidFill>
                    <a:srgbClr val="006067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3b</a:t>
              </a:r>
              <a:endParaRPr lang="de-A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29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Tipp: Ausgaben genauer einteilen</a:t>
            </a:r>
          </a:p>
        </p:txBody>
      </p:sp>
      <p:pic>
        <p:nvPicPr>
          <p:cNvPr id="15" name="Grafik 14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488107" y="3795401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Rechteck 22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3375453" y="1706219"/>
            <a:ext cx="2520000" cy="707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Haushaltsausgaben</a:t>
            </a:r>
            <a:endParaRPr lang="de-AT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6383930" y="1706219"/>
            <a:ext cx="2520000" cy="7069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algn="ctr">
              <a:lnSpc>
                <a:spcPts val="2600"/>
              </a:lnSpc>
              <a:spcBef>
                <a:spcPts val="600"/>
              </a:spcBef>
            </a:pP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Fixe Ausgaben</a:t>
            </a:r>
            <a:endParaRPr lang="de-AT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9392407" y="1709786"/>
            <a:ext cx="2520000" cy="7033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600"/>
              </a:spcBef>
            </a:pPr>
            <a:endParaRPr lang="de-AT" sz="1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algn="ctr"/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Unregelmäßige Ausgaben</a:t>
            </a:r>
            <a:endParaRPr lang="de-AT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graphicFrame>
        <p:nvGraphicFramePr>
          <p:cNvPr id="26" name="Tabelle 25"/>
          <p:cNvGraphicFramePr>
            <a:graphicFrameLocks noGrp="1"/>
          </p:cNvGraphicFramePr>
          <p:nvPr>
            <p:extLst/>
          </p:nvPr>
        </p:nvGraphicFramePr>
        <p:xfrm>
          <a:off x="3375453" y="2921202"/>
          <a:ext cx="4262127" cy="2918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418">
                  <a:extLst>
                    <a:ext uri="{9D8B030D-6E8A-4147-A177-3AD203B41FA5}">
                      <a16:colId xmlns:a16="http://schemas.microsoft.com/office/drawing/2014/main" val="4288108496"/>
                    </a:ext>
                  </a:extLst>
                </a:gridCol>
                <a:gridCol w="1466709">
                  <a:extLst>
                    <a:ext uri="{9D8B030D-6E8A-4147-A177-3AD203B41FA5}">
                      <a16:colId xmlns:a16="http://schemas.microsoft.com/office/drawing/2014/main" val="1280332899"/>
                    </a:ext>
                  </a:extLst>
                </a:gridCol>
              </a:tblGrid>
              <a:tr h="357600">
                <a:tc>
                  <a:txBody>
                    <a:bodyPr/>
                    <a:lstStyle/>
                    <a:p>
                      <a:endParaRPr lang="de-AT" sz="1750" dirty="0">
                        <a:solidFill>
                          <a:srgbClr val="C55A1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Euro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631041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Miete und Betriebskosten 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650,-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289017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Gesundheitsvorsorge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40,-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19118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Körperpflege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40,-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573927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Kosten für PKW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520,-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185957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Telefon und Internet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60,-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761150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Fitnessstudio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60,-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423362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Haushaltsversicherung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15,-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275307"/>
                  </a:ext>
                </a:extLst>
              </a:tr>
            </a:tbl>
          </a:graphicData>
        </a:graphic>
      </p:graphicFrame>
      <p:graphicFrame>
        <p:nvGraphicFramePr>
          <p:cNvPr id="27" name="Tabelle 26"/>
          <p:cNvGraphicFramePr>
            <a:graphicFrameLocks noGrp="1"/>
          </p:cNvGraphicFramePr>
          <p:nvPr>
            <p:extLst/>
          </p:nvPr>
        </p:nvGraphicFramePr>
        <p:xfrm>
          <a:off x="7650280" y="3286962"/>
          <a:ext cx="4262127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418">
                  <a:extLst>
                    <a:ext uri="{9D8B030D-6E8A-4147-A177-3AD203B41FA5}">
                      <a16:colId xmlns:a16="http://schemas.microsoft.com/office/drawing/2014/main" val="3180591240"/>
                    </a:ext>
                  </a:extLst>
                </a:gridCol>
                <a:gridCol w="1466709">
                  <a:extLst>
                    <a:ext uri="{9D8B030D-6E8A-4147-A177-3AD203B41FA5}">
                      <a16:colId xmlns:a16="http://schemas.microsoft.com/office/drawing/2014/main" val="3800205880"/>
                    </a:ext>
                  </a:extLst>
                </a:gridCol>
              </a:tblGrid>
              <a:tr h="357600">
                <a:tc>
                  <a:txBody>
                    <a:bodyPr/>
                    <a:lstStyle/>
                    <a:p>
                      <a:r>
                        <a:rPr lang="de-AT" sz="18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Kleidung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b="0" dirty="0" smtClean="0">
                          <a:solidFill>
                            <a:schemeClr val="tx1"/>
                          </a:solidFill>
                        </a:rPr>
                        <a:t>75,-</a:t>
                      </a:r>
                      <a:endParaRPr lang="de-AT" sz="17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437333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Strom inkl. Warmwasser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49,-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68159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Rundfunkgebühren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25,-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393634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Reinigungsmittel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10,-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548778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Nahrungsmittel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370,-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18481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Heizung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50,-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511876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Ausgaben Freizeit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150,-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441559"/>
                  </a:ext>
                </a:extLst>
              </a:tr>
            </a:tbl>
          </a:graphicData>
        </a:graphic>
      </p:graphicFrame>
      <p:sp>
        <p:nvSpPr>
          <p:cNvPr id="28" name="Rechteck 27"/>
          <p:cNvSpPr/>
          <p:nvPr/>
        </p:nvSpPr>
        <p:spPr>
          <a:xfrm>
            <a:off x="7670711" y="293394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de-AT" dirty="0"/>
          </a:p>
        </p:txBody>
      </p:sp>
      <p:graphicFrame>
        <p:nvGraphicFramePr>
          <p:cNvPr id="29" name="Tabelle 28"/>
          <p:cNvGraphicFramePr>
            <a:graphicFrameLocks noGrp="1"/>
          </p:cNvGraphicFramePr>
          <p:nvPr>
            <p:extLst/>
          </p:nvPr>
        </p:nvGraphicFramePr>
        <p:xfrm>
          <a:off x="7650279" y="2921202"/>
          <a:ext cx="426212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418">
                  <a:extLst>
                    <a:ext uri="{9D8B030D-6E8A-4147-A177-3AD203B41FA5}">
                      <a16:colId xmlns:a16="http://schemas.microsoft.com/office/drawing/2014/main" val="1983544462"/>
                    </a:ext>
                  </a:extLst>
                </a:gridCol>
                <a:gridCol w="1466709">
                  <a:extLst>
                    <a:ext uri="{9D8B030D-6E8A-4147-A177-3AD203B41FA5}">
                      <a16:colId xmlns:a16="http://schemas.microsoft.com/office/drawing/2014/main" val="577887627"/>
                    </a:ext>
                  </a:extLst>
                </a:gridCol>
              </a:tblGrid>
              <a:tr h="357600">
                <a:tc>
                  <a:txBody>
                    <a:bodyPr/>
                    <a:lstStyle/>
                    <a:p>
                      <a:endParaRPr lang="de-AT" sz="18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Euro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690498"/>
                  </a:ext>
                </a:extLst>
              </a:tr>
            </a:tbl>
          </a:graphicData>
        </a:graphic>
      </p:graphicFrame>
      <p:sp>
        <p:nvSpPr>
          <p:cNvPr id="13" name="Sprechblase: rechteckig mit abgerundeten Ecken 20">
            <a:extLst>
              <a:ext uri="{FF2B5EF4-FFF2-40B4-BE49-F238E27FC236}">
                <a16:creationId xmlns:a16="http://schemas.microsoft.com/office/drawing/2014/main" id="{C2EA0CA2-DBC2-4A11-9CC2-0346102029D1}"/>
              </a:ext>
            </a:extLst>
          </p:cNvPr>
          <p:cNvSpPr/>
          <p:nvPr/>
        </p:nvSpPr>
        <p:spPr>
          <a:xfrm>
            <a:off x="165100" y="2184400"/>
            <a:ext cx="2721876" cy="1509408"/>
          </a:xfrm>
          <a:prstGeom prst="wedgeRoundRectCallout">
            <a:avLst>
              <a:gd name="adj1" fmla="val 5649"/>
              <a:gd name="adj2" fmla="val 75710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Welche Ausgaben von Max zählen deiner Meinung nach zu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den </a:t>
            </a:r>
            <a:b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unregelmäßigen Ausgaben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?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3400853" y="3651703"/>
            <a:ext cx="4248000" cy="378000"/>
          </a:xfrm>
          <a:prstGeom prst="rect">
            <a:avLst/>
          </a:prstGeom>
          <a:solidFill>
            <a:schemeClr val="accent4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7650278" y="3291506"/>
            <a:ext cx="4248000" cy="378000"/>
          </a:xfrm>
          <a:prstGeom prst="rect">
            <a:avLst/>
          </a:prstGeom>
          <a:solidFill>
            <a:schemeClr val="accent4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7650280" y="5463355"/>
            <a:ext cx="4248000" cy="378000"/>
          </a:xfrm>
          <a:prstGeom prst="rect">
            <a:avLst/>
          </a:prstGeom>
          <a:solidFill>
            <a:schemeClr val="accent4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604319" y="6548319"/>
            <a:ext cx="110625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AT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Quelle: </a:t>
            </a:r>
            <a:r>
              <a:rPr lang="de-AT" sz="12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asb</a:t>
            </a:r>
            <a:r>
              <a:rPr lang="de-AT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de-AT" sz="1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Referenzbudgets, </a:t>
            </a:r>
            <a:r>
              <a:rPr lang="de-AT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https://www.budgetberatung.at/downloads/infodatenbank/referenzbudgets/referenzbudgets-booklet2010.pdf</a:t>
            </a:r>
          </a:p>
        </p:txBody>
      </p:sp>
      <p:grpSp>
        <p:nvGrpSpPr>
          <p:cNvPr id="20" name="Gruppieren 19"/>
          <p:cNvGrpSpPr/>
          <p:nvPr/>
        </p:nvGrpSpPr>
        <p:grpSpPr>
          <a:xfrm>
            <a:off x="61571" y="6348682"/>
            <a:ext cx="473608" cy="552450"/>
            <a:chOff x="0" y="0"/>
            <a:chExt cx="473608" cy="552450"/>
          </a:xfrm>
        </p:grpSpPr>
        <p:pic>
          <p:nvPicPr>
            <p:cNvPr id="21" name="Grafik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678" y="0"/>
              <a:ext cx="328930" cy="377825"/>
            </a:xfrm>
            <a:prstGeom prst="rect">
              <a:avLst/>
            </a:prstGeom>
            <a:noFill/>
          </p:spPr>
        </p:pic>
        <p:sp>
          <p:nvSpPr>
            <p:cNvPr id="22" name="Textfeld 21"/>
            <p:cNvSpPr txBox="1"/>
            <p:nvPr/>
          </p:nvSpPr>
          <p:spPr>
            <a:xfrm>
              <a:off x="0" y="123825"/>
              <a:ext cx="265430" cy="4286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de-AT" sz="1200" b="1" dirty="0" smtClean="0">
                  <a:solidFill>
                    <a:srgbClr val="006067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3b</a:t>
              </a:r>
              <a:endParaRPr lang="de-A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530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Einsparungsmöglichkeiten</a:t>
            </a:r>
            <a:endParaRPr lang="de-AT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086768"/>
              </p:ext>
            </p:extLst>
          </p:nvPr>
        </p:nvGraphicFramePr>
        <p:xfrm>
          <a:off x="6520811" y="1954201"/>
          <a:ext cx="4262127" cy="333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418">
                  <a:extLst>
                    <a:ext uri="{9D8B030D-6E8A-4147-A177-3AD203B41FA5}">
                      <a16:colId xmlns:a16="http://schemas.microsoft.com/office/drawing/2014/main" val="499422553"/>
                    </a:ext>
                  </a:extLst>
                </a:gridCol>
                <a:gridCol w="1466709">
                  <a:extLst>
                    <a:ext uri="{9D8B030D-6E8A-4147-A177-3AD203B41FA5}">
                      <a16:colId xmlns:a16="http://schemas.microsoft.com/office/drawing/2014/main" val="836818830"/>
                    </a:ext>
                  </a:extLst>
                </a:gridCol>
              </a:tblGrid>
              <a:tr h="40844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rgbClr val="C55A11"/>
                          </a:solidFill>
                          <a:latin typeface="Corbel" panose="020B0503020204020204" pitchFamily="34" charset="0"/>
                        </a:rPr>
                        <a:t>Fixe Ausgaben</a:t>
                      </a:r>
                      <a:endParaRPr lang="de-AT" sz="1750" dirty="0">
                        <a:solidFill>
                          <a:srgbClr val="C55A1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Euro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856865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Miete und Betriebskosten 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650,-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106347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Strom inkl. Warmwasser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49,-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93084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Heizung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50,-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383536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Kosten für PKW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520,-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469772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Telefon und Internet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60,-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996012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Rundfunkgebühren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25,-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65904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Haushaltsversicherung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15,-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529735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Fitnessstudio 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60,-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629516"/>
                  </a:ext>
                </a:extLst>
              </a:tr>
            </a:tbl>
          </a:graphicData>
        </a:graphic>
      </p:graphicFrame>
      <p:sp>
        <p:nvSpPr>
          <p:cNvPr id="9" name="Sprechblase: rechteckig mit abgerundeten Ecken 20">
            <a:extLst>
              <a:ext uri="{FF2B5EF4-FFF2-40B4-BE49-F238E27FC236}">
                <a16:creationId xmlns:a16="http://schemas.microsoft.com/office/drawing/2014/main" id="{C2EA0CA2-DBC2-4A11-9CC2-0346102029D1}"/>
              </a:ext>
            </a:extLst>
          </p:cNvPr>
          <p:cNvSpPr/>
          <p:nvPr/>
        </p:nvSpPr>
        <p:spPr>
          <a:xfrm>
            <a:off x="1396361" y="2038350"/>
            <a:ext cx="3823339" cy="1536756"/>
          </a:xfrm>
          <a:prstGeom prst="wedgeRoundRectCallout">
            <a:avLst>
              <a:gd name="adj1" fmla="val -30718"/>
              <a:gd name="adj2" fmla="val 110513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Wo bestehen deiner Meinung nach </a:t>
            </a: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Einsparungsmöglichkeiten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bei den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fixen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Ausgaben von Max?</a:t>
            </a:r>
          </a:p>
        </p:txBody>
      </p:sp>
      <p:pic>
        <p:nvPicPr>
          <p:cNvPr id="11" name="Grafik 10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486654" y="3803822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hteck 7"/>
          <p:cNvSpPr/>
          <p:nvPr/>
        </p:nvSpPr>
        <p:spPr>
          <a:xfrm>
            <a:off x="638432" y="6533175"/>
            <a:ext cx="1151649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AT" sz="1050" dirty="0">
                <a:solidFill>
                  <a:prstClr val="black">
                    <a:lumMod val="50000"/>
                    <a:lumOff val="50000"/>
                  </a:prstClr>
                </a:solidFill>
              </a:rPr>
              <a:t>Quelle: </a:t>
            </a:r>
            <a:r>
              <a:rPr lang="de-AT" sz="105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asb</a:t>
            </a:r>
            <a:r>
              <a:rPr lang="de-AT" sz="1050" dirty="0">
                <a:solidFill>
                  <a:prstClr val="black">
                    <a:lumMod val="50000"/>
                    <a:lumOff val="50000"/>
                  </a:prstClr>
                </a:solidFill>
              </a:rPr>
              <a:t> Schuldenreport </a:t>
            </a:r>
            <a:r>
              <a:rPr lang="de-AT" sz="105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2019, </a:t>
            </a:r>
            <a:r>
              <a:rPr lang="de-AT" sz="1050" dirty="0">
                <a:solidFill>
                  <a:prstClr val="black">
                    <a:lumMod val="50000"/>
                    <a:lumOff val="50000"/>
                  </a:prstClr>
                </a:solidFill>
              </a:rPr>
              <a:t>https://www.schuldenberatung.at/downloads/infodatenbank/referenzbudgets/Referenzbudgets_2019_Aktualisierung_EndV.pdf?m=1559628703&amp;</a:t>
            </a:r>
          </a:p>
        </p:txBody>
      </p:sp>
      <p:grpSp>
        <p:nvGrpSpPr>
          <p:cNvPr id="10" name="Gruppieren 9"/>
          <p:cNvGrpSpPr/>
          <p:nvPr/>
        </p:nvGrpSpPr>
        <p:grpSpPr>
          <a:xfrm>
            <a:off x="61571" y="6348682"/>
            <a:ext cx="473608" cy="552450"/>
            <a:chOff x="0" y="0"/>
            <a:chExt cx="473608" cy="552450"/>
          </a:xfrm>
        </p:grpSpPr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678" y="0"/>
              <a:ext cx="328930" cy="377825"/>
            </a:xfrm>
            <a:prstGeom prst="rect">
              <a:avLst/>
            </a:prstGeom>
            <a:noFill/>
          </p:spPr>
        </p:pic>
        <p:sp>
          <p:nvSpPr>
            <p:cNvPr id="13" name="Textfeld 12"/>
            <p:cNvSpPr txBox="1"/>
            <p:nvPr/>
          </p:nvSpPr>
          <p:spPr>
            <a:xfrm>
              <a:off x="0" y="123825"/>
              <a:ext cx="265430" cy="4286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de-AT" sz="1200" b="1" dirty="0" smtClean="0">
                  <a:solidFill>
                    <a:srgbClr val="006067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3c</a:t>
              </a:r>
              <a:endParaRPr lang="de-A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70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943016" y="1838507"/>
            <a:ext cx="9944059" cy="4590868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de-AT" sz="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de-AT" sz="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de-AT" sz="2400" dirty="0">
                <a:solidFill>
                  <a:srgbClr val="006067"/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</a:t>
            </a:r>
            <a:r>
              <a:rPr lang="de-AT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   </a:t>
            </a:r>
            <a:r>
              <a:rPr lang="de-AT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Genauer Ausgaben-Check</a:t>
            </a:r>
          </a:p>
          <a:p>
            <a:pPr marL="742950" lvl="1" indent="-28575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Angebote von Versicherungen, Energieanbietern etc. (mithilfe von Onlineportalen) miteinander vergleichen und  ev. Wechsel zu billigeren Anbietern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de-AT" sz="2400" dirty="0" smtClean="0">
                <a:solidFill>
                  <a:srgbClr val="006067"/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</a:t>
            </a: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   </a:t>
            </a:r>
            <a:r>
              <a:rPr lang="de-A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Veränderung der bisherigen Lebensgewohnheiten</a:t>
            </a:r>
            <a:endParaRPr lang="de-AT" sz="2000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742950" lvl="1" indent="-28575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Reduktion der Energiekosten durch Energiesparen</a:t>
            </a:r>
          </a:p>
          <a:p>
            <a:pPr marL="742950" lvl="1" indent="-28575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Reduktion der Mietkosten durch Umzug in eine billigere Wohnung oder durch Gründung einer Wohngemeinschaft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742950" lvl="1" indent="-28575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Alternativen zu einem PKW (z. B. Öffentliche Verkehrsmittel) auf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Machbarkeit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prüfen</a:t>
            </a:r>
          </a:p>
          <a:p>
            <a:pPr>
              <a:lnSpc>
                <a:spcPct val="120000"/>
              </a:lnSpc>
              <a:spcBef>
                <a:spcPts val="2400"/>
              </a:spcBef>
              <a:spcAft>
                <a:spcPts val="200"/>
              </a:spcAft>
            </a:pPr>
            <a:r>
              <a:rPr lang="de-AT" sz="2400" dirty="0" smtClean="0">
                <a:solidFill>
                  <a:srgbClr val="006067"/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</a:t>
            </a:r>
            <a:r>
              <a:rPr lang="de-AT" sz="2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   </a:t>
            </a:r>
            <a:r>
              <a:rPr lang="de-AT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Professionelle Unterstützung durch </a:t>
            </a:r>
            <a:r>
              <a:rPr lang="de-A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Schuldnerberatungen</a:t>
            </a:r>
            <a:endParaRPr lang="de-AT" sz="2000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Einsparungsmöglichkeiten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943015" y="1409699"/>
            <a:ext cx="9944060" cy="428807"/>
          </a:xfrm>
          <a:prstGeom prst="rect">
            <a:avLst/>
          </a:prstGeom>
          <a:solidFill>
            <a:srgbClr val="00606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AT" sz="2000" dirty="0" smtClean="0">
                <a:solidFill>
                  <a:schemeClr val="bg1"/>
                </a:solidFill>
                <a:latin typeface="Corbel" panose="020B0503020204020204" pitchFamily="34" charset="0"/>
              </a:rPr>
              <a:t>Tipps zur möglichen Reduktion von fixen Ausgaben</a:t>
            </a:r>
            <a:endParaRPr lang="de-AT" sz="20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8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Einsparungsmöglichkeiten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63524"/>
              </p:ext>
            </p:extLst>
          </p:nvPr>
        </p:nvGraphicFramePr>
        <p:xfrm>
          <a:off x="6669726" y="1803621"/>
          <a:ext cx="426212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418">
                  <a:extLst>
                    <a:ext uri="{9D8B030D-6E8A-4147-A177-3AD203B41FA5}">
                      <a16:colId xmlns:a16="http://schemas.microsoft.com/office/drawing/2014/main" val="4288108496"/>
                    </a:ext>
                  </a:extLst>
                </a:gridCol>
                <a:gridCol w="1466709">
                  <a:extLst>
                    <a:ext uri="{9D8B030D-6E8A-4147-A177-3AD203B41FA5}">
                      <a16:colId xmlns:a16="http://schemas.microsoft.com/office/drawing/2014/main" val="1280332899"/>
                    </a:ext>
                  </a:extLst>
                </a:gridCol>
              </a:tblGrid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rgbClr val="C55A11"/>
                          </a:solidFill>
                          <a:latin typeface="Corbel" panose="020B0503020204020204" pitchFamily="34" charset="0"/>
                        </a:rPr>
                        <a:t>Haushaltsausgaben</a:t>
                      </a:r>
                      <a:endParaRPr lang="de-AT" sz="1750" dirty="0">
                        <a:solidFill>
                          <a:srgbClr val="C55A1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Euro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631041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Nahrungsmittel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370,-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395686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Körperpflege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40,-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048050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Reinigungsmittel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10,-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820503"/>
                  </a:ext>
                </a:extLst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17311"/>
              </p:ext>
            </p:extLst>
          </p:nvPr>
        </p:nvGraphicFramePr>
        <p:xfrm>
          <a:off x="6669726" y="3866952"/>
          <a:ext cx="426212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418">
                  <a:extLst>
                    <a:ext uri="{9D8B030D-6E8A-4147-A177-3AD203B41FA5}">
                      <a16:colId xmlns:a16="http://schemas.microsoft.com/office/drawing/2014/main" val="1874614290"/>
                    </a:ext>
                  </a:extLst>
                </a:gridCol>
                <a:gridCol w="1466709">
                  <a:extLst>
                    <a:ext uri="{9D8B030D-6E8A-4147-A177-3AD203B41FA5}">
                      <a16:colId xmlns:a16="http://schemas.microsoft.com/office/drawing/2014/main" val="1484514246"/>
                    </a:ext>
                  </a:extLst>
                </a:gridCol>
              </a:tblGrid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rgbClr val="C55A11"/>
                          </a:solidFill>
                          <a:latin typeface="Corbel" panose="020B0503020204020204" pitchFamily="34" charset="0"/>
                        </a:rPr>
                        <a:t>Unregelmäßige</a:t>
                      </a:r>
                      <a:r>
                        <a:rPr lang="de-AT" sz="1800" baseline="0" dirty="0" smtClean="0">
                          <a:solidFill>
                            <a:srgbClr val="C55A11"/>
                          </a:solidFill>
                          <a:latin typeface="Corbel" panose="020B0503020204020204" pitchFamily="34" charset="0"/>
                        </a:rPr>
                        <a:t> Ausgaben</a:t>
                      </a:r>
                      <a:endParaRPr lang="de-AT" sz="1750" dirty="0">
                        <a:solidFill>
                          <a:srgbClr val="C55A1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Euro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669994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Kleidung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75,-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733988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Gesundheitsvorsorge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40,-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70932"/>
                  </a:ext>
                </a:extLst>
              </a:tr>
              <a:tr h="357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Ausgaben Freizeit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750" dirty="0" smtClean="0">
                          <a:solidFill>
                            <a:schemeClr val="tx1"/>
                          </a:solidFill>
                        </a:rPr>
                        <a:t>150,-</a:t>
                      </a:r>
                      <a:endParaRPr lang="de-AT" sz="17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729929"/>
                  </a:ext>
                </a:extLst>
              </a:tr>
            </a:tbl>
          </a:graphicData>
        </a:graphic>
      </p:graphicFrame>
      <p:sp>
        <p:nvSpPr>
          <p:cNvPr id="9" name="Sprechblase: rechteckig mit abgerundeten Ecken 20">
            <a:extLst>
              <a:ext uri="{FF2B5EF4-FFF2-40B4-BE49-F238E27FC236}">
                <a16:creationId xmlns:a16="http://schemas.microsoft.com/office/drawing/2014/main" id="{C2EA0CA2-DBC2-4A11-9CC2-0346102029D1}"/>
              </a:ext>
            </a:extLst>
          </p:cNvPr>
          <p:cNvSpPr/>
          <p:nvPr/>
        </p:nvSpPr>
        <p:spPr>
          <a:xfrm>
            <a:off x="1396361" y="1803622"/>
            <a:ext cx="3912239" cy="1771484"/>
          </a:xfrm>
          <a:prstGeom prst="wedgeRoundRectCallout">
            <a:avLst>
              <a:gd name="adj1" fmla="val -33353"/>
              <a:gd name="adj2" fmla="val 86677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Wo bestehen deiner Meinung nach </a:t>
            </a: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Einsparungsmöglichkeiten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bei den Haushaltsausgaben und unregelmäßigen Ausgaben von Max?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13" name="Grafik 12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486654" y="3803822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hteck 7"/>
          <p:cNvSpPr/>
          <p:nvPr/>
        </p:nvSpPr>
        <p:spPr>
          <a:xfrm>
            <a:off x="638432" y="6533175"/>
            <a:ext cx="1151649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AT" sz="1050" dirty="0">
                <a:solidFill>
                  <a:prstClr val="black">
                    <a:lumMod val="50000"/>
                    <a:lumOff val="50000"/>
                  </a:prstClr>
                </a:solidFill>
              </a:rPr>
              <a:t>Quelle: </a:t>
            </a:r>
            <a:r>
              <a:rPr lang="de-AT" sz="105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asb</a:t>
            </a:r>
            <a:r>
              <a:rPr lang="de-AT" sz="1050" dirty="0">
                <a:solidFill>
                  <a:prstClr val="black">
                    <a:lumMod val="50000"/>
                    <a:lumOff val="50000"/>
                  </a:prstClr>
                </a:solidFill>
              </a:rPr>
              <a:t> Schuldenreport </a:t>
            </a:r>
            <a:r>
              <a:rPr lang="de-AT" sz="105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2019, </a:t>
            </a:r>
            <a:r>
              <a:rPr lang="de-AT" sz="1050" dirty="0">
                <a:solidFill>
                  <a:prstClr val="black">
                    <a:lumMod val="50000"/>
                    <a:lumOff val="50000"/>
                  </a:prstClr>
                </a:solidFill>
              </a:rPr>
              <a:t>https://www.schuldenberatung.at/downloads/infodatenbank/referenzbudgets/Referenzbudgets_2019_Aktualisierung_EndV.pdf?m=1559628703&amp;</a:t>
            </a:r>
          </a:p>
        </p:txBody>
      </p:sp>
      <p:grpSp>
        <p:nvGrpSpPr>
          <p:cNvPr id="12" name="Gruppieren 11"/>
          <p:cNvGrpSpPr/>
          <p:nvPr/>
        </p:nvGrpSpPr>
        <p:grpSpPr>
          <a:xfrm>
            <a:off x="61571" y="6348682"/>
            <a:ext cx="473608" cy="552450"/>
            <a:chOff x="0" y="0"/>
            <a:chExt cx="473608" cy="552450"/>
          </a:xfrm>
        </p:grpSpPr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678" y="0"/>
              <a:ext cx="328930" cy="377825"/>
            </a:xfrm>
            <a:prstGeom prst="rect">
              <a:avLst/>
            </a:prstGeom>
            <a:noFill/>
          </p:spPr>
        </p:pic>
        <p:sp>
          <p:nvSpPr>
            <p:cNvPr id="15" name="Textfeld 14"/>
            <p:cNvSpPr txBox="1"/>
            <p:nvPr/>
          </p:nvSpPr>
          <p:spPr>
            <a:xfrm>
              <a:off x="0" y="123825"/>
              <a:ext cx="265430" cy="4286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de-AT" sz="1200" b="1" dirty="0" smtClean="0">
                  <a:solidFill>
                    <a:srgbClr val="006067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3c</a:t>
              </a:r>
              <a:endParaRPr lang="de-A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841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943016" y="1838507"/>
            <a:ext cx="9944059" cy="4590868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de-AT" sz="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de-AT" sz="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de-AT" sz="2400" dirty="0">
                <a:solidFill>
                  <a:srgbClr val="006067"/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</a:t>
            </a:r>
            <a:r>
              <a:rPr lang="de-AT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   </a:t>
            </a:r>
            <a:r>
              <a:rPr lang="de-AT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Genauer </a:t>
            </a:r>
            <a:r>
              <a:rPr lang="de-A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Ausgaben-Check bei den Haushaltsausgaben</a:t>
            </a:r>
            <a:endParaRPr lang="de-AT" sz="2000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742950" lvl="1" indent="-28575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Auf Sonderangebote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achten und Vergleich mehrerer Anbieter</a:t>
            </a:r>
          </a:p>
          <a:p>
            <a:pPr marL="742950" lvl="1" indent="-28575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Einkaufzettel schreiben oder ein Bargeldbudget definieren</a:t>
            </a:r>
          </a:p>
          <a:p>
            <a:pPr marL="742950" lvl="1" indent="-28575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Auf Fertiggerichte verzichten bzw. frisch selber kochen (wenn möglich auch für mehrere Tage) </a:t>
            </a:r>
          </a:p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de-AT" sz="2400" dirty="0" smtClean="0">
                <a:solidFill>
                  <a:srgbClr val="006067"/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</a:t>
            </a: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   </a:t>
            </a:r>
            <a:r>
              <a:rPr lang="de-A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Einsparmöglichkeiten bei den unregelmäßigen Ausgaben</a:t>
            </a:r>
            <a:endParaRPr lang="de-AT" sz="2000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742950" lvl="1" indent="-28575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Ausgaben für die Freizeit kontrollieren und auf Notwendigkeit überprüfen</a:t>
            </a:r>
          </a:p>
          <a:p>
            <a:pPr marL="742950" lvl="1" indent="-28575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Abos (Zeitungen, Streaming-Dienste etc.) auf Notwendigkeit prüfen und ggfs. stornieren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742950" lvl="1" indent="-28575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Sonderangebote (z. B. Gutscheine für Freizeitevents) nutzen</a:t>
            </a:r>
          </a:p>
          <a:p>
            <a:pPr>
              <a:lnSpc>
                <a:spcPct val="120000"/>
              </a:lnSpc>
              <a:spcBef>
                <a:spcPts val="2400"/>
              </a:spcBef>
              <a:spcAft>
                <a:spcPts val="200"/>
              </a:spcAft>
            </a:pPr>
            <a:r>
              <a:rPr lang="de-AT" sz="2400" dirty="0" smtClean="0">
                <a:solidFill>
                  <a:srgbClr val="006067"/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</a:t>
            </a:r>
            <a:r>
              <a:rPr lang="de-AT" sz="2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   </a:t>
            </a:r>
            <a:r>
              <a:rPr lang="de-AT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Professionelle Unterstützung durch </a:t>
            </a:r>
            <a:r>
              <a:rPr lang="de-A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Schuldnerberatungen</a:t>
            </a:r>
            <a:endParaRPr lang="de-AT" sz="2000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Einsparungsmöglichkeiten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943015" y="1409699"/>
            <a:ext cx="9944060" cy="428807"/>
          </a:xfrm>
          <a:prstGeom prst="rect">
            <a:avLst/>
          </a:prstGeom>
          <a:solidFill>
            <a:srgbClr val="00606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AT" sz="2000" dirty="0" smtClean="0">
                <a:solidFill>
                  <a:schemeClr val="bg1"/>
                </a:solidFill>
                <a:latin typeface="Corbel" panose="020B0503020204020204" pitchFamily="34" charset="0"/>
              </a:rPr>
              <a:t>Tipps zur möglichen Reduktion der Haushaltsausgaben und der unregelmäßigen Ausgaben</a:t>
            </a:r>
            <a:endParaRPr lang="de-AT" sz="20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5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8B4D537-64E8-4426-A37A-5759DCFDF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Kann ich den Umgang mit Geld im Voraus planen?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5082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Haushaltsplan</a:t>
            </a:r>
            <a:endParaRPr lang="de-AT" dirty="0"/>
          </a:p>
        </p:txBody>
      </p:sp>
      <p:sp>
        <p:nvSpPr>
          <p:cNvPr id="13" name="Sprechblase: rechteckig mit abgerundeten Ecken 21">
            <a:extLst>
              <a:ext uri="{FF2B5EF4-FFF2-40B4-BE49-F238E27FC236}">
                <a16:creationId xmlns:a16="http://schemas.microsoft.com/office/drawing/2014/main" id="{62C1D4C1-3064-4AE5-8770-14AFDC2B3DC6}"/>
              </a:ext>
            </a:extLst>
          </p:cNvPr>
          <p:cNvSpPr/>
          <p:nvPr/>
        </p:nvSpPr>
        <p:spPr>
          <a:xfrm>
            <a:off x="409885" y="1815130"/>
            <a:ext cx="3575495" cy="1890834"/>
          </a:xfrm>
          <a:prstGeom prst="wedgeRoundRectCallout">
            <a:avLst>
              <a:gd name="adj1" fmla="val 2603"/>
              <a:gd name="adj2" fmla="val 80835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rgbClr val="D7DDE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Um einen Überblick über die </a:t>
            </a:r>
            <a:r>
              <a:rPr lang="de-AT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geplanten</a:t>
            </a: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Einnahmen und Ausgaben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zu haben, ist das Führen eines Haushaltsplans ratsam.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7145B5A9-4E05-4C12-B02C-D88A2DB99EB0}"/>
              </a:ext>
            </a:extLst>
          </p:cNvPr>
          <p:cNvSpPr/>
          <p:nvPr/>
        </p:nvSpPr>
        <p:spPr>
          <a:xfrm>
            <a:off x="4248150" y="4862324"/>
            <a:ext cx="7639050" cy="1553716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>
              <a:lnSpc>
                <a:spcPct val="120000"/>
              </a:lnSpc>
            </a:pPr>
            <a:endParaRPr lang="de-AT" sz="155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171450">
              <a:lnSpc>
                <a:spcPct val="120000"/>
              </a:lnSpc>
            </a:pPr>
            <a:r>
              <a:rPr lang="de-AT" sz="15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Der Haushaltsplan stellt die </a:t>
            </a:r>
            <a:r>
              <a:rPr lang="de-AT" sz="155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geplanten</a:t>
            </a:r>
            <a:r>
              <a:rPr lang="de-AT" sz="15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monatlichen Einnahmen und Ausgaben gegenüber. Oftmals bildet das Haushaltsbuch die Basis für den Haushaltsplan.</a:t>
            </a:r>
            <a:br>
              <a:rPr lang="de-AT" sz="15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endParaRPr lang="de-AT" sz="800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171450">
              <a:lnSpc>
                <a:spcPct val="120000"/>
              </a:lnSpc>
            </a:pPr>
            <a:r>
              <a:rPr lang="de-AT" sz="15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Wichtig </a:t>
            </a:r>
            <a:r>
              <a:rPr lang="de-AT" sz="15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ist hierbei ein Vergleich mit dem </a:t>
            </a:r>
            <a:r>
              <a:rPr lang="de-AT" sz="15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Haushaltsbuch, </a:t>
            </a:r>
            <a:r>
              <a:rPr lang="de-AT" sz="15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damit kontrolliert werden kann, ob die Planung auch den tatsächlichen Werten entspricht.</a:t>
            </a:r>
          </a:p>
          <a:p>
            <a:pPr marL="171450">
              <a:lnSpc>
                <a:spcPct val="120000"/>
              </a:lnSpc>
            </a:pPr>
            <a:endParaRPr lang="de-AT" sz="1550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12" name="Grafik 11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486654" y="3803822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7" name="Gerade Verbindung 6">
            <a:extLst>
              <a:ext uri="{FF2B5EF4-FFF2-40B4-BE49-F238E27FC236}">
                <a16:creationId xmlns:a16="http://schemas.microsoft.com/office/drawing/2014/main" id="{B2F15D12-DE0F-42B0-B460-611840BF8FB3}"/>
              </a:ext>
            </a:extLst>
          </p:cNvPr>
          <p:cNvCxnSpPr/>
          <p:nvPr/>
        </p:nvCxnSpPr>
        <p:spPr>
          <a:xfrm flipH="1">
            <a:off x="6370558" y="3004625"/>
            <a:ext cx="3924000" cy="113400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leichschenkliges Dreieck 17">
            <a:extLst>
              <a:ext uri="{FF2B5EF4-FFF2-40B4-BE49-F238E27FC236}">
                <a16:creationId xmlns:a16="http://schemas.microsoft.com/office/drawing/2014/main" id="{0AA23CD1-2AE6-4725-A2A6-0059F12BA1A6}"/>
              </a:ext>
            </a:extLst>
          </p:cNvPr>
          <p:cNvSpPr/>
          <p:nvPr/>
        </p:nvSpPr>
        <p:spPr>
          <a:xfrm>
            <a:off x="7863603" y="3665485"/>
            <a:ext cx="942046" cy="943415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EC31BB7D-B44E-4087-B765-682B0B58DC8E}"/>
              </a:ext>
            </a:extLst>
          </p:cNvPr>
          <p:cNvSpPr/>
          <p:nvPr/>
        </p:nvSpPr>
        <p:spPr>
          <a:xfrm rot="20643761" flipH="1">
            <a:off x="6183126" y="2529834"/>
            <a:ext cx="1867909" cy="12394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dirty="0" smtClean="0">
                <a:latin typeface="Corbel" panose="020B0503020204020204" pitchFamily="34" charset="0"/>
              </a:rPr>
              <a:t>Geplante Einnahmen</a:t>
            </a:r>
            <a:endParaRPr lang="de-AT" sz="2200" dirty="0">
              <a:latin typeface="Corbel" panose="020B0503020204020204" pitchFamily="34" charset="0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2CEE35DD-4F6B-4961-BAFC-AFF8175C1AD0}"/>
              </a:ext>
            </a:extLst>
          </p:cNvPr>
          <p:cNvSpPr/>
          <p:nvPr/>
        </p:nvSpPr>
        <p:spPr>
          <a:xfrm rot="20643761" flipH="1">
            <a:off x="8267954" y="2308693"/>
            <a:ext cx="1867909" cy="86351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dirty="0" smtClean="0">
                <a:latin typeface="Corbel" panose="020B0503020204020204" pitchFamily="34" charset="0"/>
              </a:rPr>
              <a:t>Geplante Ausgaben</a:t>
            </a:r>
            <a:endParaRPr lang="de-AT" sz="2200" dirty="0">
              <a:latin typeface="Corbel" panose="020B0503020204020204" pitchFamily="34" charset="0"/>
            </a:endParaRP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13C98E12-0E10-472D-BEC8-7865E6344CC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20720670">
            <a:off x="8710694" y="1947217"/>
            <a:ext cx="489979" cy="373317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0A296420-1CBD-4CD8-8E96-2F1B63E45B7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20645833">
            <a:off x="6377068" y="1842153"/>
            <a:ext cx="936751" cy="63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28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8" grpId="0" animBg="1"/>
      <p:bldP spid="19" grpId="0" animBg="1"/>
      <p:bldP spid="2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138887"/>
              </p:ext>
            </p:extLst>
          </p:nvPr>
        </p:nvGraphicFramePr>
        <p:xfrm>
          <a:off x="1631525" y="1304925"/>
          <a:ext cx="4262127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418">
                  <a:extLst>
                    <a:ext uri="{9D8B030D-6E8A-4147-A177-3AD203B41FA5}">
                      <a16:colId xmlns:a16="http://schemas.microsoft.com/office/drawing/2014/main" val="4288108496"/>
                    </a:ext>
                  </a:extLst>
                </a:gridCol>
                <a:gridCol w="1466709">
                  <a:extLst>
                    <a:ext uri="{9D8B030D-6E8A-4147-A177-3AD203B41FA5}">
                      <a16:colId xmlns:a16="http://schemas.microsoft.com/office/drawing/2014/main" val="1280332899"/>
                    </a:ext>
                  </a:extLst>
                </a:gridCol>
              </a:tblGrid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rgbClr val="C55A11"/>
                          </a:solidFill>
                          <a:latin typeface="Corbel" panose="020B0503020204020204" pitchFamily="34" charset="0"/>
                        </a:rPr>
                        <a:t>Monatliche Ausgaben</a:t>
                      </a:r>
                      <a:endParaRPr lang="de-AT" sz="1800" dirty="0">
                        <a:solidFill>
                          <a:srgbClr val="C55A1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de-A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631041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Miete und Betriebskosten 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289017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Strom inkl. Warmwasser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19118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Heizung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573927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Öffentlicher Verkehr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185957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Telefon und Internet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761150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Rundfunkgebühren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423362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Haushaltsversicherung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275307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Kleidung, Schuhe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031301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dirty="0" smtClean="0"/>
                        <a:t>Möbel, Ausstattung</a:t>
                      </a:r>
                      <a:endParaRPr lang="de-AT" dirty="0"/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295411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Gesundheitsvorsorge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583240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Ausgaben Freizeit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615275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Nahrungsmittel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042169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Körperpflege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842615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Reinigungsmittel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079412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Haushaltsplan</a:t>
            </a:r>
            <a:endParaRPr lang="de-AT" dirty="0"/>
          </a:p>
        </p:txBody>
      </p:sp>
      <p:pic>
        <p:nvPicPr>
          <p:cNvPr id="25" name="Grafik 24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 flipH="1">
            <a:off x="9651504" y="3861715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1" name="Sprechblase: rechteckig mit abgerundeten Ecken 21">
            <a:extLst>
              <a:ext uri="{FF2B5EF4-FFF2-40B4-BE49-F238E27FC236}">
                <a16:creationId xmlns:a16="http://schemas.microsoft.com/office/drawing/2014/main" id="{62C1D4C1-3064-4AE5-8770-14AFDC2B3DC6}"/>
              </a:ext>
            </a:extLst>
          </p:cNvPr>
          <p:cNvSpPr/>
          <p:nvPr/>
        </p:nvSpPr>
        <p:spPr>
          <a:xfrm flipH="1">
            <a:off x="7263951" y="1390649"/>
            <a:ext cx="4270821" cy="2471065"/>
          </a:xfrm>
          <a:prstGeom prst="wedgeRoundRectCallout">
            <a:avLst>
              <a:gd name="adj1" fmla="val 4999"/>
              <a:gd name="adj2" fmla="val 63478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Stell dir vor, Max hätte ein Budget von </a:t>
            </a: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1.434 Euro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für seine Ausgaben zur Verfügung. </a:t>
            </a:r>
            <a:b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Wie viel </a:t>
            </a: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% von diesem </a:t>
            </a: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Geld sollte er deiner Meinung nach für die abgebildeten Ausgaben ausgeben?</a:t>
            </a:r>
            <a:endParaRPr lang="de-AT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61571" y="6348682"/>
            <a:ext cx="473608" cy="552450"/>
            <a:chOff x="0" y="0"/>
            <a:chExt cx="473608" cy="552450"/>
          </a:xfrm>
        </p:grpSpPr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678" y="0"/>
              <a:ext cx="328930" cy="377825"/>
            </a:xfrm>
            <a:prstGeom prst="rect">
              <a:avLst/>
            </a:prstGeom>
            <a:noFill/>
          </p:spPr>
        </p:pic>
        <p:sp>
          <p:nvSpPr>
            <p:cNvPr id="13" name="Textfeld 12"/>
            <p:cNvSpPr txBox="1"/>
            <p:nvPr/>
          </p:nvSpPr>
          <p:spPr>
            <a:xfrm>
              <a:off x="0" y="123825"/>
              <a:ext cx="265430" cy="4286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de-AT" sz="1200" b="1" dirty="0">
                  <a:solidFill>
                    <a:srgbClr val="006067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4</a:t>
              </a:r>
              <a:r>
                <a:rPr lang="de-AT" sz="1200" b="1" dirty="0" smtClean="0">
                  <a:solidFill>
                    <a:srgbClr val="006067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a</a:t>
              </a:r>
              <a:endParaRPr lang="de-A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91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fik 28" descr="Geld"/>
          <p:cNvPicPr/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="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id="http://schemas.microsoft.com/office/word/2016/wordml/cid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r:embed="rId253"/>
              </a:ext>
            </a:extLst>
          </a:blip>
          <a:stretch>
            <a:fillRect/>
          </a:stretch>
        </p:blipFill>
        <p:spPr>
          <a:xfrm rot="19741633">
            <a:off x="5362337" y="2815648"/>
            <a:ext cx="914400" cy="914400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F4012071-F282-4665-AA74-F35071155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Gründe für Überschuldung</a:t>
            </a:r>
            <a:br>
              <a:rPr lang="de-AT" dirty="0"/>
            </a:br>
            <a:r>
              <a:rPr lang="de-AT" sz="1400" dirty="0"/>
              <a:t>Mehrfachnennungen bei Erstberatungen 2018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4F3406C5-9CF0-4A9D-BD01-AE9145CAF728}"/>
              </a:ext>
            </a:extLst>
          </p:cNvPr>
          <p:cNvSpPr/>
          <p:nvPr/>
        </p:nvSpPr>
        <p:spPr>
          <a:xfrm>
            <a:off x="457200" y="2066544"/>
            <a:ext cx="4251960" cy="28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Arbeitslosigkeit / Einkommensverschlechterung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0B537177-328F-4974-9B65-4BC463899E5D}"/>
              </a:ext>
            </a:extLst>
          </p:cNvPr>
          <p:cNvSpPr/>
          <p:nvPr/>
        </p:nvSpPr>
        <p:spPr>
          <a:xfrm>
            <a:off x="457200" y="2839299"/>
            <a:ext cx="4251960" cy="28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gescheiterte </a:t>
            </a:r>
            <a:r>
              <a:rPr lang="de-A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Selbstständigkeit</a:t>
            </a:r>
            <a:endParaRPr lang="de-AT" sz="16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64B81AB1-EC0B-42C9-8C35-FE7AA4A9924B}"/>
              </a:ext>
            </a:extLst>
          </p:cNvPr>
          <p:cNvSpPr/>
          <p:nvPr/>
        </p:nvSpPr>
        <p:spPr>
          <a:xfrm>
            <a:off x="457200" y="3612054"/>
            <a:ext cx="4251960" cy="28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ungeplanter Umgang 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mit Geld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4A8B932F-6EBF-4684-B445-AB8CE91ECE33}"/>
              </a:ext>
            </a:extLst>
          </p:cNvPr>
          <p:cNvSpPr/>
          <p:nvPr/>
        </p:nvSpPr>
        <p:spPr>
          <a:xfrm>
            <a:off x="457200" y="4384809"/>
            <a:ext cx="4251960" cy="28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Scheidung / Trennung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0787977C-C744-4597-92A8-697B7A11934F}"/>
              </a:ext>
            </a:extLst>
          </p:cNvPr>
          <p:cNvSpPr/>
          <p:nvPr/>
        </p:nvSpPr>
        <p:spPr>
          <a:xfrm>
            <a:off x="457200" y="5157564"/>
            <a:ext cx="4251960" cy="28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persönliche Härtefälle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FC0A8C45-334E-4F37-8D5A-B152EA385B7D}"/>
              </a:ext>
            </a:extLst>
          </p:cNvPr>
          <p:cNvSpPr/>
          <p:nvPr/>
        </p:nvSpPr>
        <p:spPr>
          <a:xfrm>
            <a:off x="457200" y="5930319"/>
            <a:ext cx="4251960" cy="28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Wohnraumbeschaffung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9DEA317B-5C66-40FE-9B35-3684AB1317DF}"/>
              </a:ext>
            </a:extLst>
          </p:cNvPr>
          <p:cNvSpPr/>
          <p:nvPr/>
        </p:nvSpPr>
        <p:spPr>
          <a:xfrm>
            <a:off x="7939001" y="2174831"/>
            <a:ext cx="3600450" cy="3578976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AT" sz="2800" b="1" dirty="0" smtClean="0">
                <a:solidFill>
                  <a:srgbClr val="006067"/>
                </a:solidFill>
                <a:latin typeface="Corbel" panose="020B0503020204020204" pitchFamily="34" charset="0"/>
              </a:rPr>
              <a:t>19 %</a:t>
            </a: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der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Personen gaben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einen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mangelhaften Umgang mit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Geld als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Grund für ihre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Überschuldung an.</a:t>
            </a:r>
          </a:p>
          <a:p>
            <a:pPr marL="171450"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Dazu zählt u.a. die fehlerhafte Planung des Haushaltsbudgets (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Ausgaben sind nicht an die Einkommenslage angepasst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).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85607DA-FCC3-4928-99AE-77693256F9D0}"/>
              </a:ext>
            </a:extLst>
          </p:cNvPr>
          <p:cNvSpPr/>
          <p:nvPr/>
        </p:nvSpPr>
        <p:spPr>
          <a:xfrm>
            <a:off x="537885" y="1713521"/>
            <a:ext cx="4068000" cy="353024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2000" b="1" dirty="0" smtClean="0">
                <a:solidFill>
                  <a:srgbClr val="006067"/>
                </a:solidFill>
                <a:latin typeface="Corbel" panose="020B0503020204020204" pitchFamily="34" charset="0"/>
              </a:rPr>
              <a:t>29 </a:t>
            </a:r>
            <a:r>
              <a:rPr lang="de-AT" sz="2000" b="1" dirty="0">
                <a:solidFill>
                  <a:srgbClr val="006067"/>
                </a:solidFill>
                <a:latin typeface="Corbel" panose="020B0503020204020204" pitchFamily="34" charset="0"/>
              </a:rPr>
              <a:t>%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85607DA-FCC3-4928-99AE-77693256F9D0}"/>
              </a:ext>
            </a:extLst>
          </p:cNvPr>
          <p:cNvSpPr/>
          <p:nvPr/>
        </p:nvSpPr>
        <p:spPr>
          <a:xfrm>
            <a:off x="537885" y="2476608"/>
            <a:ext cx="2994209" cy="353024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2000" b="1" dirty="0">
                <a:solidFill>
                  <a:srgbClr val="006067"/>
                </a:solidFill>
                <a:latin typeface="Corbel" panose="020B0503020204020204" pitchFamily="34" charset="0"/>
              </a:rPr>
              <a:t>24 %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785607DA-FCC3-4928-99AE-77693256F9D0}"/>
              </a:ext>
            </a:extLst>
          </p:cNvPr>
          <p:cNvSpPr/>
          <p:nvPr/>
        </p:nvSpPr>
        <p:spPr>
          <a:xfrm>
            <a:off x="537885" y="3264494"/>
            <a:ext cx="2303927" cy="353024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2000" b="1" dirty="0" smtClean="0">
                <a:solidFill>
                  <a:srgbClr val="006067"/>
                </a:solidFill>
                <a:latin typeface="Corbel" panose="020B0503020204020204" pitchFamily="34" charset="0"/>
              </a:rPr>
              <a:t>19 </a:t>
            </a:r>
            <a:r>
              <a:rPr lang="de-AT" sz="2000" b="1" dirty="0">
                <a:solidFill>
                  <a:srgbClr val="006067"/>
                </a:solidFill>
                <a:latin typeface="Corbel" panose="020B0503020204020204" pitchFamily="34" charset="0"/>
              </a:rPr>
              <a:t>%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785607DA-FCC3-4928-99AE-77693256F9D0}"/>
              </a:ext>
            </a:extLst>
          </p:cNvPr>
          <p:cNvSpPr/>
          <p:nvPr/>
        </p:nvSpPr>
        <p:spPr>
          <a:xfrm>
            <a:off x="513068" y="4037249"/>
            <a:ext cx="1826720" cy="353024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2000" b="1" dirty="0">
                <a:solidFill>
                  <a:srgbClr val="006067"/>
                </a:solidFill>
                <a:latin typeface="Corbel" panose="020B0503020204020204" pitchFamily="34" charset="0"/>
              </a:rPr>
              <a:t>14 %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785607DA-FCC3-4928-99AE-77693256F9D0}"/>
              </a:ext>
            </a:extLst>
          </p:cNvPr>
          <p:cNvSpPr/>
          <p:nvPr/>
        </p:nvSpPr>
        <p:spPr>
          <a:xfrm>
            <a:off x="537885" y="4804540"/>
            <a:ext cx="1335739" cy="353024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2000" b="1" dirty="0">
                <a:solidFill>
                  <a:srgbClr val="006067"/>
                </a:solidFill>
                <a:latin typeface="Corbel" panose="020B0503020204020204" pitchFamily="34" charset="0"/>
              </a:rPr>
              <a:t>11 %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785607DA-FCC3-4928-99AE-77693256F9D0}"/>
              </a:ext>
            </a:extLst>
          </p:cNvPr>
          <p:cNvSpPr/>
          <p:nvPr/>
        </p:nvSpPr>
        <p:spPr>
          <a:xfrm>
            <a:off x="537885" y="5577295"/>
            <a:ext cx="1335739" cy="353024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2000" b="1" dirty="0">
                <a:solidFill>
                  <a:srgbClr val="006067"/>
                </a:solidFill>
                <a:latin typeface="Corbel" panose="020B0503020204020204" pitchFamily="34" charset="0"/>
              </a:rPr>
              <a:t>10 %</a:t>
            </a:r>
          </a:p>
        </p:txBody>
      </p:sp>
      <p:sp>
        <p:nvSpPr>
          <p:cNvPr id="5" name="Ellipse 4"/>
          <p:cNvSpPr/>
          <p:nvPr/>
        </p:nvSpPr>
        <p:spPr>
          <a:xfrm>
            <a:off x="5322291" y="3571968"/>
            <a:ext cx="502024" cy="2834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27" name="Grafik 26" descr="Sparschwein"/>
          <p:cNvPicPr/>
          <p:nvPr/>
        </p:nvPicPr>
        <p:blipFill>
          <a:blip r:embed="rId25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="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id="http://schemas.microsoft.com/office/word/2016/wordml/cid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r:embed="rId281"/>
              </a:ext>
            </a:extLst>
          </a:blip>
          <a:stretch>
            <a:fillRect/>
          </a:stretch>
        </p:blipFill>
        <p:spPr>
          <a:xfrm>
            <a:off x="4709160" y="3136467"/>
            <a:ext cx="1908464" cy="189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78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Referenzbudgets</a:t>
            </a:r>
            <a:endParaRPr lang="de-AT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660772" y="2712940"/>
            <a:ext cx="7124658" cy="3564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de-AT" sz="2000" b="1" dirty="0">
              <a:solidFill>
                <a:srgbClr val="006067"/>
              </a:solidFill>
              <a:latin typeface="Corbel" panose="020B0503020204020204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C9BD08AB-8CAF-4CCA-AA75-223DA87779AC}"/>
              </a:ext>
            </a:extLst>
          </p:cNvPr>
          <p:cNvSpPr/>
          <p:nvPr/>
        </p:nvSpPr>
        <p:spPr>
          <a:xfrm>
            <a:off x="0" y="6511828"/>
            <a:ext cx="116668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Quelle: </a:t>
            </a:r>
            <a:r>
              <a:rPr lang="de-AT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asb</a:t>
            </a:r>
            <a:r>
              <a:rPr lang="de-AT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Schuldenreport </a:t>
            </a:r>
            <a:r>
              <a:rPr lang="de-AT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2019, </a:t>
            </a:r>
            <a:r>
              <a:rPr lang="de-AT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https://www.schuldenberatung.at/downloads/infodatenbank/referenzbudgets/Referenzbudgets_2019_Aktualisierung_EndV.pdf?m=1559628703&amp;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425079">
            <a:off x="9461214" y="2006876"/>
            <a:ext cx="2532054" cy="3379357"/>
          </a:xfrm>
          <a:prstGeom prst="rect">
            <a:avLst/>
          </a:prstGeom>
        </p:spPr>
      </p:pic>
      <p:sp>
        <p:nvSpPr>
          <p:cNvPr id="19" name="Rechteck 18">
            <a:extLst>
              <a:ext uri="{FF2B5EF4-FFF2-40B4-BE49-F238E27FC236}">
                <a16:creationId xmlns:a16="http://schemas.microsoft.com/office/drawing/2014/main" id="{785607DA-FCC3-4928-99AE-77693256F9D0}"/>
              </a:ext>
            </a:extLst>
          </p:cNvPr>
          <p:cNvSpPr/>
          <p:nvPr/>
        </p:nvSpPr>
        <p:spPr>
          <a:xfrm>
            <a:off x="1916224" y="1895541"/>
            <a:ext cx="6935896" cy="847697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Referenzbudgets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zeigen, mit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welchen monatlichen Ausgaben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unterschiedliche Haushaltstypen in etwa rechnen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müssen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E907949D-04F8-442C-8114-B9A6097C8510}"/>
              </a:ext>
            </a:extLst>
          </p:cNvPr>
          <p:cNvSpPr/>
          <p:nvPr/>
        </p:nvSpPr>
        <p:spPr>
          <a:xfrm>
            <a:off x="1915641" y="4779490"/>
            <a:ext cx="6935896" cy="900000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Referenzbudgets berücksichtigen auch Reserven,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um unerwartete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Ausgaben etwa im Bereich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Wohnen oder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Gesundheit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abzudecken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56EAC4D5-F97F-4B4D-B9E2-A683CEFC5BB7}"/>
              </a:ext>
            </a:extLst>
          </p:cNvPr>
          <p:cNvSpPr/>
          <p:nvPr/>
        </p:nvSpPr>
        <p:spPr>
          <a:xfrm>
            <a:off x="1915641" y="3311364"/>
            <a:ext cx="6935896" cy="900000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Referenzbudgets dienen als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Orientierungshilfe oder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Vergleichsgröße,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um so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Ansatzpunkte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für ein ausgeglichenes Budget zu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erhalten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1621449" y="157124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sz="3200" dirty="0" smtClean="0">
                <a:solidFill>
                  <a:srgbClr val="006067"/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</a:t>
            </a:r>
            <a:endParaRPr lang="de-AT" sz="3200" dirty="0">
              <a:solidFill>
                <a:srgbClr val="006067"/>
              </a:solidFill>
              <a:latin typeface="Corbel" panose="020B0503020204020204" pitchFamily="34" charset="0"/>
              <a:sym typeface="Wingdings" panose="05000000000000000000" pitchFamily="2" charset="2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1621449" y="2971019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sz="3200" dirty="0" smtClean="0">
                <a:solidFill>
                  <a:srgbClr val="006067"/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</a:t>
            </a:r>
            <a:r>
              <a:rPr lang="de-AT" sz="2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 </a:t>
            </a:r>
            <a:endParaRPr lang="de-AT" sz="2400" dirty="0"/>
          </a:p>
        </p:txBody>
      </p:sp>
      <p:sp>
        <p:nvSpPr>
          <p:cNvPr id="29" name="Rechteck 28"/>
          <p:cNvSpPr/>
          <p:nvPr/>
        </p:nvSpPr>
        <p:spPr>
          <a:xfrm>
            <a:off x="1621449" y="4509106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sz="3200" dirty="0" smtClean="0">
                <a:solidFill>
                  <a:srgbClr val="006067"/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</a:t>
            </a:r>
            <a:r>
              <a:rPr lang="de-AT" sz="3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 </a:t>
            </a:r>
            <a:endParaRPr lang="de-AT" sz="3200" dirty="0"/>
          </a:p>
        </p:txBody>
      </p:sp>
      <p:pic>
        <p:nvPicPr>
          <p:cNvPr id="13" name="Grafik 12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144397" y="2372546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0314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3" grpId="0" animBg="1"/>
      <p:bldP spid="27" grpId="0"/>
      <p:bldP spid="28" grpId="0"/>
      <p:bldP spid="2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548018"/>
              </p:ext>
            </p:extLst>
          </p:nvPr>
        </p:nvGraphicFramePr>
        <p:xfrm>
          <a:off x="1631525" y="1304925"/>
          <a:ext cx="4262127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418">
                  <a:extLst>
                    <a:ext uri="{9D8B030D-6E8A-4147-A177-3AD203B41FA5}">
                      <a16:colId xmlns:a16="http://schemas.microsoft.com/office/drawing/2014/main" val="4288108496"/>
                    </a:ext>
                  </a:extLst>
                </a:gridCol>
                <a:gridCol w="1466709">
                  <a:extLst>
                    <a:ext uri="{9D8B030D-6E8A-4147-A177-3AD203B41FA5}">
                      <a16:colId xmlns:a16="http://schemas.microsoft.com/office/drawing/2014/main" val="1280332899"/>
                    </a:ext>
                  </a:extLst>
                </a:gridCol>
              </a:tblGrid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rgbClr val="C55A11"/>
                          </a:solidFill>
                          <a:latin typeface="Corbel" panose="020B0503020204020204" pitchFamily="34" charset="0"/>
                        </a:rPr>
                        <a:t>Monatliche Ausgaben</a:t>
                      </a:r>
                      <a:endParaRPr lang="de-AT" sz="1800" dirty="0">
                        <a:solidFill>
                          <a:srgbClr val="C55A1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631041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Miete und Betriebskosten 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35 %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289017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Strom inkl. Warmwasser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2 %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19118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Heizung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3 %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573927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Öffentlicher Verkehr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6 %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185957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Telefon und Internet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3 %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761150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Rundfunkgebühren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2 %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423362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Haushaltsversicherung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1 %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275307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Kleidung, Schuhe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4 %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031301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dirty="0" smtClean="0"/>
                        <a:t>Möbel, Ausstattung</a:t>
                      </a:r>
                      <a:endParaRPr lang="de-AT" dirty="0"/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5 %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295411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Gesundheitsvorsorge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2 %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583240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Ausgaben Freizeit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9 %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615275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Nahrungsmittel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25 %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042169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Körperpflege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2 %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842615"/>
                  </a:ext>
                </a:extLst>
              </a:tr>
              <a:tr h="333600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Reinigungsmittel</a:t>
                      </a: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1 %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079412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Haushaltsplan</a:t>
            </a:r>
            <a:endParaRPr lang="de-AT" dirty="0"/>
          </a:p>
        </p:txBody>
      </p:sp>
      <p:pic>
        <p:nvPicPr>
          <p:cNvPr id="25" name="Grafik 24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 flipH="1">
            <a:off x="9183904" y="3495675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1" name="Sprechblase: rechteckig mit abgerundeten Ecken 21">
            <a:extLst>
              <a:ext uri="{FF2B5EF4-FFF2-40B4-BE49-F238E27FC236}">
                <a16:creationId xmlns:a16="http://schemas.microsoft.com/office/drawing/2014/main" id="{62C1D4C1-3064-4AE5-8770-14AFDC2B3DC6}"/>
              </a:ext>
            </a:extLst>
          </p:cNvPr>
          <p:cNvSpPr/>
          <p:nvPr/>
        </p:nvSpPr>
        <p:spPr>
          <a:xfrm flipH="1">
            <a:off x="6998523" y="1284550"/>
            <a:ext cx="4270821" cy="2028826"/>
          </a:xfrm>
          <a:prstGeom prst="wedgeRoundRectCallout">
            <a:avLst>
              <a:gd name="adj1" fmla="val 1654"/>
              <a:gd name="adj2" fmla="val 78501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Würde man nach dem Referenzbudget der Schuldenberatung vorgehen, so würden sich die Ausgaben folgendermaßen aufteilen.</a:t>
            </a:r>
          </a:p>
          <a:p>
            <a:pPr algn="ctr">
              <a:spcBef>
                <a:spcPts val="1200"/>
              </a:spcBef>
            </a:pP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Stimmen deine Werte mit denen der Schuldnerberatung überein?</a:t>
            </a:r>
            <a:endParaRPr lang="de-AT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7921009" y="6133624"/>
            <a:ext cx="368758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AT" sz="1050" dirty="0">
                <a:solidFill>
                  <a:prstClr val="black">
                    <a:lumMod val="50000"/>
                    <a:lumOff val="50000"/>
                  </a:prstClr>
                </a:solidFill>
              </a:rPr>
              <a:t>Quelle: </a:t>
            </a:r>
            <a:r>
              <a:rPr lang="de-AT" sz="105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asb</a:t>
            </a:r>
            <a:r>
              <a:rPr lang="de-AT" sz="1050" dirty="0">
                <a:solidFill>
                  <a:prstClr val="black">
                    <a:lumMod val="50000"/>
                    <a:lumOff val="50000"/>
                  </a:prstClr>
                </a:solidFill>
              </a:rPr>
              <a:t> Schuldenreport </a:t>
            </a:r>
            <a:r>
              <a:rPr lang="de-AT" sz="105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2019, </a:t>
            </a:r>
            <a:r>
              <a:rPr lang="de-AT" sz="1050" dirty="0">
                <a:solidFill>
                  <a:prstClr val="black">
                    <a:lumMod val="50000"/>
                    <a:lumOff val="50000"/>
                  </a:prstClr>
                </a:solidFill>
              </a:rPr>
              <a:t>https://www.schuldenberatung.at/downloads/infodatenbank/referenzbudgets/Referenzbudgets_2019_Aktualisierung_EndV.pdf?m=1559628703&amp;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61571" y="6348682"/>
            <a:ext cx="473608" cy="552450"/>
            <a:chOff x="0" y="0"/>
            <a:chExt cx="473608" cy="552450"/>
          </a:xfrm>
        </p:grpSpPr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678" y="0"/>
              <a:ext cx="328930" cy="377825"/>
            </a:xfrm>
            <a:prstGeom prst="rect">
              <a:avLst/>
            </a:prstGeom>
            <a:noFill/>
          </p:spPr>
        </p:pic>
        <p:sp>
          <p:nvSpPr>
            <p:cNvPr id="13" name="Textfeld 12"/>
            <p:cNvSpPr txBox="1"/>
            <p:nvPr/>
          </p:nvSpPr>
          <p:spPr>
            <a:xfrm>
              <a:off x="0" y="123825"/>
              <a:ext cx="265430" cy="4286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de-AT" sz="1200" b="1" dirty="0">
                  <a:solidFill>
                    <a:srgbClr val="006067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4</a:t>
              </a:r>
              <a:r>
                <a:rPr lang="de-AT" sz="1200" b="1" dirty="0" smtClean="0">
                  <a:solidFill>
                    <a:srgbClr val="006067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b</a:t>
              </a:r>
              <a:endParaRPr lang="de-A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578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8B4D537-64E8-4426-A37A-5759DCFDF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Weitere Tipps zum Umgang mit Geld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1455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Tipp 1</a:t>
            </a:r>
            <a:endParaRPr lang="de-AT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CBEA526-1134-4175-96B3-7E75489E344F}"/>
              </a:ext>
            </a:extLst>
          </p:cNvPr>
          <p:cNvSpPr/>
          <p:nvPr/>
        </p:nvSpPr>
        <p:spPr>
          <a:xfrm>
            <a:off x="3426280" y="1334434"/>
            <a:ext cx="6096523" cy="677916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 smtClean="0">
                <a:solidFill>
                  <a:srgbClr val="006067"/>
                </a:solidFill>
                <a:latin typeface="Corbel" panose="020B0503020204020204" pitchFamily="34" charset="0"/>
              </a:rPr>
              <a:t>Wann wird es kritisch?</a:t>
            </a:r>
            <a:endParaRPr lang="de-AT" sz="2400" b="1" dirty="0">
              <a:solidFill>
                <a:srgbClr val="006067"/>
              </a:solidFill>
              <a:latin typeface="Corbel" panose="020B0503020204020204" pitchFamily="34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F4B41C8-5F74-4398-91A4-6EFB9AEC2792}"/>
              </a:ext>
            </a:extLst>
          </p:cNvPr>
          <p:cNvSpPr/>
          <p:nvPr/>
        </p:nvSpPr>
        <p:spPr>
          <a:xfrm>
            <a:off x="3426280" y="2078885"/>
            <a:ext cx="6096523" cy="34456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Die Alarmzeichen sollten klingeln, wenn…</a:t>
            </a:r>
          </a:p>
          <a:p>
            <a:pPr marL="952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endParaRPr lang="de-AT" sz="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361950" indent="-26670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deine Einnahmen (Taschengeld, Lehrlingsentschädigung) schon zu Beginn des Monats komplett verplant oder ausgegeben sind</a:t>
            </a:r>
          </a:p>
          <a:p>
            <a:pPr marL="361950" indent="-26670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du heimlich oder viele Schulden bei Freunden oder sonstigen Bekannten machst</a:t>
            </a:r>
          </a:p>
          <a:p>
            <a:pPr marL="361950" indent="-26670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du fällige Zahlungen verschieben musst 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361950" indent="-26670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bereits Rückstände bei Rechnungen (z. B. monatliche Handyrechnung) hast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17" name="Grafik 16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353983" y="3248945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99" y="1673392"/>
            <a:ext cx="2971231" cy="2100528"/>
          </a:xfrm>
          <a:prstGeom prst="rect">
            <a:avLst/>
          </a:prstGeom>
        </p:spPr>
      </p:pic>
      <p:sp>
        <p:nvSpPr>
          <p:cNvPr id="16" name="Rechteck 15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3426280" y="5812177"/>
            <a:ext cx="6096523" cy="699651"/>
          </a:xfrm>
          <a:prstGeom prst="rect">
            <a:avLst/>
          </a:prstGeom>
          <a:solidFill>
            <a:srgbClr val="00606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AT" sz="2000" dirty="0" smtClean="0">
                <a:solidFill>
                  <a:schemeClr val="bg1"/>
                </a:solidFill>
                <a:latin typeface="Corbel" panose="020B0503020204020204" pitchFamily="34" charset="0"/>
              </a:rPr>
              <a:t>Hier hilft es einen Haushaltsplan und ein Haushaltsbuch zu erstellen!</a:t>
            </a:r>
            <a:endParaRPr lang="de-AT" sz="20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pic>
        <p:nvPicPr>
          <p:cNvPr id="15" name="Grafik 14" descr="Glocke"/>
          <p:cNvPicPr/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="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6cid="http://schemas.microsoft.com/office/word/2016/wordml/cid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r:embed="rId305"/>
              </a:ext>
            </a:extLst>
          </a:blip>
          <a:stretch>
            <a:fillRect/>
          </a:stretch>
        </p:blipFill>
        <p:spPr>
          <a:xfrm rot="1361239">
            <a:off x="10119956" y="2809368"/>
            <a:ext cx="1513296" cy="1341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1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Tipp 2</a:t>
            </a:r>
            <a:endParaRPr lang="de-AT" dirty="0"/>
          </a:p>
        </p:txBody>
      </p:sp>
      <p:pic>
        <p:nvPicPr>
          <p:cNvPr id="17" name="Grafik 16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353983" y="3248945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99" y="1673392"/>
            <a:ext cx="2971231" cy="2100528"/>
          </a:xfrm>
          <a:prstGeom prst="rect">
            <a:avLst/>
          </a:prstGeom>
        </p:spPr>
      </p:pic>
      <p:pic>
        <p:nvPicPr>
          <p:cNvPr id="18" name="Grafik 17" descr="Einkaufstasche">
            <a:extLst>
              <a:ext uri="{FF2B5EF4-FFF2-40B4-BE49-F238E27FC236}">
                <a16:creationId xmlns:a16="http://schemas.microsoft.com/office/drawing/2014/main" id="{66B25DC4-10CC-4597-8334-6707630C79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88656" y="1705825"/>
            <a:ext cx="1403344" cy="1403344"/>
          </a:xfrm>
          <a:prstGeom prst="rect">
            <a:avLst/>
          </a:prstGeom>
        </p:spPr>
      </p:pic>
      <p:pic>
        <p:nvPicPr>
          <p:cNvPr id="19" name="Grafik 18" descr="Smartphone">
            <a:extLst>
              <a:ext uri="{FF2B5EF4-FFF2-40B4-BE49-F238E27FC236}">
                <a16:creationId xmlns:a16="http://schemas.microsoft.com/office/drawing/2014/main" id="{CEDE64ED-3552-4DE8-8EFB-4D2D8E51799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1311810">
            <a:off x="10382868" y="3341862"/>
            <a:ext cx="1353798" cy="1353798"/>
          </a:xfrm>
          <a:prstGeom prst="rect">
            <a:avLst/>
          </a:prstGeom>
        </p:spPr>
      </p:pic>
      <p:pic>
        <p:nvPicPr>
          <p:cNvPr id="20" name="Grafik 19" descr="Auto">
            <a:extLst>
              <a:ext uri="{FF2B5EF4-FFF2-40B4-BE49-F238E27FC236}">
                <a16:creationId xmlns:a16="http://schemas.microsoft.com/office/drawing/2014/main" id="{64EB03BD-3D3F-439E-9D10-CA5724295A3A}"/>
              </a:ext>
            </a:extLst>
          </p:cNvPr>
          <p:cNvPicPr>
            <a:picLocks noChangeAspect="1"/>
          </p:cNvPicPr>
          <p:nvPr/>
        </p:nvPicPr>
        <p:blipFill>
          <a:blip r:embed="rId8">
            <a:grayscl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49767" y="5002177"/>
            <a:ext cx="1620000" cy="1620000"/>
          </a:xfrm>
          <a:prstGeom prst="rect">
            <a:avLst/>
          </a:prstGeom>
        </p:spPr>
      </p:pic>
      <p:pic>
        <p:nvPicPr>
          <p:cNvPr id="21" name="Grafik 20" descr="Gamecontroller">
            <a:extLst>
              <a:ext uri="{FF2B5EF4-FFF2-40B4-BE49-F238E27FC236}">
                <a16:creationId xmlns:a16="http://schemas.microsoft.com/office/drawing/2014/main" id="{F4B7E463-DBAA-48DC-97D0-28382BBB8CB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grayscl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21060472">
            <a:off x="10099016" y="1832061"/>
            <a:ext cx="971703" cy="971703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8CBEA526-1134-4175-96B3-7E75489E344F}"/>
              </a:ext>
            </a:extLst>
          </p:cNvPr>
          <p:cNvSpPr/>
          <p:nvPr/>
        </p:nvSpPr>
        <p:spPr>
          <a:xfrm>
            <a:off x="3426280" y="1334434"/>
            <a:ext cx="6096523" cy="677916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rgbClr val="006067"/>
                </a:solidFill>
                <a:latin typeface="Corbel" panose="020B0503020204020204" pitchFamily="34" charset="0"/>
              </a:rPr>
              <a:t>Neuanschaffungen kritisch prüfen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F4B41C8-5F74-4398-91A4-6EFB9AEC2792}"/>
              </a:ext>
            </a:extLst>
          </p:cNvPr>
          <p:cNvSpPr/>
          <p:nvPr/>
        </p:nvSpPr>
        <p:spPr>
          <a:xfrm>
            <a:off x="3426280" y="2078885"/>
            <a:ext cx="6096523" cy="34456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667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Größere </a:t>
            </a: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Anschaffungen gründlich überlegen </a:t>
            </a:r>
          </a:p>
          <a:p>
            <a:pPr marL="622300" lvl="1" indent="-1714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-"/>
            </a:pP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Brauche ich das Gerät wirklich oder gibt es bereits schon vorhandene Alternativen?</a:t>
            </a:r>
          </a:p>
          <a:p>
            <a:pPr marL="622300" lvl="1" indent="-1714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-"/>
            </a:pP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Muss die Anschaffung sofort </a:t>
            </a:r>
            <a:r>
              <a:rPr lang="de-A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passieren? </a:t>
            </a:r>
            <a:endParaRPr lang="de-AT" sz="16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622300" lvl="1" indent="-1714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-"/>
            </a:pP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Wie oft nutze ich es?</a:t>
            </a:r>
          </a:p>
          <a:p>
            <a:pPr marL="622300" lvl="1" indent="-17145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-"/>
            </a:pP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Wie soll die Anschaffung finanziert werden?</a:t>
            </a:r>
          </a:p>
          <a:p>
            <a:pPr marL="361950" indent="-2667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Fachmeinungen einholen sowie bisherige Bewertungen analysieren</a:t>
            </a:r>
          </a:p>
          <a:p>
            <a:pPr marL="361950" indent="-2667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Spontane Einkäufe vermeiden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3426280" y="5812177"/>
            <a:ext cx="6096523" cy="690223"/>
          </a:xfrm>
          <a:prstGeom prst="rect">
            <a:avLst/>
          </a:prstGeom>
          <a:solidFill>
            <a:srgbClr val="00606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AT" sz="2000" dirty="0" smtClean="0">
                <a:solidFill>
                  <a:schemeClr val="bg1"/>
                </a:solidFill>
                <a:latin typeface="Corbel" panose="020B0503020204020204" pitchFamily="34" charset="0"/>
              </a:rPr>
              <a:t>Berücksichtige deine Neuanschaffungen im Haushaltsplan!</a:t>
            </a:r>
            <a:endParaRPr lang="de-AT" sz="20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49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Tipp 3</a:t>
            </a:r>
            <a:endParaRPr lang="de-AT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E44B36B-1598-472D-97FE-88E13366DD07}"/>
              </a:ext>
            </a:extLst>
          </p:cNvPr>
          <p:cNvSpPr/>
          <p:nvPr/>
        </p:nvSpPr>
        <p:spPr>
          <a:xfrm>
            <a:off x="3426280" y="3361585"/>
            <a:ext cx="2988000" cy="8999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 algn="ctr">
              <a:lnSpc>
                <a:spcPts val="2000"/>
              </a:lnSpc>
              <a:spcBef>
                <a:spcPts val="300"/>
              </a:spcBef>
              <a:spcAft>
                <a:spcPts val="300"/>
              </a:spcAft>
            </a:pPr>
            <a:r>
              <a:rPr lang="de-A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Zahlung mit gebührenpflichtiger Kreditkarte</a:t>
            </a:r>
            <a:endParaRPr lang="de-AT" sz="20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D89E4C6-3B32-4058-AAF8-6412CC9F9816}"/>
              </a:ext>
            </a:extLst>
          </p:cNvPr>
          <p:cNvSpPr/>
          <p:nvPr/>
        </p:nvSpPr>
        <p:spPr>
          <a:xfrm>
            <a:off x="6528183" y="3368645"/>
            <a:ext cx="2988000" cy="8999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 algn="ct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A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Überziehen des Bankkontos</a:t>
            </a:r>
            <a:endParaRPr lang="de-AT" sz="20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F68F02A-AF0F-4BAB-A14F-30BB7F2F76E8}"/>
              </a:ext>
            </a:extLst>
          </p:cNvPr>
          <p:cNvSpPr/>
          <p:nvPr/>
        </p:nvSpPr>
        <p:spPr>
          <a:xfrm>
            <a:off x="3426280" y="4384829"/>
            <a:ext cx="6096523" cy="7603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" algn="ct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A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Anschaffungen auf Raten (Ratengeschäft)</a:t>
            </a:r>
            <a:endParaRPr lang="de-AT" sz="20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3426279" y="5608984"/>
            <a:ext cx="6089903" cy="1048662"/>
          </a:xfrm>
          <a:prstGeom prst="rect">
            <a:avLst/>
          </a:prstGeom>
          <a:solidFill>
            <a:srgbClr val="00606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AT" sz="2000" dirty="0" smtClean="0">
                <a:solidFill>
                  <a:schemeClr val="bg1"/>
                </a:solidFill>
                <a:latin typeface="Corbel" panose="020B0503020204020204" pitchFamily="34" charset="0"/>
              </a:rPr>
              <a:t>Diese Art von Krediten verursachen ebenso Kosten. Im Vergleich zu einem normalen Bankkredit sind diese Kreditarten in der Regel teurer!</a:t>
            </a:r>
            <a:endParaRPr lang="de-AT" sz="20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4" name="Pfeil nach unten 3"/>
          <p:cNvSpPr/>
          <p:nvPr/>
        </p:nvSpPr>
        <p:spPr>
          <a:xfrm>
            <a:off x="6285155" y="5124053"/>
            <a:ext cx="346754" cy="372387"/>
          </a:xfrm>
          <a:prstGeom prst="downArrow">
            <a:avLst/>
          </a:prstGeom>
          <a:solidFill>
            <a:srgbClr val="006067"/>
          </a:solidFill>
          <a:ln>
            <a:solidFill>
              <a:srgbClr val="0060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BEA526-1134-4175-96B3-7E75489E344F}"/>
              </a:ext>
            </a:extLst>
          </p:cNvPr>
          <p:cNvSpPr/>
          <p:nvPr/>
        </p:nvSpPr>
        <p:spPr>
          <a:xfrm>
            <a:off x="3426280" y="1334434"/>
            <a:ext cx="6096523" cy="677916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rgbClr val="006067"/>
                </a:solidFill>
                <a:latin typeface="Corbel" panose="020B0503020204020204" pitchFamily="34" charset="0"/>
              </a:rPr>
              <a:t>Versteckte Kredite</a:t>
            </a:r>
          </a:p>
        </p:txBody>
      </p:sp>
      <p:pic>
        <p:nvPicPr>
          <p:cNvPr id="18" name="Grafik 17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353983" y="3248945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99" y="1673392"/>
            <a:ext cx="2971231" cy="2100528"/>
          </a:xfrm>
          <a:prstGeom prst="rect">
            <a:avLst/>
          </a:prstGeom>
        </p:spPr>
      </p:pic>
      <p:sp>
        <p:nvSpPr>
          <p:cNvPr id="20" name="Rechteck 19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3426279" y="2167041"/>
            <a:ext cx="6089903" cy="931634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AT" sz="5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algn="ctr"/>
            <a:r>
              <a:rPr lang="de-AT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Versteckte Kredite sind Kreditarten, die nicht als Kredit wahrgenommen werden. </a:t>
            </a:r>
          </a:p>
          <a:p>
            <a:pPr algn="ctr"/>
            <a:endParaRPr lang="de-AT" sz="2000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21" name="Grafik 20" descr="Kreditkarte"/>
          <p:cNvPicPr/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255"/>
              </a:ext>
            </a:extLst>
          </a:blip>
          <a:stretch>
            <a:fillRect/>
          </a:stretch>
        </p:blipFill>
        <p:spPr>
          <a:xfrm rot="21333429">
            <a:off x="10142862" y="3247285"/>
            <a:ext cx="1524000" cy="1371600"/>
          </a:xfrm>
          <a:prstGeom prst="rect">
            <a:avLst/>
          </a:prstGeom>
        </p:spPr>
      </p:pic>
      <p:pic>
        <p:nvPicPr>
          <p:cNvPr id="24" name="Grafik 23" descr="Einkaufstasche">
            <a:extLst>
              <a:ext uri="{FF2B5EF4-FFF2-40B4-BE49-F238E27FC236}">
                <a16:creationId xmlns:a16="http://schemas.microsoft.com/office/drawing/2014/main" id="{66B25DC4-10CC-4597-8334-6707630C79DC}"/>
              </a:ext>
            </a:extLst>
          </p:cNvPr>
          <p:cNvPicPr>
            <a:picLocks noChangeAspect="1"/>
          </p:cNvPicPr>
          <p:nvPr/>
        </p:nvPicPr>
        <p:blipFill>
          <a:blip r:embed="rId256" cstate="print">
            <a:grayscl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383731">
            <a:off x="10203190" y="1691948"/>
            <a:ext cx="1403344" cy="1403344"/>
          </a:xfrm>
          <a:prstGeom prst="rect">
            <a:avLst/>
          </a:prstGeom>
        </p:spPr>
      </p:pic>
      <p:pic>
        <p:nvPicPr>
          <p:cNvPr id="25" name="Grafik 24" descr="Geld"/>
          <p:cNvPicPr/>
          <p:nvPr/>
        </p:nvPicPr>
        <p:blipFill>
          <a:blip r:embed="rId25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253"/>
              </a:ext>
            </a:extLst>
          </a:blip>
          <a:stretch>
            <a:fillRect/>
          </a:stretch>
        </p:blipFill>
        <p:spPr>
          <a:xfrm rot="430923">
            <a:off x="10288912" y="4896997"/>
            <a:ext cx="1231900" cy="119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98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Tipp 4</a:t>
            </a:r>
            <a:endParaRPr lang="de-AT" dirty="0"/>
          </a:p>
        </p:txBody>
      </p:sp>
      <p:pic>
        <p:nvPicPr>
          <p:cNvPr id="17" name="Grafik 16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353983" y="3248945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99" y="1673392"/>
            <a:ext cx="2971231" cy="2100528"/>
          </a:xfrm>
          <a:prstGeom prst="rect">
            <a:avLst/>
          </a:prstGeom>
        </p:spPr>
      </p:pic>
      <p:pic>
        <p:nvPicPr>
          <p:cNvPr id="10" name="Grafik 9" descr="Münzen">
            <a:extLst>
              <a:ext uri="{FF2B5EF4-FFF2-40B4-BE49-F238E27FC236}">
                <a16:creationId xmlns:a16="http://schemas.microsoft.com/office/drawing/2014/main" id="{4F060FB1-C758-472B-965F-010ECE6767D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17399" y="2392104"/>
            <a:ext cx="395946" cy="395946"/>
          </a:xfrm>
          <a:prstGeom prst="rect">
            <a:avLst/>
          </a:prstGeom>
        </p:spPr>
      </p:pic>
      <p:pic>
        <p:nvPicPr>
          <p:cNvPr id="15" name="Grafik 14" descr="Geld">
            <a:extLst>
              <a:ext uri="{FF2B5EF4-FFF2-40B4-BE49-F238E27FC236}">
                <a16:creationId xmlns:a16="http://schemas.microsoft.com/office/drawing/2014/main" id="{A14FE276-FFF0-45B2-B68F-5A819A1EB51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714978" y="1752177"/>
            <a:ext cx="600788" cy="600787"/>
          </a:xfrm>
          <a:prstGeom prst="rect">
            <a:avLst/>
          </a:prstGeom>
        </p:spPr>
      </p:pic>
      <p:cxnSp>
        <p:nvCxnSpPr>
          <p:cNvPr id="5" name="Gerade Verbindung mit Pfeil 4"/>
          <p:cNvCxnSpPr/>
          <p:nvPr/>
        </p:nvCxnSpPr>
        <p:spPr>
          <a:xfrm>
            <a:off x="10513178" y="2078885"/>
            <a:ext cx="0" cy="3312000"/>
          </a:xfrm>
          <a:prstGeom prst="straightConnector1">
            <a:avLst/>
          </a:prstGeom>
          <a:ln w="57150">
            <a:solidFill>
              <a:srgbClr val="C5C5C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 flipH="1">
            <a:off x="10487778" y="2109094"/>
            <a:ext cx="176400" cy="0"/>
          </a:xfrm>
          <a:prstGeom prst="line">
            <a:avLst/>
          </a:prstGeom>
          <a:ln w="57150">
            <a:solidFill>
              <a:srgbClr val="C5C5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>
            <a:extLst>
              <a:ext uri="{FF2B5EF4-FFF2-40B4-BE49-F238E27FC236}">
                <a16:creationId xmlns:a16="http://schemas.microsoft.com/office/drawing/2014/main" id="{8CBEA526-1134-4175-96B3-7E75489E344F}"/>
              </a:ext>
            </a:extLst>
          </p:cNvPr>
          <p:cNvSpPr/>
          <p:nvPr/>
        </p:nvSpPr>
        <p:spPr>
          <a:xfrm>
            <a:off x="3426280" y="1334434"/>
            <a:ext cx="6096523" cy="677916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solidFill>
                  <a:srgbClr val="006067"/>
                </a:solidFill>
                <a:latin typeface="Corbel" panose="020B0503020204020204" pitchFamily="34" charset="0"/>
              </a:rPr>
              <a:t>Achtung bei Ratengeschäften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1F4B41C8-5F74-4398-91A4-6EFB9AEC2792}"/>
              </a:ext>
            </a:extLst>
          </p:cNvPr>
          <p:cNvSpPr/>
          <p:nvPr/>
        </p:nvSpPr>
        <p:spPr>
          <a:xfrm>
            <a:off x="3426280" y="2078885"/>
            <a:ext cx="6096523" cy="3077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66700">
              <a:lnSpc>
                <a:spcPct val="110000"/>
              </a:lnSpc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Ratengeschäfte = </a:t>
            </a: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Art </a:t>
            </a: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von </a:t>
            </a: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Kredit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361950" indent="-266700">
              <a:lnSpc>
                <a:spcPct val="110000"/>
              </a:lnSpc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Anzahlung + mehrere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kleinere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Raten,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die erst später zu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zahlen sind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361950" indent="-266700">
              <a:lnSpc>
                <a:spcPct val="110000"/>
              </a:lnSpc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Ratengeschäfte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meist </a:t>
            </a: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nicht </a:t>
            </a: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kostenlos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sym typeface="Wingdings" panose="05000000000000000000" pitchFamily="2" charset="2"/>
              </a:rPr>
              <a:t>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zusätzliche Kosten, z. B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.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Zinsen,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Bearbeitungs-, Kreditvertrags-gebühren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361950" indent="-266700">
              <a:lnSpc>
                <a:spcPct val="110000"/>
              </a:lnSpc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Effektivverzinsung = tatsächliche Kosten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33" name="Grafik 32" descr="Fahne"/>
          <p:cNvPicPr/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749"/>
              </a:ext>
            </a:extLst>
          </a:blip>
          <a:stretch>
            <a:fillRect/>
          </a:stretch>
        </p:blipFill>
        <p:spPr>
          <a:xfrm>
            <a:off x="10169578" y="5524665"/>
            <a:ext cx="914400" cy="914400"/>
          </a:xfrm>
          <a:prstGeom prst="rect">
            <a:avLst/>
          </a:prstGeom>
        </p:spPr>
      </p:pic>
      <p:cxnSp>
        <p:nvCxnSpPr>
          <p:cNvPr id="37" name="Gerader Verbinder 36"/>
          <p:cNvCxnSpPr/>
          <p:nvPr/>
        </p:nvCxnSpPr>
        <p:spPr>
          <a:xfrm flipH="1">
            <a:off x="10487778" y="2629794"/>
            <a:ext cx="176400" cy="0"/>
          </a:xfrm>
          <a:prstGeom prst="line">
            <a:avLst/>
          </a:prstGeom>
          <a:ln w="57150">
            <a:solidFill>
              <a:srgbClr val="C5C5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/>
          <p:cNvCxnSpPr/>
          <p:nvPr/>
        </p:nvCxnSpPr>
        <p:spPr>
          <a:xfrm flipH="1">
            <a:off x="10487778" y="2629794"/>
            <a:ext cx="176400" cy="0"/>
          </a:xfrm>
          <a:prstGeom prst="line">
            <a:avLst/>
          </a:prstGeom>
          <a:ln w="57150">
            <a:solidFill>
              <a:srgbClr val="C5C5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>
            <a:off x="10487778" y="3150494"/>
            <a:ext cx="176400" cy="0"/>
          </a:xfrm>
          <a:prstGeom prst="line">
            <a:avLst/>
          </a:prstGeom>
          <a:ln w="57150">
            <a:solidFill>
              <a:srgbClr val="C5C5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10513178" y="3150494"/>
            <a:ext cx="176400" cy="0"/>
          </a:xfrm>
          <a:prstGeom prst="line">
            <a:avLst/>
          </a:prstGeom>
          <a:ln w="57150">
            <a:solidFill>
              <a:srgbClr val="C5C5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/>
          <p:cNvCxnSpPr/>
          <p:nvPr/>
        </p:nvCxnSpPr>
        <p:spPr>
          <a:xfrm flipH="1">
            <a:off x="10513178" y="3671194"/>
            <a:ext cx="176400" cy="0"/>
          </a:xfrm>
          <a:prstGeom prst="line">
            <a:avLst/>
          </a:prstGeom>
          <a:ln w="57150">
            <a:solidFill>
              <a:srgbClr val="C5C5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/>
          <p:nvPr/>
        </p:nvCxnSpPr>
        <p:spPr>
          <a:xfrm flipH="1">
            <a:off x="10513178" y="4191894"/>
            <a:ext cx="176400" cy="0"/>
          </a:xfrm>
          <a:prstGeom prst="line">
            <a:avLst/>
          </a:prstGeom>
          <a:ln w="57150">
            <a:solidFill>
              <a:srgbClr val="C5C5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/>
          <p:cNvCxnSpPr/>
          <p:nvPr/>
        </p:nvCxnSpPr>
        <p:spPr>
          <a:xfrm flipH="1">
            <a:off x="10538578" y="4191894"/>
            <a:ext cx="176400" cy="0"/>
          </a:xfrm>
          <a:prstGeom prst="line">
            <a:avLst/>
          </a:prstGeom>
          <a:ln w="57150">
            <a:solidFill>
              <a:srgbClr val="C5C5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/>
          <p:nvPr/>
        </p:nvCxnSpPr>
        <p:spPr>
          <a:xfrm flipH="1">
            <a:off x="10538578" y="4712594"/>
            <a:ext cx="176400" cy="0"/>
          </a:xfrm>
          <a:prstGeom prst="line">
            <a:avLst/>
          </a:prstGeom>
          <a:ln w="57150">
            <a:solidFill>
              <a:srgbClr val="C5C5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Grafik 45" descr="Münzen">
            <a:extLst>
              <a:ext uri="{FF2B5EF4-FFF2-40B4-BE49-F238E27FC236}">
                <a16:creationId xmlns:a16="http://schemas.microsoft.com/office/drawing/2014/main" id="{4F060FB1-C758-472B-965F-010ECE6767D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17399" y="2981397"/>
            <a:ext cx="395946" cy="395946"/>
          </a:xfrm>
          <a:prstGeom prst="rect">
            <a:avLst/>
          </a:prstGeom>
        </p:spPr>
      </p:pic>
      <p:pic>
        <p:nvPicPr>
          <p:cNvPr id="47" name="Grafik 46" descr="Münzen">
            <a:extLst>
              <a:ext uri="{FF2B5EF4-FFF2-40B4-BE49-F238E27FC236}">
                <a16:creationId xmlns:a16="http://schemas.microsoft.com/office/drawing/2014/main" id="{4F060FB1-C758-472B-965F-010ECE6767D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17399" y="3430356"/>
            <a:ext cx="395946" cy="395946"/>
          </a:xfrm>
          <a:prstGeom prst="rect">
            <a:avLst/>
          </a:prstGeom>
        </p:spPr>
      </p:pic>
      <p:pic>
        <p:nvPicPr>
          <p:cNvPr id="48" name="Grafik 47" descr="Münzen">
            <a:extLst>
              <a:ext uri="{FF2B5EF4-FFF2-40B4-BE49-F238E27FC236}">
                <a16:creationId xmlns:a16="http://schemas.microsoft.com/office/drawing/2014/main" id="{4F060FB1-C758-472B-965F-010ECE6767D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17399" y="3981549"/>
            <a:ext cx="395946" cy="395946"/>
          </a:xfrm>
          <a:prstGeom prst="rect">
            <a:avLst/>
          </a:prstGeom>
        </p:spPr>
      </p:pic>
      <p:pic>
        <p:nvPicPr>
          <p:cNvPr id="49" name="Grafik 48" descr="Münzen">
            <a:extLst>
              <a:ext uri="{FF2B5EF4-FFF2-40B4-BE49-F238E27FC236}">
                <a16:creationId xmlns:a16="http://schemas.microsoft.com/office/drawing/2014/main" id="{4F060FB1-C758-472B-965F-010ECE6767D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17399" y="4500286"/>
            <a:ext cx="395946" cy="395946"/>
          </a:xfrm>
          <a:prstGeom prst="rect">
            <a:avLst/>
          </a:prstGeom>
        </p:spPr>
      </p:pic>
      <p:sp>
        <p:nvSpPr>
          <p:cNvPr id="50" name="Rechteck 49">
            <a:extLst>
              <a:ext uri="{FF2B5EF4-FFF2-40B4-BE49-F238E27FC236}">
                <a16:creationId xmlns:a16="http://schemas.microsoft.com/office/drawing/2014/main" id="{77769E26-63EA-45F9-9150-EBD31548DBCB}"/>
              </a:ext>
            </a:extLst>
          </p:cNvPr>
          <p:cNvSpPr/>
          <p:nvPr/>
        </p:nvSpPr>
        <p:spPr>
          <a:xfrm>
            <a:off x="3426280" y="5812177"/>
            <a:ext cx="6096523" cy="690223"/>
          </a:xfrm>
          <a:prstGeom prst="rect">
            <a:avLst/>
          </a:prstGeom>
          <a:solidFill>
            <a:srgbClr val="00606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AT" sz="2000" dirty="0" smtClean="0">
                <a:solidFill>
                  <a:schemeClr val="bg1"/>
                </a:solidFill>
                <a:latin typeface="Corbel" panose="020B0503020204020204" pitchFamily="34" charset="0"/>
              </a:rPr>
              <a:t>Berücksichtige die Anzahlung und die Raten auch im Haushaltsplan!</a:t>
            </a:r>
            <a:endParaRPr lang="de-AT" sz="20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51" name="Pfeil nach unten 50"/>
          <p:cNvSpPr/>
          <p:nvPr/>
        </p:nvSpPr>
        <p:spPr>
          <a:xfrm>
            <a:off x="6285155" y="5149453"/>
            <a:ext cx="346754" cy="372387"/>
          </a:xfrm>
          <a:prstGeom prst="downArrow">
            <a:avLst/>
          </a:prstGeom>
          <a:solidFill>
            <a:srgbClr val="006067"/>
          </a:solidFill>
          <a:ln>
            <a:solidFill>
              <a:srgbClr val="0060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867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F2264D01-B949-4814-A220-88FB18FFA157}"/>
              </a:ext>
            </a:extLst>
          </p:cNvPr>
          <p:cNvSpPr/>
          <p:nvPr/>
        </p:nvSpPr>
        <p:spPr bwMode="blackWhite">
          <a:xfrm>
            <a:off x="394100" y="1139837"/>
            <a:ext cx="7385235" cy="3527413"/>
          </a:xfrm>
          <a:prstGeom prst="rect">
            <a:avLst/>
          </a:prstGeom>
          <a:solidFill>
            <a:srgbClr val="006067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16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DE0C9D4-5F06-44A9-86EA-11805B75EE4A}"/>
              </a:ext>
            </a:extLst>
          </p:cNvPr>
          <p:cNvSpPr/>
          <p:nvPr/>
        </p:nvSpPr>
        <p:spPr>
          <a:xfrm>
            <a:off x="7779336" y="1139837"/>
            <a:ext cx="4018564" cy="3527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160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79CA9719-46B7-4134-AF8B-54EBCD2B6D73}"/>
              </a:ext>
            </a:extLst>
          </p:cNvPr>
          <p:cNvSpPr txBox="1">
            <a:spLocks/>
          </p:cNvSpPr>
          <p:nvPr/>
        </p:nvSpPr>
        <p:spPr>
          <a:xfrm>
            <a:off x="7923199" y="3337134"/>
            <a:ext cx="3837879" cy="1140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Wir bringen die </a:t>
            </a:r>
            <a:b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Wirtschaft in die Schule.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402A4B91-8F07-46ED-BF68-473A6C41492F}"/>
              </a:ext>
            </a:extLst>
          </p:cNvPr>
          <p:cNvSpPr txBox="1">
            <a:spLocks/>
          </p:cNvSpPr>
          <p:nvPr/>
        </p:nvSpPr>
        <p:spPr>
          <a:xfrm>
            <a:off x="843424" y="1139837"/>
            <a:ext cx="6935911" cy="352741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>
                    <a:lumMod val="8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dirty="0" smtClean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Autor: Michael Posch, </a:t>
            </a:r>
            <a:r>
              <a:rPr lang="de-AT" sz="1800" dirty="0" err="1" smtClean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MSc</a:t>
            </a:r>
            <a:endParaRPr lang="de-AT" sz="1800" dirty="0">
              <a:solidFill>
                <a:schemeClr val="bg1">
                  <a:lumMod val="95000"/>
                </a:schemeClr>
              </a:solidFill>
              <a:latin typeface="Corbel" panose="020B0503020204020204" pitchFamily="34" charset="0"/>
            </a:endParaRPr>
          </a:p>
          <a:p>
            <a:endParaRPr lang="de-AT" sz="1600" cap="all" dirty="0">
              <a:solidFill>
                <a:schemeClr val="bg1">
                  <a:lumMod val="95000"/>
                </a:schemeClr>
              </a:solidFill>
              <a:latin typeface="Corbel" panose="020B0503020204020204" pitchFamily="34" charset="0"/>
            </a:endParaRPr>
          </a:p>
          <a:p>
            <a:r>
              <a:rPr lang="de-AT" sz="1600" cap="all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AWS (</a:t>
            </a:r>
            <a:r>
              <a:rPr lang="de-AT" sz="160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Arbeitsgemeinschaft Wirtschaft und Schule</a:t>
            </a:r>
            <a:r>
              <a:rPr lang="de-AT" sz="1600" cap="all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)</a:t>
            </a:r>
            <a:r>
              <a:rPr lang="de-AT" sz="16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de-AT" sz="16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</a:br>
            <a:r>
              <a:rPr lang="de-AT" sz="1800" b="0" dirty="0" err="1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Rainergasse</a:t>
            </a:r>
            <a:r>
              <a:rPr lang="de-AT" sz="18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 38 | 1050 Wien</a:t>
            </a:r>
            <a:br>
              <a:rPr lang="de-AT" sz="18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</a:br>
            <a:r>
              <a:rPr lang="de-AT" sz="18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T: +43 1 545 16 71-63 | F: +43 1 545 16 71-22</a:t>
            </a:r>
            <a:br>
              <a:rPr lang="de-AT" sz="18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</a:br>
            <a:r>
              <a:rPr lang="de-AT" sz="18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E: aws@ibw.at</a:t>
            </a:r>
            <a:br>
              <a:rPr lang="de-AT" sz="18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</a:br>
            <a:r>
              <a:rPr lang="de-AT" sz="18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W: aws.ibw.at </a:t>
            </a:r>
            <a:br>
              <a:rPr lang="de-AT" sz="18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</a:br>
            <a:r>
              <a:rPr lang="de-AT" sz="18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http://www.facebook.com/AWSunterrichtsmaterial</a:t>
            </a:r>
            <a:endParaRPr lang="de-AT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39B6E1FE-16AA-4A22-9C75-583BE6938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80" y="6088946"/>
            <a:ext cx="1359617" cy="361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7F5E6E93-1792-4AA3-9DD8-DCC478A0E5FF}"/>
              </a:ext>
            </a:extLst>
          </p:cNvPr>
          <p:cNvPicPr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432"/>
          <a:stretch/>
        </p:blipFill>
        <p:spPr>
          <a:xfrm>
            <a:off x="2060345" y="6017940"/>
            <a:ext cx="1380108" cy="558325"/>
          </a:xfrm>
          <a:prstGeom prst="rect">
            <a:avLst/>
          </a:prstGeom>
        </p:spPr>
      </p:pic>
      <p:sp>
        <p:nvSpPr>
          <p:cNvPr id="11" name="Titel 1">
            <a:extLst>
              <a:ext uri="{FF2B5EF4-FFF2-40B4-BE49-F238E27FC236}">
                <a16:creationId xmlns:a16="http://schemas.microsoft.com/office/drawing/2014/main" id="{F35C732D-2935-4E7F-9AA8-1A2D76F3DF3F}"/>
              </a:ext>
            </a:extLst>
          </p:cNvPr>
          <p:cNvSpPr txBox="1">
            <a:spLocks/>
          </p:cNvSpPr>
          <p:nvPr/>
        </p:nvSpPr>
        <p:spPr>
          <a:xfrm>
            <a:off x="394100" y="5271973"/>
            <a:ext cx="3232830" cy="1140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Mit freundlicher Unterstützung: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691" y="1721737"/>
            <a:ext cx="2751853" cy="118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947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8B4D537-64E8-4426-A37A-5759DCFDF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Wie kann ich mir einen guten Überblick über meine Einnahmen und Ausgaben verschaffen?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620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Überblick</a:t>
            </a:r>
            <a:endParaRPr lang="de-AT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56E2E10-E5DA-4E7B-8D60-E5DFC8EE1D5A}"/>
              </a:ext>
            </a:extLst>
          </p:cNvPr>
          <p:cNvPicPr/>
          <p:nvPr/>
        </p:nvPicPr>
        <p:blipFill rotWithShape="1">
          <a:blip r:embed="rId2">
            <a:clrChange>
              <a:clrFrom>
                <a:srgbClr val="E7E7E8"/>
              </a:clrFrom>
              <a:clrTo>
                <a:srgbClr val="E7E7E8">
                  <a:alpha val="0"/>
                </a:srgbClr>
              </a:clrTo>
            </a:clrChange>
          </a:blip>
          <a:srcRect r="4792"/>
          <a:stretch/>
        </p:blipFill>
        <p:spPr bwMode="auto">
          <a:xfrm flipH="1">
            <a:off x="10097892" y="3520862"/>
            <a:ext cx="1502548" cy="25707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BC3BF001-554B-44F7-85C7-D1F898236822}"/>
              </a:ext>
            </a:extLst>
          </p:cNvPr>
          <p:cNvSpPr/>
          <p:nvPr/>
        </p:nvSpPr>
        <p:spPr>
          <a:xfrm>
            <a:off x="9604210" y="6091628"/>
            <a:ext cx="2748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Max</a:t>
            </a:r>
            <a:endParaRPr lang="de-AT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889957" y="3993415"/>
            <a:ext cx="1314450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latin typeface="Corbel" panose="020B0503020204020204" pitchFamily="34" charset="0"/>
              </a:rPr>
              <a:t>29 Jahre alt</a:t>
            </a:r>
            <a:endParaRPr lang="de-AT" dirty="0">
              <a:latin typeface="Corbel" panose="020B0503020204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616692" y="4409313"/>
            <a:ext cx="1726735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latin typeface="Corbel" panose="020B0503020204020204" pitchFamily="34" charset="0"/>
              </a:rPr>
              <a:t>Frisör als Beruf</a:t>
            </a:r>
            <a:endParaRPr lang="de-AT" dirty="0">
              <a:latin typeface="Corbel" panose="020B0503020204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0312594" y="1761205"/>
            <a:ext cx="907585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latin typeface="Corbel" panose="020B0503020204020204" pitchFamily="34" charset="0"/>
              </a:rPr>
              <a:t>Single</a:t>
            </a:r>
            <a:endParaRPr lang="de-AT" dirty="0">
              <a:latin typeface="Corbel" panose="020B0503020204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208998" y="5400986"/>
            <a:ext cx="2426687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latin typeface="Corbel" panose="020B0503020204020204" pitchFamily="34" charset="0"/>
              </a:rPr>
              <a:t>Ein-Personen-Haushalt</a:t>
            </a:r>
            <a:endParaRPr lang="de-AT" dirty="0">
              <a:latin typeface="Corbel" panose="020B0503020204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7422341" y="1717273"/>
            <a:ext cx="1726735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latin typeface="Corbel" panose="020B0503020204020204" pitchFamily="34" charset="0"/>
              </a:rPr>
              <a:t>Keine Kinder</a:t>
            </a:r>
            <a:endParaRPr lang="de-AT" dirty="0">
              <a:latin typeface="Corbel" panose="020B0503020204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889957" y="2725486"/>
            <a:ext cx="1726735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latin typeface="Corbel" panose="020B0503020204020204" pitchFamily="34" charset="0"/>
              </a:rPr>
              <a:t>Wohnt in Wien</a:t>
            </a:r>
            <a:endParaRPr lang="de-AT" dirty="0">
              <a:latin typeface="Corbel" panose="020B0503020204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8176284" y="6147705"/>
            <a:ext cx="1726735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latin typeface="Corbel" panose="020B0503020204020204" pitchFamily="34" charset="0"/>
              </a:rPr>
              <a:t>Mietwohnung</a:t>
            </a:r>
            <a:endParaRPr lang="de-AT" dirty="0">
              <a:latin typeface="Corbel" panose="020B0503020204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9039651" y="2525511"/>
            <a:ext cx="1726735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latin typeface="Corbel" panose="020B0503020204020204" pitchFamily="34" charset="0"/>
              </a:rPr>
              <a:t>Arbeit in Wien</a:t>
            </a:r>
            <a:endParaRPr lang="de-AT" dirty="0">
              <a:latin typeface="Corbel" panose="020B0503020204020204" pitchFamily="34" charset="0"/>
            </a:endParaRPr>
          </a:p>
        </p:txBody>
      </p:sp>
      <p:sp>
        <p:nvSpPr>
          <p:cNvPr id="28" name="Sprechblase: rechteckig mit abgerundeten Ecken 21">
            <a:extLst>
              <a:ext uri="{FF2B5EF4-FFF2-40B4-BE49-F238E27FC236}">
                <a16:creationId xmlns:a16="http://schemas.microsoft.com/office/drawing/2014/main" id="{62C1D4C1-3064-4AE5-8770-14AFDC2B3DC6}"/>
              </a:ext>
            </a:extLst>
          </p:cNvPr>
          <p:cNvSpPr/>
          <p:nvPr/>
        </p:nvSpPr>
        <p:spPr>
          <a:xfrm>
            <a:off x="209402" y="1453398"/>
            <a:ext cx="4667696" cy="2068126"/>
          </a:xfrm>
          <a:prstGeom prst="wedgeRoundRectCallout">
            <a:avLst>
              <a:gd name="adj1" fmla="val 1376"/>
              <a:gd name="adj2" fmla="val 9756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Wichtig für einen richtigen Umgang mit Geld ist, einen </a:t>
            </a:r>
            <a:r>
              <a:rPr lang="de-AT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Überblick über seine Einnahmen und </a:t>
            </a:r>
            <a:r>
              <a:rPr lang="de-A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Ausgaben</a:t>
            </a:r>
            <a:r>
              <a:rPr lang="de-A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zu haben.</a:t>
            </a:r>
            <a:endParaRPr lang="de-AT" sz="20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de-A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Anhand von Max wollen wir dir zeigen, wie </a:t>
            </a:r>
            <a:r>
              <a:rPr lang="de-AT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man </a:t>
            </a:r>
            <a:r>
              <a:rPr lang="de-A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sich diesen Überblick verschafft. 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7792705" y="3382734"/>
            <a:ext cx="2232294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>
                <a:latin typeface="Corbel" panose="020B0503020204020204" pitchFamily="34" charset="0"/>
              </a:rPr>
              <a:t>Besitzer eines PKWs</a:t>
            </a:r>
            <a:endParaRPr lang="de-AT" dirty="0">
              <a:latin typeface="Corbel" panose="020B0503020204020204" pitchFamily="34" charset="0"/>
            </a:endParaRPr>
          </a:p>
        </p:txBody>
      </p:sp>
      <p:pic>
        <p:nvPicPr>
          <p:cNvPr id="19" name="Grafik 18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944504" y="3749277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8573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rafik 88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944504" y="3749277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07" y="141097"/>
            <a:ext cx="11297633" cy="1006475"/>
          </a:xfrm>
        </p:spPr>
        <p:txBody>
          <a:bodyPr/>
          <a:lstStyle/>
          <a:p>
            <a:r>
              <a:rPr lang="de-AT" dirty="0" smtClean="0"/>
              <a:t>Einnahmen und Ausgaben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4F348B7-9135-4FFD-9890-44A264F009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050" y="2866608"/>
            <a:ext cx="1727051" cy="1626000"/>
          </a:xfrm>
          <a:prstGeom prst="rect">
            <a:avLst/>
          </a:prstGeom>
        </p:spPr>
      </p:pic>
      <p:grpSp>
        <p:nvGrpSpPr>
          <p:cNvPr id="31" name="Gruppieren 30"/>
          <p:cNvGrpSpPr/>
          <p:nvPr/>
        </p:nvGrpSpPr>
        <p:grpSpPr>
          <a:xfrm>
            <a:off x="5622501" y="2111739"/>
            <a:ext cx="972601" cy="1017192"/>
            <a:chOff x="2250995" y="4108069"/>
            <a:chExt cx="972601" cy="1017192"/>
          </a:xfrm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29" name="Rechteck 28"/>
            <p:cNvSpPr/>
            <p:nvPr/>
          </p:nvSpPr>
          <p:spPr>
            <a:xfrm>
              <a:off x="2250995" y="4187826"/>
              <a:ext cx="972601" cy="3231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Kleidung</a:t>
              </a: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2384115" y="4561915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75 €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8348808" y="1959148"/>
            <a:ext cx="1209227" cy="1017192"/>
            <a:chOff x="2092043" y="4107157"/>
            <a:chExt cx="1209227" cy="1017192"/>
          </a:xfrm>
        </p:grpSpPr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10656" y="4107157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42" name="Rechteck 41"/>
            <p:cNvSpPr/>
            <p:nvPr/>
          </p:nvSpPr>
          <p:spPr>
            <a:xfrm>
              <a:off x="2092043" y="4124588"/>
              <a:ext cx="1209227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Strom inkl. Wasser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2402559" y="4731306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</a:t>
              </a:r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9 €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8966889" y="3281809"/>
            <a:ext cx="980114" cy="1047076"/>
            <a:chOff x="2251596" y="4108069"/>
            <a:chExt cx="980114" cy="1047076"/>
          </a:xfrm>
        </p:grpSpPr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50" name="Rechteck 49"/>
            <p:cNvSpPr/>
            <p:nvPr/>
          </p:nvSpPr>
          <p:spPr>
            <a:xfrm>
              <a:off x="2251596" y="4124588"/>
              <a:ext cx="980114" cy="78483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Gehalt abzüglich Steuern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2251596" y="4801202"/>
              <a:ext cx="97200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7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1.850 €</a:t>
              </a:r>
              <a:endParaRPr lang="de-AT" sz="1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56" name="Gruppieren 55"/>
          <p:cNvGrpSpPr/>
          <p:nvPr/>
        </p:nvGrpSpPr>
        <p:grpSpPr>
          <a:xfrm>
            <a:off x="10102219" y="1460032"/>
            <a:ext cx="984622" cy="1017192"/>
            <a:chOff x="2247088" y="4108069"/>
            <a:chExt cx="984622" cy="1017192"/>
          </a:xfrm>
        </p:grpSpPr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58" name="Rechteck 57"/>
            <p:cNvSpPr/>
            <p:nvPr/>
          </p:nvSpPr>
          <p:spPr>
            <a:xfrm>
              <a:off x="2247088" y="4124588"/>
              <a:ext cx="984622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Telefon  </a:t>
              </a:r>
              <a:b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Internet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2247088" y="4670345"/>
              <a:ext cx="976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6</a:t>
              </a:r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4" name="Gruppieren 63"/>
          <p:cNvGrpSpPr/>
          <p:nvPr/>
        </p:nvGrpSpPr>
        <p:grpSpPr>
          <a:xfrm>
            <a:off x="9522885" y="5428771"/>
            <a:ext cx="1034054" cy="1017192"/>
            <a:chOff x="2230464" y="4108069"/>
            <a:chExt cx="1034054" cy="1017192"/>
          </a:xfrm>
        </p:grpSpPr>
        <p:sp>
          <p:nvSpPr>
            <p:cNvPr id="68" name="Rechteck 67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66" name="Rechteck 65"/>
            <p:cNvSpPr/>
            <p:nvPr/>
          </p:nvSpPr>
          <p:spPr>
            <a:xfrm>
              <a:off x="2230464" y="4108069"/>
              <a:ext cx="1034054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Gebühren</a:t>
              </a:r>
              <a:b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Rundfunk</a:t>
              </a:r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2251596" y="4667966"/>
              <a:ext cx="97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25 €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72" name="Gruppieren 71"/>
          <p:cNvGrpSpPr/>
          <p:nvPr/>
        </p:nvGrpSpPr>
        <p:grpSpPr>
          <a:xfrm>
            <a:off x="6845337" y="1484492"/>
            <a:ext cx="1139666" cy="1017192"/>
            <a:chOff x="2167763" y="4108069"/>
            <a:chExt cx="1139666" cy="1017192"/>
          </a:xfrm>
        </p:grpSpPr>
        <p:sp>
          <p:nvSpPr>
            <p:cNvPr id="76" name="Rechteck 75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74" name="Rechteck 73"/>
            <p:cNvSpPr/>
            <p:nvPr/>
          </p:nvSpPr>
          <p:spPr>
            <a:xfrm>
              <a:off x="2167763" y="4118085"/>
              <a:ext cx="1139666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Versicher-</a:t>
              </a:r>
              <a:r>
                <a:rPr lang="de-AT" sz="15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ung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2406082" y="4661728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15 €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10470063" y="4250496"/>
            <a:ext cx="1139666" cy="1096266"/>
            <a:chOff x="2167763" y="4072624"/>
            <a:chExt cx="1139666" cy="1096266"/>
          </a:xfrm>
        </p:grpSpPr>
        <p:sp>
          <p:nvSpPr>
            <p:cNvPr id="84" name="Rechteck 83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82" name="Rechteck 81"/>
            <p:cNvSpPr/>
            <p:nvPr/>
          </p:nvSpPr>
          <p:spPr>
            <a:xfrm>
              <a:off x="2167763" y="4072624"/>
              <a:ext cx="1139666" cy="78483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Miete und </a:t>
              </a:r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/>
              </a:r>
              <a:b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Betriebs-kosten 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2363950" y="4799558"/>
              <a:ext cx="841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650 €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88" name="Gruppieren 87"/>
          <p:cNvGrpSpPr/>
          <p:nvPr/>
        </p:nvGrpSpPr>
        <p:grpSpPr>
          <a:xfrm>
            <a:off x="6702539" y="5479972"/>
            <a:ext cx="1067642" cy="1017192"/>
            <a:chOff x="2198315" y="4108069"/>
            <a:chExt cx="1067642" cy="1017192"/>
          </a:xfrm>
        </p:grpSpPr>
        <p:sp>
          <p:nvSpPr>
            <p:cNvPr id="92" name="Rechteck 91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90" name="Rechteck 89"/>
            <p:cNvSpPr/>
            <p:nvPr/>
          </p:nvSpPr>
          <p:spPr>
            <a:xfrm>
              <a:off x="2198315" y="4125173"/>
              <a:ext cx="1067642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Nahrungs-mittel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2251124" y="4655197"/>
              <a:ext cx="9805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370 €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96" name="Gruppieren 95"/>
          <p:cNvGrpSpPr/>
          <p:nvPr/>
        </p:nvGrpSpPr>
        <p:grpSpPr>
          <a:xfrm>
            <a:off x="8138449" y="4988480"/>
            <a:ext cx="1139666" cy="1017192"/>
            <a:chOff x="2190612" y="4108069"/>
            <a:chExt cx="1139666" cy="1017192"/>
          </a:xfrm>
        </p:grpSpPr>
        <p:sp>
          <p:nvSpPr>
            <p:cNvPr id="100" name="Rechteck 99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98" name="Rechteck 97"/>
            <p:cNvSpPr/>
            <p:nvPr/>
          </p:nvSpPr>
          <p:spPr>
            <a:xfrm>
              <a:off x="2190612" y="4124469"/>
              <a:ext cx="1139666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Fitness-studio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99" name="Textfeld 98"/>
            <p:cNvSpPr txBox="1"/>
            <p:nvPr/>
          </p:nvSpPr>
          <p:spPr>
            <a:xfrm>
              <a:off x="2259710" y="4666196"/>
              <a:ext cx="963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60 €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04" name="Gruppieren 103"/>
          <p:cNvGrpSpPr/>
          <p:nvPr/>
        </p:nvGrpSpPr>
        <p:grpSpPr>
          <a:xfrm>
            <a:off x="5787270" y="3772555"/>
            <a:ext cx="1139666" cy="1017192"/>
            <a:chOff x="2160143" y="4108069"/>
            <a:chExt cx="1139666" cy="1017192"/>
          </a:xfrm>
        </p:grpSpPr>
        <p:sp>
          <p:nvSpPr>
            <p:cNvPr id="108" name="Rechteck 107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06" name="Rechteck 105"/>
            <p:cNvSpPr/>
            <p:nvPr/>
          </p:nvSpPr>
          <p:spPr>
            <a:xfrm>
              <a:off x="2160143" y="4124446"/>
              <a:ext cx="1139666" cy="50783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Gesundheit</a:t>
              </a:r>
            </a:p>
            <a:p>
              <a:pPr algn="ctr"/>
              <a:r>
                <a:rPr lang="de-AT" sz="1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(Vorsorge)</a:t>
              </a:r>
              <a:endParaRPr lang="de-AT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07" name="Textfeld 106"/>
            <p:cNvSpPr txBox="1"/>
            <p:nvPr/>
          </p:nvSpPr>
          <p:spPr>
            <a:xfrm>
              <a:off x="2429414" y="4664043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12" name="Gruppieren 111"/>
          <p:cNvGrpSpPr/>
          <p:nvPr/>
        </p:nvGrpSpPr>
        <p:grpSpPr>
          <a:xfrm>
            <a:off x="10441116" y="2806203"/>
            <a:ext cx="1139666" cy="1017192"/>
            <a:chOff x="2146573" y="4124588"/>
            <a:chExt cx="1139666" cy="1017192"/>
          </a:xfrm>
        </p:grpSpPr>
        <p:sp>
          <p:nvSpPr>
            <p:cNvPr id="116" name="Rechteck 115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30406" y="4124588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14" name="Rechteck 113"/>
            <p:cNvSpPr/>
            <p:nvPr/>
          </p:nvSpPr>
          <p:spPr>
            <a:xfrm>
              <a:off x="2146573" y="4124588"/>
              <a:ext cx="1139666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Ausgaben Freizeit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15" name="Textfeld 114"/>
            <p:cNvSpPr txBox="1"/>
            <p:nvPr/>
          </p:nvSpPr>
          <p:spPr>
            <a:xfrm>
              <a:off x="2238518" y="4673409"/>
              <a:ext cx="963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150 €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20" name="Gruppieren 119"/>
          <p:cNvGrpSpPr/>
          <p:nvPr/>
        </p:nvGrpSpPr>
        <p:grpSpPr>
          <a:xfrm>
            <a:off x="5205525" y="5138297"/>
            <a:ext cx="1139666" cy="1017192"/>
            <a:chOff x="2177373" y="4108069"/>
            <a:chExt cx="1139666" cy="1017192"/>
          </a:xfrm>
        </p:grpSpPr>
        <p:sp>
          <p:nvSpPr>
            <p:cNvPr id="124" name="Rechteck 123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22" name="Rechteck 121"/>
            <p:cNvSpPr/>
            <p:nvPr/>
          </p:nvSpPr>
          <p:spPr>
            <a:xfrm>
              <a:off x="2177373" y="4124696"/>
              <a:ext cx="1139666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Reinigungs-</a:t>
              </a:r>
              <a:br>
                <a:rPr lang="de-AT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mittel</a:t>
              </a:r>
              <a:endParaRPr lang="de-AT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23" name="Textfeld 122"/>
            <p:cNvSpPr txBox="1"/>
            <p:nvPr/>
          </p:nvSpPr>
          <p:spPr>
            <a:xfrm>
              <a:off x="2419752" y="4668072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28" name="Gruppieren 127"/>
          <p:cNvGrpSpPr/>
          <p:nvPr/>
        </p:nvGrpSpPr>
        <p:grpSpPr>
          <a:xfrm>
            <a:off x="4308523" y="1681842"/>
            <a:ext cx="985471" cy="1017192"/>
            <a:chOff x="2251165" y="4108069"/>
            <a:chExt cx="898384" cy="1017192"/>
          </a:xfrm>
        </p:grpSpPr>
        <p:sp>
          <p:nvSpPr>
            <p:cNvPr id="132" name="Rechteck 131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886104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30" name="Rechteck 129"/>
            <p:cNvSpPr/>
            <p:nvPr/>
          </p:nvSpPr>
          <p:spPr>
            <a:xfrm>
              <a:off x="2251165" y="4124588"/>
              <a:ext cx="898384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Körper-pflege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31" name="Textfeld 130"/>
            <p:cNvSpPr txBox="1"/>
            <p:nvPr/>
          </p:nvSpPr>
          <p:spPr>
            <a:xfrm>
              <a:off x="2365424" y="4683173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</a:t>
              </a:r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36" name="Gruppieren 135"/>
          <p:cNvGrpSpPr/>
          <p:nvPr/>
        </p:nvGrpSpPr>
        <p:grpSpPr>
          <a:xfrm>
            <a:off x="4335912" y="3255528"/>
            <a:ext cx="980114" cy="1017192"/>
            <a:chOff x="2251596" y="4108069"/>
            <a:chExt cx="980114" cy="1017192"/>
          </a:xfrm>
          <a:solidFill>
            <a:schemeClr val="bg1">
              <a:lumMod val="95000"/>
            </a:schemeClr>
          </a:solidFill>
        </p:grpSpPr>
        <p:sp>
          <p:nvSpPr>
            <p:cNvPr id="140" name="Rechteck 139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38" name="Rechteck 137"/>
            <p:cNvSpPr/>
            <p:nvPr/>
          </p:nvSpPr>
          <p:spPr>
            <a:xfrm>
              <a:off x="2251596" y="4124588"/>
              <a:ext cx="980114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Kosten </a:t>
              </a:r>
              <a:b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für PKW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39" name="Textfeld 138"/>
            <p:cNvSpPr txBox="1"/>
            <p:nvPr/>
          </p:nvSpPr>
          <p:spPr>
            <a:xfrm>
              <a:off x="2391281" y="4675634"/>
              <a:ext cx="71492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520 €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5" name="Gruppieren 64"/>
          <p:cNvGrpSpPr/>
          <p:nvPr/>
        </p:nvGrpSpPr>
        <p:grpSpPr>
          <a:xfrm>
            <a:off x="3775939" y="4653500"/>
            <a:ext cx="1139666" cy="1017192"/>
            <a:chOff x="2190869" y="4108069"/>
            <a:chExt cx="1139666" cy="1017192"/>
          </a:xfrm>
        </p:grpSpPr>
        <p:sp>
          <p:nvSpPr>
            <p:cNvPr id="69" name="Rechteck 68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70" name="Rechteck 69"/>
            <p:cNvSpPr/>
            <p:nvPr/>
          </p:nvSpPr>
          <p:spPr>
            <a:xfrm>
              <a:off x="2190869" y="4256970"/>
              <a:ext cx="1139666" cy="3231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Heizung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2419752" y="4668072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50 €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79" name="Sprechblase: rechteckig mit abgerundeten Ecken 21">
            <a:extLst>
              <a:ext uri="{FF2B5EF4-FFF2-40B4-BE49-F238E27FC236}">
                <a16:creationId xmlns:a16="http://schemas.microsoft.com/office/drawing/2014/main" id="{62C1D4C1-3064-4AE5-8770-14AFDC2B3DC6}"/>
              </a:ext>
            </a:extLst>
          </p:cNvPr>
          <p:cNvSpPr/>
          <p:nvPr/>
        </p:nvSpPr>
        <p:spPr>
          <a:xfrm>
            <a:off x="495219" y="1933472"/>
            <a:ext cx="3074507" cy="1745461"/>
          </a:xfrm>
          <a:prstGeom prst="wedgeRoundRectCallout">
            <a:avLst>
              <a:gd name="adj1" fmla="val 10429"/>
              <a:gd name="adj2" fmla="val 89351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Welche monatlichen Einnahmen und Ausgaben könnte Max haben?</a:t>
            </a:r>
          </a:p>
        </p:txBody>
      </p:sp>
      <p:grpSp>
        <p:nvGrpSpPr>
          <p:cNvPr id="73" name="Gruppieren 72"/>
          <p:cNvGrpSpPr/>
          <p:nvPr/>
        </p:nvGrpSpPr>
        <p:grpSpPr>
          <a:xfrm>
            <a:off x="61571" y="6348682"/>
            <a:ext cx="473608" cy="552450"/>
            <a:chOff x="0" y="0"/>
            <a:chExt cx="473608" cy="552450"/>
          </a:xfrm>
        </p:grpSpPr>
        <p:pic>
          <p:nvPicPr>
            <p:cNvPr id="77" name="Grafik 7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678" y="0"/>
              <a:ext cx="328930" cy="377825"/>
            </a:xfrm>
            <a:prstGeom prst="rect">
              <a:avLst/>
            </a:prstGeom>
            <a:noFill/>
          </p:spPr>
        </p:pic>
        <p:sp>
          <p:nvSpPr>
            <p:cNvPr id="78" name="Textfeld 77"/>
            <p:cNvSpPr txBox="1"/>
            <p:nvPr/>
          </p:nvSpPr>
          <p:spPr>
            <a:xfrm>
              <a:off x="0" y="123825"/>
              <a:ext cx="265430" cy="4286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de-AT" sz="1200" b="1" dirty="0" smtClean="0">
                  <a:solidFill>
                    <a:srgbClr val="006067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1a</a:t>
              </a:r>
              <a:endParaRPr lang="de-A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541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07" y="141097"/>
            <a:ext cx="11297633" cy="1006475"/>
          </a:xfrm>
        </p:spPr>
        <p:txBody>
          <a:bodyPr/>
          <a:lstStyle/>
          <a:p>
            <a:r>
              <a:rPr lang="de-AT" dirty="0" smtClean="0"/>
              <a:t>Einnahmen und Ausgaben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4F348B7-9135-4FFD-9890-44A264F009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050" y="2866608"/>
            <a:ext cx="1727051" cy="1626000"/>
          </a:xfrm>
          <a:prstGeom prst="rect">
            <a:avLst/>
          </a:prstGeom>
        </p:spPr>
      </p:pic>
      <p:grpSp>
        <p:nvGrpSpPr>
          <p:cNvPr id="31" name="Gruppieren 30"/>
          <p:cNvGrpSpPr/>
          <p:nvPr/>
        </p:nvGrpSpPr>
        <p:grpSpPr>
          <a:xfrm>
            <a:off x="5622501" y="2111739"/>
            <a:ext cx="972601" cy="1017192"/>
            <a:chOff x="2250995" y="4108069"/>
            <a:chExt cx="972601" cy="1017192"/>
          </a:xfrm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29" name="Rechteck 28"/>
            <p:cNvSpPr/>
            <p:nvPr/>
          </p:nvSpPr>
          <p:spPr>
            <a:xfrm>
              <a:off x="2250995" y="4187826"/>
              <a:ext cx="972601" cy="3231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Kleidung</a:t>
              </a: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2384115" y="4561915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75 €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8348808" y="1959148"/>
            <a:ext cx="1209227" cy="1017192"/>
            <a:chOff x="2092043" y="4107157"/>
            <a:chExt cx="1209227" cy="1017192"/>
          </a:xfrm>
        </p:grpSpPr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10656" y="4107157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42" name="Rechteck 41"/>
            <p:cNvSpPr/>
            <p:nvPr/>
          </p:nvSpPr>
          <p:spPr>
            <a:xfrm>
              <a:off x="2092043" y="4124588"/>
              <a:ext cx="1209227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Strom inkl. Wasser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2402559" y="4731306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</a:t>
              </a:r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9 €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8966889" y="3281809"/>
            <a:ext cx="980114" cy="1047076"/>
            <a:chOff x="2251596" y="4108069"/>
            <a:chExt cx="980114" cy="1047076"/>
          </a:xfrm>
        </p:grpSpPr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50" name="Rechteck 49"/>
            <p:cNvSpPr/>
            <p:nvPr/>
          </p:nvSpPr>
          <p:spPr>
            <a:xfrm>
              <a:off x="2251596" y="4124588"/>
              <a:ext cx="980114" cy="78483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Gehalt abzüglich Steuern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2251596" y="4801202"/>
              <a:ext cx="97200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7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1.850 €</a:t>
              </a:r>
              <a:endParaRPr lang="de-AT" sz="1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56" name="Gruppieren 55"/>
          <p:cNvGrpSpPr/>
          <p:nvPr/>
        </p:nvGrpSpPr>
        <p:grpSpPr>
          <a:xfrm>
            <a:off x="10102219" y="1460032"/>
            <a:ext cx="984622" cy="1017192"/>
            <a:chOff x="2247088" y="4108069"/>
            <a:chExt cx="984622" cy="1017192"/>
          </a:xfrm>
        </p:grpSpPr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58" name="Rechteck 57"/>
            <p:cNvSpPr/>
            <p:nvPr/>
          </p:nvSpPr>
          <p:spPr>
            <a:xfrm>
              <a:off x="2247088" y="4124588"/>
              <a:ext cx="984622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Telefon  </a:t>
              </a:r>
              <a:b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Internet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2247088" y="4670345"/>
              <a:ext cx="976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6</a:t>
              </a:r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4" name="Gruppieren 63"/>
          <p:cNvGrpSpPr/>
          <p:nvPr/>
        </p:nvGrpSpPr>
        <p:grpSpPr>
          <a:xfrm>
            <a:off x="9522885" y="5428771"/>
            <a:ext cx="1034054" cy="1017192"/>
            <a:chOff x="2230464" y="4108069"/>
            <a:chExt cx="1034054" cy="1017192"/>
          </a:xfrm>
        </p:grpSpPr>
        <p:sp>
          <p:nvSpPr>
            <p:cNvPr id="68" name="Rechteck 67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66" name="Rechteck 65"/>
            <p:cNvSpPr/>
            <p:nvPr/>
          </p:nvSpPr>
          <p:spPr>
            <a:xfrm>
              <a:off x="2230464" y="4108069"/>
              <a:ext cx="1034054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Gebühren</a:t>
              </a:r>
              <a:b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Rundfunk</a:t>
              </a:r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2251596" y="4667966"/>
              <a:ext cx="97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25 €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72" name="Gruppieren 71"/>
          <p:cNvGrpSpPr/>
          <p:nvPr/>
        </p:nvGrpSpPr>
        <p:grpSpPr>
          <a:xfrm>
            <a:off x="6845337" y="1484492"/>
            <a:ext cx="1139666" cy="1017192"/>
            <a:chOff x="2167763" y="4108069"/>
            <a:chExt cx="1139666" cy="1017192"/>
          </a:xfrm>
        </p:grpSpPr>
        <p:sp>
          <p:nvSpPr>
            <p:cNvPr id="76" name="Rechteck 75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74" name="Rechteck 73"/>
            <p:cNvSpPr/>
            <p:nvPr/>
          </p:nvSpPr>
          <p:spPr>
            <a:xfrm>
              <a:off x="2167763" y="4118085"/>
              <a:ext cx="1139666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Versicher-</a:t>
              </a:r>
              <a:r>
                <a:rPr lang="de-AT" sz="15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ung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2406082" y="4661728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15 €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10470063" y="4250496"/>
            <a:ext cx="1139666" cy="1096266"/>
            <a:chOff x="2167763" y="4072624"/>
            <a:chExt cx="1139666" cy="1096266"/>
          </a:xfrm>
        </p:grpSpPr>
        <p:sp>
          <p:nvSpPr>
            <p:cNvPr id="84" name="Rechteck 83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82" name="Rechteck 81"/>
            <p:cNvSpPr/>
            <p:nvPr/>
          </p:nvSpPr>
          <p:spPr>
            <a:xfrm>
              <a:off x="2167763" y="4072624"/>
              <a:ext cx="1139666" cy="78483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Miete und </a:t>
              </a:r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/>
              </a:r>
              <a:b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Betriebs-kosten 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2363950" y="4799558"/>
              <a:ext cx="841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650 €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88" name="Gruppieren 87"/>
          <p:cNvGrpSpPr/>
          <p:nvPr/>
        </p:nvGrpSpPr>
        <p:grpSpPr>
          <a:xfrm>
            <a:off x="6702539" y="5479972"/>
            <a:ext cx="1067642" cy="1017192"/>
            <a:chOff x="2198315" y="4108069"/>
            <a:chExt cx="1067642" cy="1017192"/>
          </a:xfrm>
        </p:grpSpPr>
        <p:sp>
          <p:nvSpPr>
            <p:cNvPr id="92" name="Rechteck 91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90" name="Rechteck 89"/>
            <p:cNvSpPr/>
            <p:nvPr/>
          </p:nvSpPr>
          <p:spPr>
            <a:xfrm>
              <a:off x="2198315" y="4125173"/>
              <a:ext cx="1067642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Nahrungs-mittel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2251124" y="4655197"/>
              <a:ext cx="9805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370 €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96" name="Gruppieren 95"/>
          <p:cNvGrpSpPr/>
          <p:nvPr/>
        </p:nvGrpSpPr>
        <p:grpSpPr>
          <a:xfrm>
            <a:off x="8138449" y="4988480"/>
            <a:ext cx="1139666" cy="1017192"/>
            <a:chOff x="2190612" y="4108069"/>
            <a:chExt cx="1139666" cy="1017192"/>
          </a:xfrm>
        </p:grpSpPr>
        <p:sp>
          <p:nvSpPr>
            <p:cNvPr id="100" name="Rechteck 99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98" name="Rechteck 97"/>
            <p:cNvSpPr/>
            <p:nvPr/>
          </p:nvSpPr>
          <p:spPr>
            <a:xfrm>
              <a:off x="2190612" y="4124469"/>
              <a:ext cx="1139666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Fitness-studio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99" name="Textfeld 98"/>
            <p:cNvSpPr txBox="1"/>
            <p:nvPr/>
          </p:nvSpPr>
          <p:spPr>
            <a:xfrm>
              <a:off x="2259710" y="4666196"/>
              <a:ext cx="963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60 €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04" name="Gruppieren 103"/>
          <p:cNvGrpSpPr/>
          <p:nvPr/>
        </p:nvGrpSpPr>
        <p:grpSpPr>
          <a:xfrm>
            <a:off x="5787270" y="3772555"/>
            <a:ext cx="1139666" cy="1017192"/>
            <a:chOff x="2160143" y="4108069"/>
            <a:chExt cx="1139666" cy="1017192"/>
          </a:xfrm>
        </p:grpSpPr>
        <p:sp>
          <p:nvSpPr>
            <p:cNvPr id="108" name="Rechteck 107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06" name="Rechteck 105"/>
            <p:cNvSpPr/>
            <p:nvPr/>
          </p:nvSpPr>
          <p:spPr>
            <a:xfrm>
              <a:off x="2160143" y="4124446"/>
              <a:ext cx="1139666" cy="50783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Gesundheit</a:t>
              </a:r>
            </a:p>
            <a:p>
              <a:pPr algn="ctr"/>
              <a:r>
                <a:rPr lang="de-AT" sz="1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(Vorsorge)</a:t>
              </a:r>
              <a:endParaRPr lang="de-AT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07" name="Textfeld 106"/>
            <p:cNvSpPr txBox="1"/>
            <p:nvPr/>
          </p:nvSpPr>
          <p:spPr>
            <a:xfrm>
              <a:off x="2429414" y="4664043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12" name="Gruppieren 111"/>
          <p:cNvGrpSpPr/>
          <p:nvPr/>
        </p:nvGrpSpPr>
        <p:grpSpPr>
          <a:xfrm>
            <a:off x="10441116" y="2806203"/>
            <a:ext cx="1139666" cy="1017192"/>
            <a:chOff x="2146573" y="4124588"/>
            <a:chExt cx="1139666" cy="1017192"/>
          </a:xfrm>
        </p:grpSpPr>
        <p:sp>
          <p:nvSpPr>
            <p:cNvPr id="116" name="Rechteck 115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30406" y="4124588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14" name="Rechteck 113"/>
            <p:cNvSpPr/>
            <p:nvPr/>
          </p:nvSpPr>
          <p:spPr>
            <a:xfrm>
              <a:off x="2146573" y="4124588"/>
              <a:ext cx="1139666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Ausgaben Freizeit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15" name="Textfeld 114"/>
            <p:cNvSpPr txBox="1"/>
            <p:nvPr/>
          </p:nvSpPr>
          <p:spPr>
            <a:xfrm>
              <a:off x="2238518" y="4673409"/>
              <a:ext cx="963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150 €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20" name="Gruppieren 119"/>
          <p:cNvGrpSpPr/>
          <p:nvPr/>
        </p:nvGrpSpPr>
        <p:grpSpPr>
          <a:xfrm>
            <a:off x="5205525" y="5138297"/>
            <a:ext cx="1139666" cy="1017192"/>
            <a:chOff x="2177373" y="4108069"/>
            <a:chExt cx="1139666" cy="1017192"/>
          </a:xfrm>
        </p:grpSpPr>
        <p:sp>
          <p:nvSpPr>
            <p:cNvPr id="124" name="Rechteck 123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22" name="Rechteck 121"/>
            <p:cNvSpPr/>
            <p:nvPr/>
          </p:nvSpPr>
          <p:spPr>
            <a:xfrm>
              <a:off x="2177373" y="4124696"/>
              <a:ext cx="1139666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Reinigungs-</a:t>
              </a:r>
              <a:br>
                <a:rPr lang="de-AT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mittel</a:t>
              </a:r>
              <a:endParaRPr lang="de-AT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23" name="Textfeld 122"/>
            <p:cNvSpPr txBox="1"/>
            <p:nvPr/>
          </p:nvSpPr>
          <p:spPr>
            <a:xfrm>
              <a:off x="2419752" y="4668072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28" name="Gruppieren 127"/>
          <p:cNvGrpSpPr/>
          <p:nvPr/>
        </p:nvGrpSpPr>
        <p:grpSpPr>
          <a:xfrm>
            <a:off x="4308523" y="1681842"/>
            <a:ext cx="985471" cy="1017192"/>
            <a:chOff x="2251165" y="4108069"/>
            <a:chExt cx="898384" cy="1017192"/>
          </a:xfrm>
        </p:grpSpPr>
        <p:sp>
          <p:nvSpPr>
            <p:cNvPr id="132" name="Rechteck 131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886104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30" name="Rechteck 129"/>
            <p:cNvSpPr/>
            <p:nvPr/>
          </p:nvSpPr>
          <p:spPr>
            <a:xfrm>
              <a:off x="2251165" y="4124588"/>
              <a:ext cx="898384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Körper-pflege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31" name="Textfeld 130"/>
            <p:cNvSpPr txBox="1"/>
            <p:nvPr/>
          </p:nvSpPr>
          <p:spPr>
            <a:xfrm>
              <a:off x="2365424" y="4683173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</a:t>
              </a:r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36" name="Gruppieren 135"/>
          <p:cNvGrpSpPr/>
          <p:nvPr/>
        </p:nvGrpSpPr>
        <p:grpSpPr>
          <a:xfrm>
            <a:off x="4335912" y="3255528"/>
            <a:ext cx="980114" cy="1017192"/>
            <a:chOff x="2251596" y="4108069"/>
            <a:chExt cx="980114" cy="1017192"/>
          </a:xfrm>
          <a:solidFill>
            <a:schemeClr val="bg1">
              <a:lumMod val="95000"/>
            </a:schemeClr>
          </a:solidFill>
        </p:grpSpPr>
        <p:sp>
          <p:nvSpPr>
            <p:cNvPr id="140" name="Rechteck 139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38" name="Rechteck 137"/>
            <p:cNvSpPr/>
            <p:nvPr/>
          </p:nvSpPr>
          <p:spPr>
            <a:xfrm>
              <a:off x="2251596" y="4124588"/>
              <a:ext cx="980114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Kosten </a:t>
              </a:r>
              <a:b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für PKW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39" name="Textfeld 138"/>
            <p:cNvSpPr txBox="1"/>
            <p:nvPr/>
          </p:nvSpPr>
          <p:spPr>
            <a:xfrm>
              <a:off x="2391281" y="4675634"/>
              <a:ext cx="71492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520 €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5" name="Gruppieren 64"/>
          <p:cNvGrpSpPr/>
          <p:nvPr/>
        </p:nvGrpSpPr>
        <p:grpSpPr>
          <a:xfrm>
            <a:off x="3775939" y="4653500"/>
            <a:ext cx="1139666" cy="1017192"/>
            <a:chOff x="2190869" y="4108069"/>
            <a:chExt cx="1139666" cy="1017192"/>
          </a:xfrm>
        </p:grpSpPr>
        <p:sp>
          <p:nvSpPr>
            <p:cNvPr id="69" name="Rechteck 68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70" name="Rechteck 69"/>
            <p:cNvSpPr/>
            <p:nvPr/>
          </p:nvSpPr>
          <p:spPr>
            <a:xfrm>
              <a:off x="2190869" y="4256970"/>
              <a:ext cx="1139666" cy="3231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Heizung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2419752" y="4668072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50 €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pic>
        <p:nvPicPr>
          <p:cNvPr id="81" name="Grafik 80">
            <a:extLst>
              <a:ext uri="{FF2B5EF4-FFF2-40B4-BE49-F238E27FC236}">
                <a16:creationId xmlns:a16="http://schemas.microsoft.com/office/drawing/2014/main" id="{156E2E10-E5DA-4E7B-8D60-E5DFC8EE1D5A}"/>
              </a:ext>
            </a:extLst>
          </p:cNvPr>
          <p:cNvPicPr/>
          <p:nvPr/>
        </p:nvPicPr>
        <p:blipFill rotWithShape="1">
          <a:blip r:embed="rId3">
            <a:clrChange>
              <a:clrFrom>
                <a:srgbClr val="E7E7E8"/>
              </a:clrFrom>
              <a:clrTo>
                <a:srgbClr val="E7E7E8">
                  <a:alpha val="0"/>
                </a:srgbClr>
              </a:clrTo>
            </a:clrChange>
          </a:blip>
          <a:srcRect r="4792"/>
          <a:stretch/>
        </p:blipFill>
        <p:spPr bwMode="auto">
          <a:xfrm flipH="1">
            <a:off x="792165" y="3996496"/>
            <a:ext cx="1502548" cy="25707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6" name="Sprechblase: rechteckig mit abgerundeten Ecken 21">
            <a:extLst>
              <a:ext uri="{FF2B5EF4-FFF2-40B4-BE49-F238E27FC236}">
                <a16:creationId xmlns:a16="http://schemas.microsoft.com/office/drawing/2014/main" id="{62C1D4C1-3064-4AE5-8770-14AFDC2B3DC6}"/>
              </a:ext>
            </a:extLst>
          </p:cNvPr>
          <p:cNvSpPr/>
          <p:nvPr/>
        </p:nvSpPr>
        <p:spPr>
          <a:xfrm>
            <a:off x="495219" y="1933472"/>
            <a:ext cx="3074507" cy="174546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Wie bekomme ich jetzt einen Überblick über meine Einnahmen und Ausgaben?</a:t>
            </a:r>
            <a:endParaRPr lang="de-AT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grpSp>
        <p:nvGrpSpPr>
          <p:cNvPr id="73" name="Gruppieren 72"/>
          <p:cNvGrpSpPr/>
          <p:nvPr/>
        </p:nvGrpSpPr>
        <p:grpSpPr>
          <a:xfrm>
            <a:off x="61571" y="6348682"/>
            <a:ext cx="473608" cy="552450"/>
            <a:chOff x="0" y="0"/>
            <a:chExt cx="473608" cy="552450"/>
          </a:xfrm>
        </p:grpSpPr>
        <p:pic>
          <p:nvPicPr>
            <p:cNvPr id="77" name="Grafik 7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678" y="0"/>
              <a:ext cx="328930" cy="377825"/>
            </a:xfrm>
            <a:prstGeom prst="rect">
              <a:avLst/>
            </a:prstGeom>
            <a:noFill/>
          </p:spPr>
        </p:pic>
        <p:sp>
          <p:nvSpPr>
            <p:cNvPr id="78" name="Textfeld 77"/>
            <p:cNvSpPr txBox="1"/>
            <p:nvPr/>
          </p:nvSpPr>
          <p:spPr>
            <a:xfrm>
              <a:off x="0" y="123825"/>
              <a:ext cx="265430" cy="4286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de-AT" sz="1200" b="1" dirty="0" smtClean="0">
                  <a:solidFill>
                    <a:srgbClr val="006067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1b</a:t>
              </a:r>
              <a:endParaRPr lang="de-A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086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Haushaltsbuch</a:t>
            </a:r>
            <a:endParaRPr lang="de-AT" dirty="0"/>
          </a:p>
        </p:txBody>
      </p:sp>
      <p:sp>
        <p:nvSpPr>
          <p:cNvPr id="13" name="Sprechblase: rechteckig mit abgerundeten Ecken 21">
            <a:extLst>
              <a:ext uri="{FF2B5EF4-FFF2-40B4-BE49-F238E27FC236}">
                <a16:creationId xmlns:a16="http://schemas.microsoft.com/office/drawing/2014/main" id="{62C1D4C1-3064-4AE5-8770-14AFDC2B3DC6}"/>
              </a:ext>
            </a:extLst>
          </p:cNvPr>
          <p:cNvSpPr/>
          <p:nvPr/>
        </p:nvSpPr>
        <p:spPr>
          <a:xfrm>
            <a:off x="247445" y="1541325"/>
            <a:ext cx="3575495" cy="1890834"/>
          </a:xfrm>
          <a:prstGeom prst="wedgeRoundRectCallout">
            <a:avLst>
              <a:gd name="adj1" fmla="val 5445"/>
              <a:gd name="adj2" fmla="val 78820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Um einen Überblick über die monatlichen Einnahmen und Ausgaben zu bekommen, ist das </a:t>
            </a:r>
            <a:r>
              <a:rPr lang="de-AT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Führen eines Haushaltbuches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ratsam.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cxnSp>
        <p:nvCxnSpPr>
          <p:cNvPr id="14" name="Gerade Verbindung 6">
            <a:extLst>
              <a:ext uri="{FF2B5EF4-FFF2-40B4-BE49-F238E27FC236}">
                <a16:creationId xmlns:a16="http://schemas.microsoft.com/office/drawing/2014/main" id="{B2F15D12-DE0F-42B0-B460-611840BF8FB3}"/>
              </a:ext>
            </a:extLst>
          </p:cNvPr>
          <p:cNvCxnSpPr/>
          <p:nvPr/>
        </p:nvCxnSpPr>
        <p:spPr>
          <a:xfrm flipH="1">
            <a:off x="6370558" y="3004625"/>
            <a:ext cx="3924000" cy="113400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leichschenkliges Dreieck 14">
            <a:extLst>
              <a:ext uri="{FF2B5EF4-FFF2-40B4-BE49-F238E27FC236}">
                <a16:creationId xmlns:a16="http://schemas.microsoft.com/office/drawing/2014/main" id="{0AA23CD1-2AE6-4725-A2A6-0059F12BA1A6}"/>
              </a:ext>
            </a:extLst>
          </p:cNvPr>
          <p:cNvSpPr/>
          <p:nvPr/>
        </p:nvSpPr>
        <p:spPr>
          <a:xfrm>
            <a:off x="7863603" y="3665485"/>
            <a:ext cx="942046" cy="943415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C31BB7D-B44E-4087-B765-682B0B58DC8E}"/>
              </a:ext>
            </a:extLst>
          </p:cNvPr>
          <p:cNvSpPr/>
          <p:nvPr/>
        </p:nvSpPr>
        <p:spPr>
          <a:xfrm rot="20643761" flipH="1">
            <a:off x="6183126" y="2529834"/>
            <a:ext cx="1867909" cy="12394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dirty="0" smtClean="0">
                <a:latin typeface="Corbel" panose="020B0503020204020204" pitchFamily="34" charset="0"/>
              </a:rPr>
              <a:t>Einnahmen</a:t>
            </a:r>
            <a:endParaRPr lang="de-AT" sz="2200" dirty="0">
              <a:latin typeface="Corbel" panose="020B0503020204020204" pitchFamily="34" charset="0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CEE35DD-4F6B-4961-BAFC-AFF8175C1AD0}"/>
              </a:ext>
            </a:extLst>
          </p:cNvPr>
          <p:cNvSpPr/>
          <p:nvPr/>
        </p:nvSpPr>
        <p:spPr>
          <a:xfrm rot="20643761" flipH="1">
            <a:off x="8267954" y="2308693"/>
            <a:ext cx="1867909" cy="86351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dirty="0" smtClean="0">
                <a:latin typeface="Corbel" panose="020B0503020204020204" pitchFamily="34" charset="0"/>
              </a:rPr>
              <a:t>Ausgaben</a:t>
            </a:r>
            <a:endParaRPr lang="de-AT" sz="2200" dirty="0">
              <a:latin typeface="Corbel" panose="020B0503020204020204" pitchFamily="34" charset="0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13C98E12-0E10-472D-BEC8-7865E6344CC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20720670">
            <a:off x="8710694" y="1947217"/>
            <a:ext cx="489979" cy="373317"/>
          </a:xfrm>
          <a:prstGeom prst="rect">
            <a:avLst/>
          </a:prstGeom>
        </p:spPr>
      </p:pic>
      <p:sp>
        <p:nvSpPr>
          <p:cNvPr id="26" name="Rechteck 25">
            <a:extLst>
              <a:ext uri="{FF2B5EF4-FFF2-40B4-BE49-F238E27FC236}">
                <a16:creationId xmlns:a16="http://schemas.microsoft.com/office/drawing/2014/main" id="{7145B5A9-4E05-4C12-B02C-D88A2DB99EB0}"/>
              </a:ext>
            </a:extLst>
          </p:cNvPr>
          <p:cNvSpPr/>
          <p:nvPr/>
        </p:nvSpPr>
        <p:spPr>
          <a:xfrm>
            <a:off x="4248150" y="4862324"/>
            <a:ext cx="7639050" cy="1530856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>
              <a:lnSpc>
                <a:spcPct val="120000"/>
              </a:lnSpc>
            </a:pPr>
            <a:endParaRPr lang="de-AT" sz="155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171450">
              <a:lnSpc>
                <a:spcPct val="120000"/>
              </a:lnSpc>
            </a:pPr>
            <a:r>
              <a:rPr lang="de-AT" sz="15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Das Haushaltbuch ist eine Gegenüberstellung deiner </a:t>
            </a:r>
            <a:r>
              <a:rPr lang="de-AT" sz="155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tatsächlichen</a:t>
            </a:r>
            <a:r>
              <a:rPr lang="de-AT" sz="15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monatlichen Einnahmen und Ausgaben.</a:t>
            </a:r>
          </a:p>
          <a:p>
            <a:pPr marL="171450"/>
            <a:r>
              <a:rPr lang="de-AT" sz="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</a:t>
            </a:r>
          </a:p>
          <a:p>
            <a:pPr marL="171450"/>
            <a:r>
              <a:rPr lang="de-AT" sz="15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Nutze bei der Erstellung deines Buches am besten ein Tabellenkalkulationsprogramm. So kannst du immer Änderungen oder Anpassungen vornehmen.</a:t>
            </a:r>
            <a:br>
              <a:rPr lang="de-AT" sz="15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endParaRPr lang="de-AT" sz="1550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17" name="Grafik 16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486654" y="3803822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A296420-1CBD-4CD8-8E96-2F1B63E45B7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20645833">
            <a:off x="6377068" y="1842153"/>
            <a:ext cx="936751" cy="63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30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3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Haushaltsbuch</a:t>
            </a:r>
            <a:endParaRPr lang="de-AT" dirty="0"/>
          </a:p>
        </p:txBody>
      </p:sp>
      <p:sp>
        <p:nvSpPr>
          <p:cNvPr id="12" name="Sprechblase: rechteckig mit abgerundeten Ecken 20">
            <a:extLst>
              <a:ext uri="{FF2B5EF4-FFF2-40B4-BE49-F238E27FC236}">
                <a16:creationId xmlns:a16="http://schemas.microsoft.com/office/drawing/2014/main" id="{C2EA0CA2-DBC2-4A11-9CC2-0346102029D1}"/>
              </a:ext>
            </a:extLst>
          </p:cNvPr>
          <p:cNvSpPr/>
          <p:nvPr/>
        </p:nvSpPr>
        <p:spPr>
          <a:xfrm>
            <a:off x="203200" y="1407838"/>
            <a:ext cx="3196049" cy="2076380"/>
          </a:xfrm>
          <a:prstGeom prst="wedgeRoundRectCallout">
            <a:avLst>
              <a:gd name="adj1" fmla="val 7079"/>
              <a:gd name="adj2" fmla="val 83647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Hilf Max dabei einen Überblick zu bekommen.</a:t>
            </a:r>
            <a:endParaRPr lang="de-AT" sz="2000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de-A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Kann er mit seinen Einnahmen seine Ausgaben decken?</a:t>
            </a:r>
            <a:endParaRPr lang="de-AT" sz="20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135" name="Grafik 134">
            <a:extLst>
              <a:ext uri="{FF2B5EF4-FFF2-40B4-BE49-F238E27FC236}">
                <a16:creationId xmlns:a16="http://schemas.microsoft.com/office/drawing/2014/main" id="{E4F348B7-9135-4FFD-9890-44A264F009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297" y="3039001"/>
            <a:ext cx="1727051" cy="1626000"/>
          </a:xfrm>
          <a:prstGeom prst="rect">
            <a:avLst/>
          </a:prstGeom>
        </p:spPr>
      </p:pic>
      <p:grpSp>
        <p:nvGrpSpPr>
          <p:cNvPr id="136" name="Gruppieren 135"/>
          <p:cNvGrpSpPr/>
          <p:nvPr/>
        </p:nvGrpSpPr>
        <p:grpSpPr>
          <a:xfrm>
            <a:off x="5573863" y="2251072"/>
            <a:ext cx="972601" cy="1017192"/>
            <a:chOff x="2250995" y="4108069"/>
            <a:chExt cx="972601" cy="1017192"/>
          </a:xfrm>
        </p:grpSpPr>
        <p:sp>
          <p:nvSpPr>
            <p:cNvPr id="137" name="Rechteck 136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38" name="Rechteck 137"/>
            <p:cNvSpPr/>
            <p:nvPr/>
          </p:nvSpPr>
          <p:spPr>
            <a:xfrm>
              <a:off x="2250995" y="4187826"/>
              <a:ext cx="972601" cy="3231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Kleidung</a:t>
              </a:r>
            </a:p>
          </p:txBody>
        </p:sp>
        <p:sp>
          <p:nvSpPr>
            <p:cNvPr id="139" name="Textfeld 138"/>
            <p:cNvSpPr txBox="1"/>
            <p:nvPr/>
          </p:nvSpPr>
          <p:spPr>
            <a:xfrm>
              <a:off x="2384115" y="4561915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75 €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40" name="Gruppieren 139"/>
          <p:cNvGrpSpPr/>
          <p:nvPr/>
        </p:nvGrpSpPr>
        <p:grpSpPr>
          <a:xfrm>
            <a:off x="8116192" y="1937548"/>
            <a:ext cx="1209227" cy="1017192"/>
            <a:chOff x="2092043" y="4107157"/>
            <a:chExt cx="1209227" cy="1017192"/>
          </a:xfrm>
        </p:grpSpPr>
        <p:sp>
          <p:nvSpPr>
            <p:cNvPr id="141" name="Rechteck 140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10656" y="4107157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42" name="Rechteck 141"/>
            <p:cNvSpPr/>
            <p:nvPr/>
          </p:nvSpPr>
          <p:spPr>
            <a:xfrm>
              <a:off x="2092043" y="4124588"/>
              <a:ext cx="1209227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Strom inkl. Wasser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3" name="Textfeld 142"/>
            <p:cNvSpPr txBox="1"/>
            <p:nvPr/>
          </p:nvSpPr>
          <p:spPr>
            <a:xfrm>
              <a:off x="2402559" y="4731306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</a:t>
              </a:r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9 €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44" name="Gruppieren 143"/>
          <p:cNvGrpSpPr/>
          <p:nvPr/>
        </p:nvGrpSpPr>
        <p:grpSpPr>
          <a:xfrm>
            <a:off x="8784640" y="3553531"/>
            <a:ext cx="980114" cy="1047076"/>
            <a:chOff x="2251596" y="4108069"/>
            <a:chExt cx="980114" cy="1047076"/>
          </a:xfrm>
        </p:grpSpPr>
        <p:sp>
          <p:nvSpPr>
            <p:cNvPr id="145" name="Rechteck 144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46" name="Rechteck 145"/>
            <p:cNvSpPr/>
            <p:nvPr/>
          </p:nvSpPr>
          <p:spPr>
            <a:xfrm>
              <a:off x="2251596" y="4124588"/>
              <a:ext cx="980114" cy="78483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Gehalt abzüglich Steuern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7" name="Textfeld 146"/>
            <p:cNvSpPr txBox="1"/>
            <p:nvPr/>
          </p:nvSpPr>
          <p:spPr>
            <a:xfrm>
              <a:off x="2251596" y="4801202"/>
              <a:ext cx="97200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7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1.950 €</a:t>
              </a:r>
              <a:endParaRPr lang="de-AT" sz="17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48" name="Gruppieren 147"/>
          <p:cNvGrpSpPr/>
          <p:nvPr/>
        </p:nvGrpSpPr>
        <p:grpSpPr>
          <a:xfrm>
            <a:off x="9616997" y="1463984"/>
            <a:ext cx="984622" cy="1017192"/>
            <a:chOff x="2247088" y="4108069"/>
            <a:chExt cx="984622" cy="1017192"/>
          </a:xfrm>
        </p:grpSpPr>
        <p:sp>
          <p:nvSpPr>
            <p:cNvPr id="149" name="Rechteck 148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50" name="Rechteck 149"/>
            <p:cNvSpPr/>
            <p:nvPr/>
          </p:nvSpPr>
          <p:spPr>
            <a:xfrm>
              <a:off x="2247088" y="4124588"/>
              <a:ext cx="984622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Telefon  </a:t>
              </a:r>
              <a:b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Internet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1" name="Textfeld 150"/>
            <p:cNvSpPr txBox="1"/>
            <p:nvPr/>
          </p:nvSpPr>
          <p:spPr>
            <a:xfrm>
              <a:off x="2247088" y="4670345"/>
              <a:ext cx="976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6</a:t>
              </a:r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52" name="Gruppieren 151"/>
          <p:cNvGrpSpPr/>
          <p:nvPr/>
        </p:nvGrpSpPr>
        <p:grpSpPr>
          <a:xfrm>
            <a:off x="9247727" y="5062072"/>
            <a:ext cx="1034054" cy="1017192"/>
            <a:chOff x="2230464" y="4108069"/>
            <a:chExt cx="1034054" cy="1017192"/>
          </a:xfrm>
        </p:grpSpPr>
        <p:sp>
          <p:nvSpPr>
            <p:cNvPr id="153" name="Rechteck 152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54" name="Rechteck 153"/>
            <p:cNvSpPr/>
            <p:nvPr/>
          </p:nvSpPr>
          <p:spPr>
            <a:xfrm>
              <a:off x="2230464" y="4108069"/>
              <a:ext cx="1034054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Gebühren</a:t>
              </a:r>
              <a:b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Rundfunk</a:t>
              </a:r>
            </a:p>
          </p:txBody>
        </p:sp>
        <p:sp>
          <p:nvSpPr>
            <p:cNvPr id="155" name="Textfeld 154"/>
            <p:cNvSpPr txBox="1"/>
            <p:nvPr/>
          </p:nvSpPr>
          <p:spPr>
            <a:xfrm>
              <a:off x="2251596" y="4667966"/>
              <a:ext cx="97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25 €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56" name="Gruppieren 155"/>
          <p:cNvGrpSpPr/>
          <p:nvPr/>
        </p:nvGrpSpPr>
        <p:grpSpPr>
          <a:xfrm>
            <a:off x="6718337" y="1407838"/>
            <a:ext cx="1139666" cy="1017192"/>
            <a:chOff x="2167763" y="4108069"/>
            <a:chExt cx="1139666" cy="1017192"/>
          </a:xfrm>
        </p:grpSpPr>
        <p:sp>
          <p:nvSpPr>
            <p:cNvPr id="157" name="Rechteck 156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58" name="Rechteck 157"/>
            <p:cNvSpPr/>
            <p:nvPr/>
          </p:nvSpPr>
          <p:spPr>
            <a:xfrm>
              <a:off x="2167763" y="4118085"/>
              <a:ext cx="1139666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Versicher-</a:t>
              </a:r>
              <a:r>
                <a:rPr lang="de-AT" sz="15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ung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9" name="Textfeld 158"/>
            <p:cNvSpPr txBox="1"/>
            <p:nvPr/>
          </p:nvSpPr>
          <p:spPr>
            <a:xfrm>
              <a:off x="2406082" y="4661728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15 €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60" name="Gruppieren 159"/>
          <p:cNvGrpSpPr/>
          <p:nvPr/>
        </p:nvGrpSpPr>
        <p:grpSpPr>
          <a:xfrm>
            <a:off x="10776980" y="4543621"/>
            <a:ext cx="1139666" cy="1096266"/>
            <a:chOff x="2167763" y="4072624"/>
            <a:chExt cx="1139666" cy="1096266"/>
          </a:xfrm>
        </p:grpSpPr>
        <p:sp>
          <p:nvSpPr>
            <p:cNvPr id="161" name="Rechteck 160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62" name="Rechteck 161"/>
            <p:cNvSpPr/>
            <p:nvPr/>
          </p:nvSpPr>
          <p:spPr>
            <a:xfrm>
              <a:off x="2167763" y="4072624"/>
              <a:ext cx="1139666" cy="78483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Miete und </a:t>
              </a:r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/>
              </a:r>
              <a:b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Betriebs-kosten 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3" name="Textfeld 162"/>
            <p:cNvSpPr txBox="1"/>
            <p:nvPr/>
          </p:nvSpPr>
          <p:spPr>
            <a:xfrm>
              <a:off x="2363950" y="4799558"/>
              <a:ext cx="841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650 €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64" name="Gruppieren 163"/>
          <p:cNvGrpSpPr/>
          <p:nvPr/>
        </p:nvGrpSpPr>
        <p:grpSpPr>
          <a:xfrm>
            <a:off x="6274692" y="4969154"/>
            <a:ext cx="1067642" cy="1017192"/>
            <a:chOff x="2198315" y="4108069"/>
            <a:chExt cx="1067642" cy="1017192"/>
          </a:xfrm>
        </p:grpSpPr>
        <p:sp>
          <p:nvSpPr>
            <p:cNvPr id="165" name="Rechteck 164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66" name="Rechteck 165"/>
            <p:cNvSpPr/>
            <p:nvPr/>
          </p:nvSpPr>
          <p:spPr>
            <a:xfrm>
              <a:off x="2198315" y="4125173"/>
              <a:ext cx="1067642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Nahrungs-mittel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7" name="Textfeld 166"/>
            <p:cNvSpPr txBox="1"/>
            <p:nvPr/>
          </p:nvSpPr>
          <p:spPr>
            <a:xfrm>
              <a:off x="2251124" y="4655197"/>
              <a:ext cx="9805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370 €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72" name="Gruppieren 171"/>
          <p:cNvGrpSpPr/>
          <p:nvPr/>
        </p:nvGrpSpPr>
        <p:grpSpPr>
          <a:xfrm>
            <a:off x="4846458" y="3776182"/>
            <a:ext cx="1139666" cy="1017192"/>
            <a:chOff x="2160143" y="4108069"/>
            <a:chExt cx="1139666" cy="1017192"/>
          </a:xfrm>
        </p:grpSpPr>
        <p:sp>
          <p:nvSpPr>
            <p:cNvPr id="173" name="Rechteck 172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74" name="Rechteck 173"/>
            <p:cNvSpPr/>
            <p:nvPr/>
          </p:nvSpPr>
          <p:spPr>
            <a:xfrm>
              <a:off x="2160143" y="4124446"/>
              <a:ext cx="1139666" cy="50783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Gesundheit</a:t>
              </a:r>
            </a:p>
            <a:p>
              <a:pPr algn="ctr"/>
              <a:r>
                <a:rPr lang="de-AT" sz="1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(Vorsorge)</a:t>
              </a:r>
              <a:endParaRPr lang="de-AT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5" name="Textfeld 174"/>
            <p:cNvSpPr txBox="1"/>
            <p:nvPr/>
          </p:nvSpPr>
          <p:spPr>
            <a:xfrm>
              <a:off x="2429414" y="4664043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76" name="Gruppieren 175"/>
          <p:cNvGrpSpPr/>
          <p:nvPr/>
        </p:nvGrpSpPr>
        <p:grpSpPr>
          <a:xfrm>
            <a:off x="10251588" y="3000690"/>
            <a:ext cx="1139666" cy="1017192"/>
            <a:chOff x="2146573" y="4124588"/>
            <a:chExt cx="1139666" cy="1017192"/>
          </a:xfrm>
        </p:grpSpPr>
        <p:sp>
          <p:nvSpPr>
            <p:cNvPr id="177" name="Rechteck 176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30406" y="4124588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78" name="Rechteck 177"/>
            <p:cNvSpPr/>
            <p:nvPr/>
          </p:nvSpPr>
          <p:spPr>
            <a:xfrm>
              <a:off x="2146573" y="4124588"/>
              <a:ext cx="1139666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Ausgaben Freizeit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2238518" y="4673409"/>
              <a:ext cx="963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150 €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80" name="Gruppieren 179"/>
          <p:cNvGrpSpPr/>
          <p:nvPr/>
        </p:nvGrpSpPr>
        <p:grpSpPr>
          <a:xfrm>
            <a:off x="4320798" y="5207320"/>
            <a:ext cx="1139666" cy="1017192"/>
            <a:chOff x="2177373" y="4108069"/>
            <a:chExt cx="1139666" cy="1017192"/>
          </a:xfrm>
        </p:grpSpPr>
        <p:sp>
          <p:nvSpPr>
            <p:cNvPr id="181" name="Rechteck 180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82" name="Rechteck 181"/>
            <p:cNvSpPr/>
            <p:nvPr/>
          </p:nvSpPr>
          <p:spPr>
            <a:xfrm>
              <a:off x="2177373" y="4124696"/>
              <a:ext cx="1139666" cy="52322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Reinigungs-</a:t>
              </a:r>
              <a:br>
                <a:rPr lang="de-AT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mittel</a:t>
              </a:r>
              <a:endParaRPr lang="de-AT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3" name="Textfeld 182"/>
            <p:cNvSpPr txBox="1"/>
            <p:nvPr/>
          </p:nvSpPr>
          <p:spPr>
            <a:xfrm>
              <a:off x="2419752" y="4668072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84" name="Gruppieren 183"/>
          <p:cNvGrpSpPr/>
          <p:nvPr/>
        </p:nvGrpSpPr>
        <p:grpSpPr>
          <a:xfrm>
            <a:off x="4332497" y="1752755"/>
            <a:ext cx="985471" cy="1017192"/>
            <a:chOff x="2251165" y="4108069"/>
            <a:chExt cx="898384" cy="1017192"/>
          </a:xfrm>
        </p:grpSpPr>
        <p:sp>
          <p:nvSpPr>
            <p:cNvPr id="185" name="Rechteck 184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886104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86" name="Rechteck 185"/>
            <p:cNvSpPr/>
            <p:nvPr/>
          </p:nvSpPr>
          <p:spPr>
            <a:xfrm>
              <a:off x="2251165" y="4124588"/>
              <a:ext cx="898384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Körper-pflege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7" name="Textfeld 186"/>
            <p:cNvSpPr txBox="1"/>
            <p:nvPr/>
          </p:nvSpPr>
          <p:spPr>
            <a:xfrm>
              <a:off x="2365424" y="4683173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</a:t>
              </a:r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88" name="Gruppieren 187"/>
          <p:cNvGrpSpPr/>
          <p:nvPr/>
        </p:nvGrpSpPr>
        <p:grpSpPr>
          <a:xfrm>
            <a:off x="3501843" y="3121630"/>
            <a:ext cx="980114" cy="1017192"/>
            <a:chOff x="2251596" y="4108069"/>
            <a:chExt cx="980114" cy="1017192"/>
          </a:xfrm>
          <a:solidFill>
            <a:schemeClr val="bg1">
              <a:lumMod val="95000"/>
            </a:schemeClr>
          </a:solidFill>
        </p:grpSpPr>
        <p:sp>
          <p:nvSpPr>
            <p:cNvPr id="189" name="Rechteck 188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190" name="Rechteck 189"/>
            <p:cNvSpPr/>
            <p:nvPr/>
          </p:nvSpPr>
          <p:spPr>
            <a:xfrm>
              <a:off x="2251596" y="4124588"/>
              <a:ext cx="980114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Kosten </a:t>
              </a:r>
              <a:b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</a:br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für PKW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1" name="Textfeld 190"/>
            <p:cNvSpPr txBox="1"/>
            <p:nvPr/>
          </p:nvSpPr>
          <p:spPr>
            <a:xfrm>
              <a:off x="2391281" y="4675634"/>
              <a:ext cx="71492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520 €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3057097" y="4513528"/>
            <a:ext cx="1139666" cy="1017192"/>
            <a:chOff x="2190869" y="4108069"/>
            <a:chExt cx="1139666" cy="1017192"/>
          </a:xfrm>
        </p:grpSpPr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64" name="Rechteck 63"/>
            <p:cNvSpPr/>
            <p:nvPr/>
          </p:nvSpPr>
          <p:spPr>
            <a:xfrm>
              <a:off x="2190869" y="4256970"/>
              <a:ext cx="1139666" cy="3231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Heizung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2419752" y="4668072"/>
              <a:ext cx="714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5</a:t>
              </a:r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66" name="Gruppieren 65"/>
          <p:cNvGrpSpPr/>
          <p:nvPr/>
        </p:nvGrpSpPr>
        <p:grpSpPr>
          <a:xfrm>
            <a:off x="7856875" y="5442863"/>
            <a:ext cx="1139666" cy="1017192"/>
            <a:chOff x="2190612" y="4108069"/>
            <a:chExt cx="1139666" cy="1017192"/>
          </a:xfrm>
        </p:grpSpPr>
        <p:sp>
          <p:nvSpPr>
            <p:cNvPr id="67" name="Rechteck 66">
              <a:extLst>
                <a:ext uri="{FF2B5EF4-FFF2-40B4-BE49-F238E27FC236}">
                  <a16:creationId xmlns:a16="http://schemas.microsoft.com/office/drawing/2014/main" id="{F5451BCB-8A4D-4973-B0F4-18FA5CC3F08F}"/>
                </a:ext>
              </a:extLst>
            </p:cNvPr>
            <p:cNvSpPr/>
            <p:nvPr/>
          </p:nvSpPr>
          <p:spPr>
            <a:xfrm>
              <a:off x="2251596" y="4108069"/>
              <a:ext cx="972000" cy="101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7252">
                <a:defRPr/>
              </a:pPr>
              <a:endParaRPr lang="de-AT" sz="2160">
                <a:solidFill>
                  <a:srgbClr val="FFFFFF"/>
                </a:solidFill>
                <a:latin typeface="Verdana"/>
              </a:endParaRPr>
            </a:p>
          </p:txBody>
        </p:sp>
        <p:sp>
          <p:nvSpPr>
            <p:cNvPr id="68" name="Rechteck 67"/>
            <p:cNvSpPr/>
            <p:nvPr/>
          </p:nvSpPr>
          <p:spPr>
            <a:xfrm>
              <a:off x="2190612" y="4124469"/>
              <a:ext cx="1139666" cy="5539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AT" sz="15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Fitness-studio</a:t>
              </a:r>
              <a:endParaRPr lang="de-AT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2259710" y="4666196"/>
              <a:ext cx="963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60 €</a:t>
              </a:r>
              <a:endParaRPr lang="de-A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pic>
        <p:nvPicPr>
          <p:cNvPr id="72" name="Grafik 71" descr="P:\GEMEINSAME DOKUMENTE\Illustrationen_Felix\Skript_41-42\Julia_v1.png">
            <a:extLst>
              <a:ext uri="{FF2B5EF4-FFF2-40B4-BE49-F238E27FC236}">
                <a16:creationId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486654" y="3803822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13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1857</Words>
  <Application>Microsoft Office PowerPoint</Application>
  <PresentationFormat>Breitbild</PresentationFormat>
  <Paragraphs>634</Paragraphs>
  <Slides>37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46" baseType="lpstr">
      <vt:lpstr>Arial</vt:lpstr>
      <vt:lpstr>Calibri</vt:lpstr>
      <vt:lpstr>Calibri Light</vt:lpstr>
      <vt:lpstr>Corbel</vt:lpstr>
      <vt:lpstr>Symbol</vt:lpstr>
      <vt:lpstr>Times New Roman</vt:lpstr>
      <vt:lpstr>Verdana</vt:lpstr>
      <vt:lpstr>Wingdings</vt:lpstr>
      <vt:lpstr>Office</vt:lpstr>
      <vt:lpstr>Richtiger Umgang  mit Geld</vt:lpstr>
      <vt:lpstr>Warum ist der richtige Umgang mit Geld wichtig?</vt:lpstr>
      <vt:lpstr>Gründe für Überschuldung Mehrfachnennungen bei Erstberatungen 2018</vt:lpstr>
      <vt:lpstr>Wie kann ich mir einen guten Überblick über meine Einnahmen und Ausgaben verschaffen?</vt:lpstr>
      <vt:lpstr>Überblick</vt:lpstr>
      <vt:lpstr>Einnahmen und Ausgaben</vt:lpstr>
      <vt:lpstr>Einnahmen und Ausgaben</vt:lpstr>
      <vt:lpstr>Haushaltsbuch</vt:lpstr>
      <vt:lpstr>Haushaltsbuch</vt:lpstr>
      <vt:lpstr>Haushaltsbuch – Schritt 1:  Einnahmen und Ausgaben zuordnen</vt:lpstr>
      <vt:lpstr>Haushaltsbuch – Schritt 2:  Einnahmen und Ausgaben erfassen</vt:lpstr>
      <vt:lpstr>Haushaltsbuch – Schritt 2:  Einnahmen und Ausgaben erfassen</vt:lpstr>
      <vt:lpstr>Haushaltsbuch – Schritt 3:  Einnahmen- oder Ausgabenüberschuss ermitteln</vt:lpstr>
      <vt:lpstr>Haushaltsbuch – Schritt 3:  Einnahmen- oder Ausgabenüberschuss ermitteln</vt:lpstr>
      <vt:lpstr>Wie kann ich einen Ausgabenüberschuss vermeiden?</vt:lpstr>
      <vt:lpstr>Umgang mit Ausgabenüberschuss</vt:lpstr>
      <vt:lpstr>Umgang mit Ausgabenüberschuss</vt:lpstr>
      <vt:lpstr>Tipp: Ausgaben genauer einteilen</vt:lpstr>
      <vt:lpstr>Tipp: Ausgaben genauer einteilen</vt:lpstr>
      <vt:lpstr>Tipp: Ausgaben genauer einteilen</vt:lpstr>
      <vt:lpstr>Tipp: Ausgaben genauer einteilen</vt:lpstr>
      <vt:lpstr>Tipp: Ausgaben genauer einteilen</vt:lpstr>
      <vt:lpstr>Einsparungsmöglichkeiten</vt:lpstr>
      <vt:lpstr>Einsparungsmöglichkeiten</vt:lpstr>
      <vt:lpstr>Einsparungsmöglichkeiten</vt:lpstr>
      <vt:lpstr>Einsparungsmöglichkeiten</vt:lpstr>
      <vt:lpstr>Kann ich den Umgang mit Geld im Voraus planen?</vt:lpstr>
      <vt:lpstr>Haushaltsplan</vt:lpstr>
      <vt:lpstr>Haushaltsplan</vt:lpstr>
      <vt:lpstr>Referenzbudgets</vt:lpstr>
      <vt:lpstr>Haushaltsplan</vt:lpstr>
      <vt:lpstr>Weitere Tipps zum Umgang mit Geld</vt:lpstr>
      <vt:lpstr>Tipp 1</vt:lpstr>
      <vt:lpstr>Tipp 2</vt:lpstr>
      <vt:lpstr>Tipp 3</vt:lpstr>
      <vt:lpstr>Tipp 4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Posch</dc:creator>
  <cp:lastModifiedBy>Posch, Michael</cp:lastModifiedBy>
  <cp:revision>242</cp:revision>
  <cp:lastPrinted>2019-02-25T09:32:10Z</cp:lastPrinted>
  <dcterms:created xsi:type="dcterms:W3CDTF">2019-02-22T19:54:12Z</dcterms:created>
  <dcterms:modified xsi:type="dcterms:W3CDTF">2019-08-23T11:31:48Z</dcterms:modified>
</cp:coreProperties>
</file>