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9"/>
  </p:notesMasterIdLst>
  <p:handoutMasterIdLst>
    <p:handoutMasterId r:id="rId40"/>
  </p:handoutMasterIdLst>
  <p:sldIdLst>
    <p:sldId id="256" r:id="rId2"/>
    <p:sldId id="356" r:id="rId3"/>
    <p:sldId id="319" r:id="rId4"/>
    <p:sldId id="355" r:id="rId5"/>
    <p:sldId id="322" r:id="rId6"/>
    <p:sldId id="320" r:id="rId7"/>
    <p:sldId id="357" r:id="rId8"/>
    <p:sldId id="323" r:id="rId9"/>
    <p:sldId id="324" r:id="rId10"/>
    <p:sldId id="326" r:id="rId11"/>
    <p:sldId id="329" r:id="rId12"/>
    <p:sldId id="362" r:id="rId13"/>
    <p:sldId id="334" r:id="rId14"/>
    <p:sldId id="337" r:id="rId15"/>
    <p:sldId id="361" r:id="rId16"/>
    <p:sldId id="338" r:id="rId17"/>
    <p:sldId id="339" r:id="rId18"/>
    <p:sldId id="363" r:id="rId19"/>
    <p:sldId id="364" r:id="rId20"/>
    <p:sldId id="365" r:id="rId21"/>
    <p:sldId id="366" r:id="rId22"/>
    <p:sldId id="367" r:id="rId23"/>
    <p:sldId id="342" r:id="rId24"/>
    <p:sldId id="343" r:id="rId25"/>
    <p:sldId id="344" r:id="rId26"/>
    <p:sldId id="345" r:id="rId27"/>
    <p:sldId id="259" r:id="rId28"/>
    <p:sldId id="258" r:id="rId29"/>
    <p:sldId id="346" r:id="rId30"/>
    <p:sldId id="347" r:id="rId31"/>
    <p:sldId id="348" r:id="rId32"/>
    <p:sldId id="349" r:id="rId33"/>
    <p:sldId id="351" r:id="rId34"/>
    <p:sldId id="350" r:id="rId35"/>
    <p:sldId id="353" r:id="rId36"/>
    <p:sldId id="352" r:id="rId37"/>
    <p:sldId id="276" r:id="rId38"/>
  </p:sldIdLst>
  <p:sldSz cx="12192000" cy="6858000"/>
  <p:notesSz cx="6808788" cy="9940925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>
          <p15:clr>
            <a:srgbClr val="A4A3A4"/>
          </p15:clr>
        </p15:guide>
        <p15:guide id="2" pos="214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DD7EE"/>
    <a:srgbClr val="C1CBD7"/>
    <a:srgbClr val="006067"/>
    <a:srgbClr val="C5C5C5"/>
    <a:srgbClr val="D7DDE5"/>
    <a:srgbClr val="C55A11"/>
    <a:srgbClr val="548235"/>
    <a:srgbClr val="F2F2F2"/>
    <a:srgbClr val="87888A"/>
    <a:srgbClr val="FBC1C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723" autoAdjust="0"/>
    <p:restoredTop sz="88270" autoAdjust="0"/>
  </p:normalViewPr>
  <p:slideViewPr>
    <p:cSldViewPr snapToGrid="0">
      <p:cViewPr varScale="1">
        <p:scale>
          <a:sx n="111" d="100"/>
          <a:sy n="111" d="100"/>
        </p:scale>
        <p:origin x="300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3678" y="42"/>
      </p:cViewPr>
      <p:guideLst>
        <p:guide orient="horz" pos="3131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51162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de-AT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42450"/>
            <a:ext cx="295116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56038" y="9442450"/>
            <a:ext cx="2951162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F1111F-C436-4716-A18E-F5455650B051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273756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475" cy="49877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6737" y="0"/>
            <a:ext cx="2950475" cy="49877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de-AT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3013"/>
            <a:ext cx="5961062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0879" y="4784070"/>
            <a:ext cx="5447030" cy="3914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42154"/>
            <a:ext cx="2950475" cy="49877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6737" y="9442154"/>
            <a:ext cx="2950475" cy="49877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064F10-A9AA-4F90-85A4-5DB260E1873F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840200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D064F10-A9AA-4F90-85A4-5DB260E1873F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8035088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hteck 11">
            <a:extLst>
              <a:ext uri="{FF2B5EF4-FFF2-40B4-BE49-F238E27FC236}">
                <a16:creationId xmlns:a16="http://schemas.microsoft.com/office/drawing/2014/main" id="{2BA09039-510A-4A66-A2D8-578F4D1D106C}"/>
              </a:ext>
            </a:extLst>
          </p:cNvPr>
          <p:cNvSpPr/>
          <p:nvPr userDrawn="1"/>
        </p:nvSpPr>
        <p:spPr bwMode="blackWhite">
          <a:xfrm>
            <a:off x="394100" y="1633613"/>
            <a:ext cx="7385235" cy="2078015"/>
          </a:xfrm>
          <a:prstGeom prst="rect">
            <a:avLst/>
          </a:prstGeom>
          <a:solidFill>
            <a:srgbClr val="006067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sz="2160" dirty="0"/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9425D8E0-A8A4-4934-A274-C9F41CBF424B}"/>
              </a:ext>
            </a:extLst>
          </p:cNvPr>
          <p:cNvSpPr/>
          <p:nvPr userDrawn="1"/>
        </p:nvSpPr>
        <p:spPr>
          <a:xfrm>
            <a:off x="7779336" y="1633613"/>
            <a:ext cx="4018564" cy="20780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sz="2160" dirty="0"/>
          </a:p>
        </p:txBody>
      </p:sp>
      <p:sp>
        <p:nvSpPr>
          <p:cNvPr id="15" name="Titel 1">
            <a:extLst>
              <a:ext uri="{FF2B5EF4-FFF2-40B4-BE49-F238E27FC236}">
                <a16:creationId xmlns:a16="http://schemas.microsoft.com/office/drawing/2014/main" id="{8BD5CA36-4E86-419E-9E66-F6CE70D2E81D}"/>
              </a:ext>
            </a:extLst>
          </p:cNvPr>
          <p:cNvSpPr txBox="1">
            <a:spLocks/>
          </p:cNvSpPr>
          <p:nvPr userDrawn="1"/>
        </p:nvSpPr>
        <p:spPr>
          <a:xfrm>
            <a:off x="7915316" y="3830910"/>
            <a:ext cx="3882584" cy="11404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Wir bringen die </a:t>
            </a:r>
            <a:br>
              <a:rPr lang="de-DE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de-DE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 Wirtschaft in die Schule.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C3C011D-B115-46CE-96EF-7A3663BD61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3424" y="1737360"/>
            <a:ext cx="6935911" cy="1796774"/>
          </a:xfrm>
        </p:spPr>
        <p:txBody>
          <a:bodyPr anchor="b"/>
          <a:lstStyle>
            <a:lvl1pPr algn="l">
              <a:lnSpc>
                <a:spcPts val="6000"/>
              </a:lnSpc>
              <a:defRPr sz="6000" b="1">
                <a:solidFill>
                  <a:schemeClr val="bg1">
                    <a:lumMod val="95000"/>
                  </a:schemeClr>
                </a:solidFill>
                <a:latin typeface="Corbel" panose="020B0503020204020204" pitchFamily="34" charset="0"/>
              </a:defRPr>
            </a:lvl1pPr>
          </a:lstStyle>
          <a:p>
            <a:r>
              <a:rPr lang="de-DE" dirty="0"/>
              <a:t>Mastertitelformat bearbeiten</a:t>
            </a:r>
            <a:endParaRPr lang="de-AT" dirty="0"/>
          </a:p>
        </p:txBody>
      </p:sp>
      <p:pic>
        <p:nvPicPr>
          <p:cNvPr id="16" name="Picture 2">
            <a:extLst>
              <a:ext uri="{FF2B5EF4-FFF2-40B4-BE49-F238E27FC236}">
                <a16:creationId xmlns:a16="http://schemas.microsoft.com/office/drawing/2014/main" id="{E2447C2A-FFA6-4174-90B1-18B65F7B8BD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780" y="6088946"/>
            <a:ext cx="1359617" cy="3616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Grafik 16">
            <a:extLst>
              <a:ext uri="{FF2B5EF4-FFF2-40B4-BE49-F238E27FC236}">
                <a16:creationId xmlns:a16="http://schemas.microsoft.com/office/drawing/2014/main" id="{6AF64A2B-B5C8-4776-ADCF-14E330B18834}"/>
              </a:ext>
            </a:extLst>
          </p:cNvPr>
          <p:cNvPicPr/>
          <p:nvPr userDrawn="1"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1432"/>
          <a:stretch/>
        </p:blipFill>
        <p:spPr>
          <a:xfrm>
            <a:off x="2060345" y="6017940"/>
            <a:ext cx="1380108" cy="558325"/>
          </a:xfrm>
          <a:prstGeom prst="rect">
            <a:avLst/>
          </a:prstGeom>
        </p:spPr>
      </p:pic>
      <p:sp>
        <p:nvSpPr>
          <p:cNvPr id="18" name="Titel 1">
            <a:extLst>
              <a:ext uri="{FF2B5EF4-FFF2-40B4-BE49-F238E27FC236}">
                <a16:creationId xmlns:a16="http://schemas.microsoft.com/office/drawing/2014/main" id="{C0E91B4A-4113-4C32-877C-F90BC345AB68}"/>
              </a:ext>
            </a:extLst>
          </p:cNvPr>
          <p:cNvSpPr txBox="1">
            <a:spLocks/>
          </p:cNvSpPr>
          <p:nvPr userDrawn="1"/>
        </p:nvSpPr>
        <p:spPr>
          <a:xfrm>
            <a:off x="394100" y="5271973"/>
            <a:ext cx="3232830" cy="11404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Mit freundlicher Unterstützung:</a:t>
            </a:r>
          </a:p>
        </p:txBody>
      </p:sp>
      <p:pic>
        <p:nvPicPr>
          <p:cNvPr id="11" name="Picture 3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13451" y="2041634"/>
            <a:ext cx="2751853" cy="11818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947030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AFCE1B1-AEF3-4F82-AC93-58953CF358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D7EA538F-0D3B-4979-8BD0-60DAFA23B5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7975241-A412-4105-B6F1-86EC2D50F2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50772-E5B1-43F7-8DE5-4DD7945F9001}" type="datetimeFigureOut">
              <a:rPr lang="de-AT" smtClean="0"/>
              <a:t>23.08.2019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DCF5A72-D18D-48D1-A376-8C79205EAB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18DD077-819D-4A4B-8B8B-8446652B54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1315A-3254-4701-B7F2-C12C39AFF7B0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9206025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EC653AAC-E53F-4349-94D5-23635F1F96E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F1FCEAD2-DABF-491A-BBA9-5F4CFEF9FB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8A4A179-8B46-4F55-B806-FC4BA6AB3A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50772-E5B1-43F7-8DE5-4DD7945F9001}" type="datetimeFigureOut">
              <a:rPr lang="de-AT" smtClean="0"/>
              <a:t>23.08.2019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E1234C8-71B7-486D-896F-97F1BDFA07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DFB492B-B643-4793-997B-F3551E19F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1315A-3254-4701-B7F2-C12C39AFF7B0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2106972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lussdiagramm: Prozess 6">
            <a:extLst>
              <a:ext uri="{FF2B5EF4-FFF2-40B4-BE49-F238E27FC236}">
                <a16:creationId xmlns:a16="http://schemas.microsoft.com/office/drawing/2014/main" id="{E66503BD-84A8-4E73-A36B-78C524FE386A}"/>
              </a:ext>
            </a:extLst>
          </p:cNvPr>
          <p:cNvSpPr/>
          <p:nvPr userDrawn="1"/>
        </p:nvSpPr>
        <p:spPr>
          <a:xfrm>
            <a:off x="0" y="62611"/>
            <a:ext cx="12192000" cy="1152000"/>
          </a:xfrm>
          <a:prstGeom prst="flowChartProcess">
            <a:avLst/>
          </a:prstGeom>
          <a:solidFill>
            <a:srgbClr val="0060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sz="1219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6D75A33-D324-49B6-91F0-48E73E662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2707" y="141097"/>
            <a:ext cx="11204155" cy="1006475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3200" b="1">
                <a:solidFill>
                  <a:schemeClr val="bg1">
                    <a:lumMod val="95000"/>
                  </a:schemeClr>
                </a:solidFill>
                <a:latin typeface="Corbel" panose="020B0503020204020204" pitchFamily="34" charset="0"/>
              </a:defRPr>
            </a:lvl1pPr>
          </a:lstStyle>
          <a:p>
            <a:r>
              <a:rPr lang="de-DE" dirty="0"/>
              <a:t>Mastertitelformat bearbeiten</a:t>
            </a:r>
            <a:endParaRPr lang="de-AT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9C0FA13-F3CC-4444-93B8-DFA12EDFAD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2707" y="1564395"/>
            <a:ext cx="11204155" cy="4612568"/>
          </a:xfrm>
        </p:spPr>
        <p:txBody>
          <a:bodyPr/>
          <a:lstStyle>
            <a:lvl1pPr>
              <a:defRPr b="0"/>
            </a:lvl1pPr>
            <a:lvl2pPr>
              <a:defRPr b="0"/>
            </a:lvl2pPr>
            <a:lvl3pPr>
              <a:defRPr b="0"/>
            </a:lvl3pPr>
            <a:lvl4pPr>
              <a:defRPr b="0"/>
            </a:lvl4pPr>
            <a:lvl5pPr>
              <a:defRPr b="0"/>
            </a:lvl5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AT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3BAF8C1-70A5-4E16-94C6-644A9C2F61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50772-E5B1-43F7-8DE5-4DD7945F9001}" type="datetimeFigureOut">
              <a:rPr lang="de-AT" smtClean="0"/>
              <a:t>23.08.2019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4A92473-476E-40E4-BEEE-BCF7A8C9F4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C29A89A-9C53-41B9-A014-3A1A63DE7F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1315A-3254-4701-B7F2-C12C39AFF7B0}" type="slidenum">
              <a:rPr lang="de-AT" smtClean="0"/>
              <a:t>‹Nr.›</a:t>
            </a:fld>
            <a:endParaRPr lang="de-AT"/>
          </a:p>
        </p:txBody>
      </p:sp>
      <p:pic>
        <p:nvPicPr>
          <p:cNvPr id="11" name="Picture 3">
            <a:extLst>
              <a:ext uri="{FF2B5EF4-FFF2-40B4-BE49-F238E27FC236}">
                <a16:creationId xmlns:a16="http://schemas.microsoft.com/office/drawing/2014/main" id="{A7640F83-1C8E-4229-BDEC-EC7D47DB000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59596" y="6537960"/>
            <a:ext cx="556203" cy="2388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763751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hteck 11">
            <a:extLst>
              <a:ext uri="{FF2B5EF4-FFF2-40B4-BE49-F238E27FC236}">
                <a16:creationId xmlns:a16="http://schemas.microsoft.com/office/drawing/2014/main" id="{9B6AE381-7826-46B5-8F2B-3051E35AE1D9}"/>
              </a:ext>
            </a:extLst>
          </p:cNvPr>
          <p:cNvSpPr/>
          <p:nvPr userDrawn="1"/>
        </p:nvSpPr>
        <p:spPr bwMode="blackWhite">
          <a:xfrm>
            <a:off x="394099" y="1633794"/>
            <a:ext cx="9115661" cy="20780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sz="2160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6EE6193A-7BF9-4454-886A-BE4A173007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956816"/>
            <a:ext cx="8968802" cy="1563624"/>
          </a:xfrm>
        </p:spPr>
        <p:txBody>
          <a:bodyPr anchor="ctr">
            <a:normAutofit/>
          </a:bodyPr>
          <a:lstStyle>
            <a:lvl1pPr>
              <a:defRPr lang="de-AT" sz="4400" b="1" kern="1200" dirty="0">
                <a:solidFill>
                  <a:srgbClr val="006067"/>
                </a:solidFill>
                <a:latin typeface="Corbel" panose="020B0503020204020204" pitchFamily="34" charset="0"/>
                <a:ea typeface="+mj-ea"/>
                <a:cs typeface="+mj-cs"/>
              </a:defRPr>
            </a:lvl1pPr>
          </a:lstStyle>
          <a:p>
            <a:r>
              <a:rPr lang="de-DE" dirty="0"/>
              <a:t>Mastertitelformat bearbeiten</a:t>
            </a:r>
            <a:endParaRPr lang="de-AT" dirty="0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CA17F126-72BB-488B-B893-2A0BB576FF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5B80B00-7BBF-41B1-BE89-8B0FBE1697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50772-E5B1-43F7-8DE5-4DD7945F9001}" type="datetimeFigureOut">
              <a:rPr lang="de-AT" smtClean="0"/>
              <a:t>23.08.2019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5B76AE9-9D15-446D-A9C6-2CDE57649A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54D7619-DD75-40DB-A9E0-453AD09502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1315A-3254-4701-B7F2-C12C39AFF7B0}" type="slidenum">
              <a:rPr lang="de-AT" smtClean="0"/>
              <a:t>‹Nr.›</a:t>
            </a:fld>
            <a:endParaRPr lang="de-AT"/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835EF863-7FFF-4335-AB7D-2763D08BE336}"/>
              </a:ext>
            </a:extLst>
          </p:cNvPr>
          <p:cNvSpPr/>
          <p:nvPr userDrawn="1"/>
        </p:nvSpPr>
        <p:spPr>
          <a:xfrm>
            <a:off x="9509760" y="1633613"/>
            <a:ext cx="2288140" cy="20780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sz="2160" dirty="0"/>
          </a:p>
        </p:txBody>
      </p:sp>
      <p:pic>
        <p:nvPicPr>
          <p:cNvPr id="15" name="Picture 3">
            <a:extLst>
              <a:ext uri="{FF2B5EF4-FFF2-40B4-BE49-F238E27FC236}">
                <a16:creationId xmlns:a16="http://schemas.microsoft.com/office/drawing/2014/main" id="{1A751B8F-46B2-4DFA-B994-07A12B4224D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2818639"/>
            <a:ext cx="1634152" cy="701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952009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940E7C4-519F-4FF8-9E97-6FB1648D3A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1A993F1-D84A-4185-B57E-E0D7D41059C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F66A98B0-09F4-4D52-AA72-F7D4ED3461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BC3040E9-7E85-4C1D-AFB4-691C62AA19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50772-E5B1-43F7-8DE5-4DD7945F9001}" type="datetimeFigureOut">
              <a:rPr lang="de-AT" smtClean="0"/>
              <a:t>23.08.2019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A607B63-152D-47A3-B31A-F155BB0065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1FF2581-B584-4CF0-A3D0-05247F808D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1315A-3254-4701-B7F2-C12C39AFF7B0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32984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6E2D97D-DE05-4621-AC51-08C9FD6551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B7104F9-33ED-49E4-A4B1-76B725DF5E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26D5A9AE-FD27-4E1F-BF6D-4FEC26D4EF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3CA9D32A-6884-4828-BA82-DE333EBACCE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FD33350F-B1F9-4FCB-A56A-819F87081F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81715057-535D-436E-8442-835AF1BC99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50772-E5B1-43F7-8DE5-4DD7945F9001}" type="datetimeFigureOut">
              <a:rPr lang="de-AT" smtClean="0"/>
              <a:t>23.08.2019</a:t>
            </a:fld>
            <a:endParaRPr lang="de-AT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8386FE55-1523-44D5-A20E-2500AB5925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94F2A68A-55FB-42D1-B51F-EC5E0B0B5B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1315A-3254-4701-B7F2-C12C39AFF7B0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533809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98357E1-047A-48D7-AF84-834E7008B6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ADFD6A42-D051-43A0-861F-5C0E27DBAC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50772-E5B1-43F7-8DE5-4DD7945F9001}" type="datetimeFigureOut">
              <a:rPr lang="de-AT" smtClean="0"/>
              <a:t>23.08.2019</a:t>
            </a:fld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DA2DDFD5-AF61-46B5-8E4D-384164E4D9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81F6CEE-0DB7-4838-9C97-3EAFD283C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1315A-3254-4701-B7F2-C12C39AFF7B0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5388707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79894A8A-D79D-4890-9938-4BD02EB9D5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50772-E5B1-43F7-8DE5-4DD7945F9001}" type="datetimeFigureOut">
              <a:rPr lang="de-AT" smtClean="0"/>
              <a:t>23.08.2019</a:t>
            </a:fld>
            <a:endParaRPr lang="de-AT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7C595EC9-0722-4DE9-B72E-FA53EA22D5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66A75335-9399-40AF-BBCC-28988F62D5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1315A-3254-4701-B7F2-C12C39AFF7B0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253996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7A258F-C72C-41E1-AB8A-85E2D73FD0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668C58E-0015-4EB4-9F32-3106B83CAE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98C2A14-6660-4DE9-88DB-517DB6B845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DB2FA18-BA92-4078-8119-7A56BD5997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50772-E5B1-43F7-8DE5-4DD7945F9001}" type="datetimeFigureOut">
              <a:rPr lang="de-AT" smtClean="0"/>
              <a:t>23.08.2019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9AFA33C7-204A-4880-AF35-A6FAF9A7A0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EAE24FC2-8ACC-43D3-8909-9E1BF97853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1315A-3254-4701-B7F2-C12C39AFF7B0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038164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8BC5CDB-ED9B-4087-90F1-B4F709D121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2008E5A3-4817-4781-A37B-213EB85042A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27531966-AF1B-49F2-BDAB-2DCF8E021B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46C10BB-C36D-4C50-A991-71DDA1C52F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50772-E5B1-43F7-8DE5-4DD7945F9001}" type="datetimeFigureOut">
              <a:rPr lang="de-AT" smtClean="0"/>
              <a:t>23.08.2019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EAC29EB-C3BF-4AC6-9EC2-1884C055F4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824ED25-10AC-47F4-B38B-2845F58DBC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1315A-3254-4701-B7F2-C12C39AFF7B0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4284383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DEEECD63-1F2C-4C7D-B551-BC6CAEFB10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54615B7-56EB-497C-93D6-5895F02133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3022B39-5FE1-4806-9FA4-5A0E0BF216C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950772-E5B1-43F7-8DE5-4DD7945F9001}" type="datetimeFigureOut">
              <a:rPr lang="de-AT" smtClean="0"/>
              <a:t>23.08.2019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F401B6B-DF28-4CFE-9BD3-80742CB985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C56ED42-9EE7-47E5-8EFA-48DA9566662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E1315A-3254-4701-B7F2-C12C39AFF7B0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4463543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5.png"/></Relationships>
</file>

<file path=ppt/slides/_rels/slide12.xml.rels><?xml version="1.0" encoding="UTF-8" standalone="yes"?>
<Relationships xmlns="http://schemas.openxmlformats.org/package/2006/relationships"><Relationship Id="rId646" Type="http://schemas.openxmlformats.org/officeDocument/2006/relationships/image" Target="../media/image18.png"/><Relationship Id="rId798" Type="http://schemas.openxmlformats.org/officeDocument/2006/relationships/image" Target="../media/image20.png"/><Relationship Id="rId997" Type="http://schemas.openxmlformats.org/officeDocument/2006/relationships/image" Target="../../word/media/image992.svg"/><Relationship Id="rId645" Type="http://schemas.openxmlformats.org/officeDocument/2006/relationships/image" Target="../../word/media/image640.svg"/><Relationship Id="rId797" Type="http://schemas.openxmlformats.org/officeDocument/2006/relationships/image" Target="../../word/media/image792.sv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762" Type="http://schemas.openxmlformats.org/officeDocument/2006/relationships/image" Target="../media/image19.png"/><Relationship Id="rId296" Type="http://schemas.openxmlformats.org/officeDocument/2006/relationships/image" Target="../media/image17.png"/><Relationship Id="rId295" Type="http://schemas.openxmlformats.org/officeDocument/2006/relationships/image" Target="../../word/media/image290.svg"/><Relationship Id="rId761" Type="http://schemas.openxmlformats.org/officeDocument/2006/relationships/image" Target="../../word/media/image756.svg"/><Relationship Id="rId998" Type="http://schemas.openxmlformats.org/officeDocument/2006/relationships/image" Target="../media/image1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9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png"/></Relationships>
</file>

<file path=ppt/slides/_rels/slide19.xml.rels><?xml version="1.0" encoding="UTF-8" standalone="yes"?>
<Relationships xmlns="http://schemas.openxmlformats.org/package/2006/relationships"><Relationship Id="rId281" Type="http://schemas.openxmlformats.org/officeDocument/2006/relationships/image" Target="../../word/media/image2760.svg"/><Relationship Id="rId798" Type="http://schemas.openxmlformats.org/officeDocument/2006/relationships/image" Target="../media/image9.png"/><Relationship Id="rId797" Type="http://schemas.openxmlformats.org/officeDocument/2006/relationships/image" Target="../../word/media/image7920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181" Type="http://schemas.openxmlformats.org/officeDocument/2006/relationships/image" Target="../../word/media/image176.svg"/><Relationship Id="rId283" Type="http://schemas.openxmlformats.org/officeDocument/2006/relationships/image" Target="../media/image19.png"/><Relationship Id="rId282" Type="http://schemas.openxmlformats.org/officeDocument/2006/relationships/image" Target="../media/image2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81" Type="http://schemas.openxmlformats.org/officeDocument/2006/relationships/image" Target="../../word/media/image276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254" Type="http://schemas.openxmlformats.org/officeDocument/2006/relationships/image" Target="../media/image7.png"/><Relationship Id="rId253" Type="http://schemas.openxmlformats.org/officeDocument/2006/relationships/image" Target="../../word/media/image248.sv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305" Type="http://schemas.openxmlformats.org/officeDocument/2006/relationships/image" Target="../../word/media/image300.svg"/><Relationship Id="rId4" Type="http://schemas.openxmlformats.org/officeDocument/2006/relationships/image" Target="../media/image25.png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png"/><Relationship Id="rId3" Type="http://schemas.openxmlformats.org/officeDocument/2006/relationships/image" Target="../media/image24.png"/><Relationship Id="rId7" Type="http://schemas.openxmlformats.org/officeDocument/2006/relationships/image" Target="../media/image27.sv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png"/><Relationship Id="rId5" Type="http://schemas.openxmlformats.org/officeDocument/2006/relationships/image" Target="../media/image7.svg"/><Relationship Id="rId15" Type="http://schemas.openxmlformats.org/officeDocument/2006/relationships/image" Target="../media/image11.svg"/><Relationship Id="rId10" Type="http://schemas.openxmlformats.org/officeDocument/2006/relationships/image" Target="../media/image29.png"/><Relationship Id="rId4" Type="http://schemas.openxmlformats.org/officeDocument/2006/relationships/image" Target="../media/image26.png"/><Relationship Id="rId9" Type="http://schemas.openxmlformats.org/officeDocument/2006/relationships/image" Target="../media/image33.sv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56" Type="http://schemas.openxmlformats.org/officeDocument/2006/relationships/image" Target="../media/image26.png"/><Relationship Id="rId2" Type="http://schemas.openxmlformats.org/officeDocument/2006/relationships/image" Target="../media/image9.png"/><Relationship Id="rId255" Type="http://schemas.openxmlformats.org/officeDocument/2006/relationships/image" Target="../../word/media/image250.sv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svg"/><Relationship Id="rId253" Type="http://schemas.openxmlformats.org/officeDocument/2006/relationships/image" Target="../../word/media/image2480.svg"/><Relationship Id="rId4" Type="http://schemas.openxmlformats.org/officeDocument/2006/relationships/image" Target="../media/image30.png"/><Relationship Id="rId257" Type="http://schemas.openxmlformats.org/officeDocument/2006/relationships/image" Target="../media/image6.png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png"/><Relationship Id="rId3" Type="http://schemas.openxmlformats.org/officeDocument/2006/relationships/image" Target="../media/image24.png"/><Relationship Id="rId7" Type="http://schemas.openxmlformats.org/officeDocument/2006/relationships/image" Target="../media/image41.sv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2.png"/><Relationship Id="rId5" Type="http://schemas.openxmlformats.org/officeDocument/2006/relationships/image" Target="../media/image43.svg"/><Relationship Id="rId749" Type="http://schemas.openxmlformats.org/officeDocument/2006/relationships/image" Target="../../word/media/image744.svg"/><Relationship Id="rId4" Type="http://schemas.openxmlformats.org/officeDocument/2006/relationships/image" Target="../media/image31.pn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E801447-7639-402E-B2A9-847A67276BB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3424" y="1784985"/>
            <a:ext cx="6935911" cy="1796774"/>
          </a:xfrm>
        </p:spPr>
        <p:txBody>
          <a:bodyPr anchor="ctr">
            <a:normAutofit/>
          </a:bodyPr>
          <a:lstStyle/>
          <a:p>
            <a:pPr algn="l"/>
            <a:r>
              <a:rPr lang="de-AT" sz="4800" dirty="0" smtClean="0"/>
              <a:t>Richtiger Umgang </a:t>
            </a:r>
            <a:br>
              <a:rPr lang="de-AT" sz="4800" dirty="0" smtClean="0"/>
            </a:br>
            <a:r>
              <a:rPr lang="de-AT" sz="4800" dirty="0" smtClean="0"/>
              <a:t>mit Geld</a:t>
            </a:r>
            <a:endParaRPr lang="de-AT" sz="4800" dirty="0"/>
          </a:p>
        </p:txBody>
      </p:sp>
    </p:spTree>
    <p:extLst>
      <p:ext uri="{BB962C8B-B14F-4D97-AF65-F5344CB8AC3E}">
        <p14:creationId xmlns:p14="http://schemas.microsoft.com/office/powerpoint/2010/main" val="2927183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" name="Grafik 132" descr="P:\GEMEINSAME DOKUMENTE\Illustrationen_Felix\Skript_41-42\Julia_v1.png">
            <a:extLst>
              <a:ext uri="{FF2B5EF4-FFF2-40B4-BE49-F238E27FC236}">
                <a16:creationId xmlns:a16="http://schemas.microsoft.com/office/drawing/2014/main" id="{43109D35-1375-499A-8CB4-71A3A1C92D2A}"/>
              </a:ext>
            </a:extLst>
          </p:cNvPr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52" t="5918" r="13953" b="3488"/>
          <a:stretch/>
        </p:blipFill>
        <p:spPr bwMode="auto">
          <a:xfrm>
            <a:off x="486654" y="3803822"/>
            <a:ext cx="1409035" cy="2777636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7ECAEB78-BB2A-4B20-8BDC-22B1DF661F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AT" dirty="0" smtClean="0"/>
              <a:t>Haushaltsbuch – Schritt 1: </a:t>
            </a:r>
            <a:br>
              <a:rPr lang="de-AT" dirty="0" smtClean="0"/>
            </a:br>
            <a:r>
              <a:rPr lang="de-AT" b="0" dirty="0" smtClean="0"/>
              <a:t>Einnahmen und Ausgaben zuordnen</a:t>
            </a:r>
            <a:endParaRPr lang="de-AT" b="0" dirty="0"/>
          </a:p>
        </p:txBody>
      </p:sp>
      <p:sp>
        <p:nvSpPr>
          <p:cNvPr id="12" name="Sprechblase: rechteckig mit abgerundeten Ecken 20">
            <a:extLst>
              <a:ext uri="{FF2B5EF4-FFF2-40B4-BE49-F238E27FC236}">
                <a16:creationId xmlns:a16="http://schemas.microsoft.com/office/drawing/2014/main" id="{C2EA0CA2-DBC2-4A11-9CC2-0346102029D1}"/>
              </a:ext>
            </a:extLst>
          </p:cNvPr>
          <p:cNvSpPr/>
          <p:nvPr/>
        </p:nvSpPr>
        <p:spPr>
          <a:xfrm>
            <a:off x="204703" y="1882548"/>
            <a:ext cx="2666023" cy="1594457"/>
          </a:xfrm>
          <a:prstGeom prst="wedgeRoundRectCallout">
            <a:avLst>
              <a:gd name="adj1" fmla="val 9641"/>
              <a:gd name="adj2" fmla="val 90198"/>
              <a:gd name="adj3" fmla="val 16667"/>
            </a:avLst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1200"/>
              </a:spcBef>
            </a:pPr>
            <a:r>
              <a:rPr lang="de-AT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Sortiere die Rechnungen und Belege und teile sie den Einnahmen oder Ausgaben zu.</a:t>
            </a:r>
            <a:endParaRPr lang="de-AT" dirty="0">
              <a:solidFill>
                <a:schemeClr val="tx1">
                  <a:lumMod val="85000"/>
                  <a:lumOff val="15000"/>
                </a:schemeClr>
              </a:solidFill>
              <a:latin typeface="Corbel" panose="020B0503020204020204" pitchFamily="34" charset="0"/>
            </a:endParaRPr>
          </a:p>
        </p:txBody>
      </p:sp>
      <p:pic>
        <p:nvPicPr>
          <p:cNvPr id="18" name="Grafik 17">
            <a:extLst>
              <a:ext uri="{FF2B5EF4-FFF2-40B4-BE49-F238E27FC236}">
                <a16:creationId xmlns:a16="http://schemas.microsoft.com/office/drawing/2014/main" id="{E4F348B7-9135-4FFD-9890-44A264F009B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4430" y="996405"/>
            <a:ext cx="1727051" cy="1626000"/>
          </a:xfrm>
          <a:prstGeom prst="rect">
            <a:avLst/>
          </a:prstGeom>
        </p:spPr>
      </p:pic>
      <p:cxnSp>
        <p:nvCxnSpPr>
          <p:cNvPr id="4" name="Gerader Verbinder 3"/>
          <p:cNvCxnSpPr/>
          <p:nvPr/>
        </p:nvCxnSpPr>
        <p:spPr>
          <a:xfrm>
            <a:off x="6688805" y="2766734"/>
            <a:ext cx="0" cy="3600000"/>
          </a:xfrm>
          <a:prstGeom prst="line">
            <a:avLst/>
          </a:prstGeom>
          <a:ln w="28575">
            <a:solidFill>
              <a:srgbClr val="87888A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5" name="Rechteck 134">
            <a:extLst>
              <a:ext uri="{FF2B5EF4-FFF2-40B4-BE49-F238E27FC236}">
                <a16:creationId xmlns:a16="http://schemas.microsoft.com/office/drawing/2014/main" id="{EC31BB7D-B44E-4087-B765-682B0B58DC8E}"/>
              </a:ext>
            </a:extLst>
          </p:cNvPr>
          <p:cNvSpPr/>
          <p:nvPr/>
        </p:nvSpPr>
        <p:spPr>
          <a:xfrm>
            <a:off x="3526899" y="1630850"/>
            <a:ext cx="1867909" cy="51011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2200" dirty="0" smtClean="0">
                <a:latin typeface="Corbel" panose="020B0503020204020204" pitchFamily="34" charset="0"/>
              </a:rPr>
              <a:t>Einnahmen</a:t>
            </a:r>
            <a:endParaRPr lang="de-AT" sz="2200" dirty="0">
              <a:latin typeface="Corbel" panose="020B0503020204020204" pitchFamily="34" charset="0"/>
            </a:endParaRPr>
          </a:p>
        </p:txBody>
      </p:sp>
      <p:sp>
        <p:nvSpPr>
          <p:cNvPr id="136" name="Rechteck 135">
            <a:extLst>
              <a:ext uri="{FF2B5EF4-FFF2-40B4-BE49-F238E27FC236}">
                <a16:creationId xmlns:a16="http://schemas.microsoft.com/office/drawing/2014/main" id="{2CEE35DD-4F6B-4961-BAFC-AFF8175C1AD0}"/>
              </a:ext>
            </a:extLst>
          </p:cNvPr>
          <p:cNvSpPr/>
          <p:nvPr/>
        </p:nvSpPr>
        <p:spPr>
          <a:xfrm>
            <a:off x="8535445" y="1630850"/>
            <a:ext cx="1867909" cy="51120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2200" dirty="0" smtClean="0">
                <a:latin typeface="Corbel" panose="020B0503020204020204" pitchFamily="34" charset="0"/>
              </a:rPr>
              <a:t>Ausgaben</a:t>
            </a:r>
            <a:endParaRPr lang="de-AT" sz="2200" dirty="0">
              <a:latin typeface="Corbel" panose="020B0503020204020204" pitchFamily="34" charset="0"/>
            </a:endParaRPr>
          </a:p>
        </p:txBody>
      </p:sp>
      <p:grpSp>
        <p:nvGrpSpPr>
          <p:cNvPr id="9" name="Gruppieren 8"/>
          <p:cNvGrpSpPr/>
          <p:nvPr/>
        </p:nvGrpSpPr>
        <p:grpSpPr>
          <a:xfrm>
            <a:off x="2050554" y="5467261"/>
            <a:ext cx="1139666" cy="1059245"/>
            <a:chOff x="2177373" y="4108069"/>
            <a:chExt cx="1139666" cy="1059245"/>
          </a:xfrm>
        </p:grpSpPr>
        <p:sp>
          <p:nvSpPr>
            <p:cNvPr id="10" name="Rechteck 9">
              <a:extLst>
                <a:ext uri="{FF2B5EF4-FFF2-40B4-BE49-F238E27FC236}">
                  <a16:creationId xmlns:a16="http://schemas.microsoft.com/office/drawing/2014/main" id="{F5451BCB-8A4D-4973-B0F4-18FA5CC3F08F}"/>
                </a:ext>
              </a:extLst>
            </p:cNvPr>
            <p:cNvSpPr/>
            <p:nvPr/>
          </p:nvSpPr>
          <p:spPr>
            <a:xfrm>
              <a:off x="2251596" y="4108069"/>
              <a:ext cx="972000" cy="101719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097252">
                <a:defRPr/>
              </a:pPr>
              <a:endParaRPr lang="de-AT" sz="2160">
                <a:solidFill>
                  <a:srgbClr val="FFFFFF"/>
                </a:solidFill>
                <a:latin typeface="Verdana"/>
              </a:endParaRPr>
            </a:p>
          </p:txBody>
        </p:sp>
        <p:sp>
          <p:nvSpPr>
            <p:cNvPr id="11" name="Rechteck 10"/>
            <p:cNvSpPr/>
            <p:nvPr/>
          </p:nvSpPr>
          <p:spPr>
            <a:xfrm>
              <a:off x="2177373" y="4124696"/>
              <a:ext cx="1139666" cy="523220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de-AT" sz="14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orbel" panose="020B0503020204020204" pitchFamily="34" charset="0"/>
                </a:rPr>
                <a:t>Reinigungs-</a:t>
              </a:r>
              <a:br>
                <a:rPr lang="de-AT" sz="14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orbel" panose="020B0503020204020204" pitchFamily="34" charset="0"/>
                </a:rPr>
              </a:br>
              <a:r>
                <a:rPr lang="de-AT" sz="14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orbel" panose="020B0503020204020204" pitchFamily="34" charset="0"/>
                </a:rPr>
                <a:t>mittel</a:t>
              </a:r>
              <a:endParaRPr lang="de-AT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endParaRPr>
            </a:p>
          </p:txBody>
        </p:sp>
        <p:sp>
          <p:nvSpPr>
            <p:cNvPr id="13" name="Textfeld 12"/>
            <p:cNvSpPr txBox="1"/>
            <p:nvPr/>
          </p:nvSpPr>
          <p:spPr>
            <a:xfrm>
              <a:off x="2413934" y="4797982"/>
              <a:ext cx="7149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AT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10 €</a:t>
              </a:r>
              <a:endParaRPr lang="de-AT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grpSp>
        <p:nvGrpSpPr>
          <p:cNvPr id="14" name="Gruppieren 13"/>
          <p:cNvGrpSpPr/>
          <p:nvPr/>
        </p:nvGrpSpPr>
        <p:grpSpPr>
          <a:xfrm>
            <a:off x="2125359" y="5464647"/>
            <a:ext cx="985471" cy="1059245"/>
            <a:chOff x="2251165" y="4108069"/>
            <a:chExt cx="898384" cy="1059245"/>
          </a:xfrm>
        </p:grpSpPr>
        <p:sp>
          <p:nvSpPr>
            <p:cNvPr id="15" name="Rechteck 14">
              <a:extLst>
                <a:ext uri="{FF2B5EF4-FFF2-40B4-BE49-F238E27FC236}">
                  <a16:creationId xmlns:a16="http://schemas.microsoft.com/office/drawing/2014/main" id="{F5451BCB-8A4D-4973-B0F4-18FA5CC3F08F}"/>
                </a:ext>
              </a:extLst>
            </p:cNvPr>
            <p:cNvSpPr/>
            <p:nvPr/>
          </p:nvSpPr>
          <p:spPr>
            <a:xfrm>
              <a:off x="2251596" y="4108069"/>
              <a:ext cx="886104" cy="101719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097252">
                <a:defRPr/>
              </a:pPr>
              <a:endParaRPr lang="de-AT" sz="2160">
                <a:solidFill>
                  <a:srgbClr val="FFFFFF"/>
                </a:solidFill>
                <a:latin typeface="Verdana"/>
              </a:endParaRPr>
            </a:p>
          </p:txBody>
        </p:sp>
        <p:sp>
          <p:nvSpPr>
            <p:cNvPr id="16" name="Rechteck 15"/>
            <p:cNvSpPr/>
            <p:nvPr/>
          </p:nvSpPr>
          <p:spPr>
            <a:xfrm>
              <a:off x="2251165" y="4124588"/>
              <a:ext cx="898384" cy="553998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de-AT" sz="15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orbel" panose="020B0503020204020204" pitchFamily="34" charset="0"/>
                </a:rPr>
                <a:t>Körper-pflege</a:t>
              </a:r>
              <a:endParaRPr lang="de-AT" sz="15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endParaRPr>
            </a:p>
          </p:txBody>
        </p:sp>
        <p:sp>
          <p:nvSpPr>
            <p:cNvPr id="19" name="Textfeld 18"/>
            <p:cNvSpPr txBox="1"/>
            <p:nvPr/>
          </p:nvSpPr>
          <p:spPr>
            <a:xfrm>
              <a:off x="2344891" y="4797982"/>
              <a:ext cx="7149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AT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4</a:t>
              </a:r>
              <a:r>
                <a:rPr lang="de-AT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0 €</a:t>
              </a:r>
              <a:endParaRPr lang="de-AT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grpSp>
        <p:nvGrpSpPr>
          <p:cNvPr id="20" name="Gruppieren 19"/>
          <p:cNvGrpSpPr/>
          <p:nvPr/>
        </p:nvGrpSpPr>
        <p:grpSpPr>
          <a:xfrm>
            <a:off x="11055029" y="2831867"/>
            <a:ext cx="1011801" cy="1062059"/>
            <a:chOff x="2247088" y="4108069"/>
            <a:chExt cx="1011801" cy="1062059"/>
          </a:xfrm>
        </p:grpSpPr>
        <p:sp>
          <p:nvSpPr>
            <p:cNvPr id="21" name="Rechteck 20">
              <a:extLst>
                <a:ext uri="{FF2B5EF4-FFF2-40B4-BE49-F238E27FC236}">
                  <a16:creationId xmlns:a16="http://schemas.microsoft.com/office/drawing/2014/main" id="{F5451BCB-8A4D-4973-B0F4-18FA5CC3F08F}"/>
                </a:ext>
              </a:extLst>
            </p:cNvPr>
            <p:cNvSpPr/>
            <p:nvPr/>
          </p:nvSpPr>
          <p:spPr>
            <a:xfrm>
              <a:off x="2251596" y="4108069"/>
              <a:ext cx="972000" cy="101719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097252">
                <a:defRPr/>
              </a:pPr>
              <a:endParaRPr lang="de-AT" sz="2160">
                <a:solidFill>
                  <a:srgbClr val="FFFFFF"/>
                </a:solidFill>
                <a:latin typeface="Verdana"/>
              </a:endParaRPr>
            </a:p>
          </p:txBody>
        </p:sp>
        <p:sp>
          <p:nvSpPr>
            <p:cNvPr id="22" name="Rechteck 21"/>
            <p:cNvSpPr/>
            <p:nvPr/>
          </p:nvSpPr>
          <p:spPr>
            <a:xfrm>
              <a:off x="2247088" y="4124588"/>
              <a:ext cx="984622" cy="553998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de-AT" sz="15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orbel" panose="020B0503020204020204" pitchFamily="34" charset="0"/>
                </a:rPr>
                <a:t>Telefon  </a:t>
              </a:r>
              <a:br>
                <a:rPr lang="de-AT" sz="15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orbel" panose="020B0503020204020204" pitchFamily="34" charset="0"/>
                </a:rPr>
              </a:br>
              <a:r>
                <a:rPr lang="de-AT" sz="15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orbel" panose="020B0503020204020204" pitchFamily="34" charset="0"/>
                </a:rPr>
                <a:t>Internet</a:t>
              </a:r>
              <a:endParaRPr lang="de-AT" sz="15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endParaRPr>
            </a:p>
          </p:txBody>
        </p:sp>
        <p:sp>
          <p:nvSpPr>
            <p:cNvPr id="23" name="Textfeld 22"/>
            <p:cNvSpPr txBox="1"/>
            <p:nvPr/>
          </p:nvSpPr>
          <p:spPr>
            <a:xfrm>
              <a:off x="2282381" y="4800796"/>
              <a:ext cx="97650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AT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6</a:t>
              </a:r>
              <a:r>
                <a:rPr lang="de-AT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0 €</a:t>
              </a:r>
              <a:endParaRPr lang="de-AT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grpSp>
        <p:nvGrpSpPr>
          <p:cNvPr id="24" name="Gruppieren 23"/>
          <p:cNvGrpSpPr/>
          <p:nvPr/>
        </p:nvGrpSpPr>
        <p:grpSpPr>
          <a:xfrm>
            <a:off x="6787858" y="5185020"/>
            <a:ext cx="1139666" cy="1062438"/>
            <a:chOff x="2146573" y="4124588"/>
            <a:chExt cx="1139666" cy="1062438"/>
          </a:xfrm>
        </p:grpSpPr>
        <p:sp>
          <p:nvSpPr>
            <p:cNvPr id="25" name="Rechteck 24">
              <a:extLst>
                <a:ext uri="{FF2B5EF4-FFF2-40B4-BE49-F238E27FC236}">
                  <a16:creationId xmlns:a16="http://schemas.microsoft.com/office/drawing/2014/main" id="{F5451BCB-8A4D-4973-B0F4-18FA5CC3F08F}"/>
                </a:ext>
              </a:extLst>
            </p:cNvPr>
            <p:cNvSpPr/>
            <p:nvPr/>
          </p:nvSpPr>
          <p:spPr>
            <a:xfrm>
              <a:off x="2230406" y="4124588"/>
              <a:ext cx="972000" cy="101719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097252">
                <a:defRPr/>
              </a:pPr>
              <a:endParaRPr lang="de-AT" sz="2160">
                <a:solidFill>
                  <a:srgbClr val="FFFFFF"/>
                </a:solidFill>
                <a:latin typeface="Verdana"/>
              </a:endParaRPr>
            </a:p>
          </p:txBody>
        </p:sp>
        <p:sp>
          <p:nvSpPr>
            <p:cNvPr id="26" name="Rechteck 25"/>
            <p:cNvSpPr/>
            <p:nvPr/>
          </p:nvSpPr>
          <p:spPr>
            <a:xfrm>
              <a:off x="2146573" y="4132208"/>
              <a:ext cx="1139666" cy="553998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de-AT" sz="15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orbel" panose="020B0503020204020204" pitchFamily="34" charset="0"/>
                </a:rPr>
                <a:t>Ausgaben Freizeit</a:t>
              </a:r>
              <a:endParaRPr lang="de-AT" sz="15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endParaRPr>
            </a:p>
          </p:txBody>
        </p:sp>
        <p:sp>
          <p:nvSpPr>
            <p:cNvPr id="27" name="Textfeld 26"/>
            <p:cNvSpPr txBox="1"/>
            <p:nvPr/>
          </p:nvSpPr>
          <p:spPr>
            <a:xfrm>
              <a:off x="2266055" y="4817694"/>
              <a:ext cx="96388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AT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150 €</a:t>
              </a:r>
              <a:endParaRPr lang="de-AT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grpSp>
        <p:nvGrpSpPr>
          <p:cNvPr id="28" name="Gruppieren 27"/>
          <p:cNvGrpSpPr/>
          <p:nvPr/>
        </p:nvGrpSpPr>
        <p:grpSpPr>
          <a:xfrm>
            <a:off x="9936779" y="5184336"/>
            <a:ext cx="1139666" cy="1059245"/>
            <a:chOff x="2177373" y="4108069"/>
            <a:chExt cx="1139666" cy="1059245"/>
          </a:xfrm>
        </p:grpSpPr>
        <p:sp>
          <p:nvSpPr>
            <p:cNvPr id="29" name="Rechteck 28">
              <a:extLst>
                <a:ext uri="{FF2B5EF4-FFF2-40B4-BE49-F238E27FC236}">
                  <a16:creationId xmlns:a16="http://schemas.microsoft.com/office/drawing/2014/main" id="{F5451BCB-8A4D-4973-B0F4-18FA5CC3F08F}"/>
                </a:ext>
              </a:extLst>
            </p:cNvPr>
            <p:cNvSpPr/>
            <p:nvPr/>
          </p:nvSpPr>
          <p:spPr>
            <a:xfrm>
              <a:off x="2251596" y="4108069"/>
              <a:ext cx="972000" cy="101719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097252">
                <a:defRPr/>
              </a:pPr>
              <a:endParaRPr lang="de-AT" sz="2160">
                <a:solidFill>
                  <a:srgbClr val="FFFFFF"/>
                </a:solidFill>
                <a:latin typeface="Verdana"/>
              </a:endParaRPr>
            </a:p>
          </p:txBody>
        </p:sp>
        <p:sp>
          <p:nvSpPr>
            <p:cNvPr id="30" name="Rechteck 29"/>
            <p:cNvSpPr/>
            <p:nvPr/>
          </p:nvSpPr>
          <p:spPr>
            <a:xfrm>
              <a:off x="2177373" y="4124696"/>
              <a:ext cx="1139666" cy="523220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de-AT" sz="14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orbel" panose="020B0503020204020204" pitchFamily="34" charset="0"/>
                </a:rPr>
                <a:t>Reinigungs-</a:t>
              </a:r>
              <a:br>
                <a:rPr lang="de-AT" sz="14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orbel" panose="020B0503020204020204" pitchFamily="34" charset="0"/>
                </a:rPr>
              </a:br>
              <a:r>
                <a:rPr lang="de-AT" sz="14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orbel" panose="020B0503020204020204" pitchFamily="34" charset="0"/>
                </a:rPr>
                <a:t>mittel</a:t>
              </a:r>
              <a:endParaRPr lang="de-AT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endParaRPr>
            </a:p>
          </p:txBody>
        </p:sp>
        <p:sp>
          <p:nvSpPr>
            <p:cNvPr id="31" name="Textfeld 30"/>
            <p:cNvSpPr txBox="1"/>
            <p:nvPr/>
          </p:nvSpPr>
          <p:spPr>
            <a:xfrm>
              <a:off x="2413934" y="4797982"/>
              <a:ext cx="7149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AT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10 €</a:t>
              </a:r>
              <a:endParaRPr lang="de-AT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grpSp>
        <p:nvGrpSpPr>
          <p:cNvPr id="32" name="Gruppieren 31"/>
          <p:cNvGrpSpPr/>
          <p:nvPr/>
        </p:nvGrpSpPr>
        <p:grpSpPr>
          <a:xfrm>
            <a:off x="7869127" y="5184336"/>
            <a:ext cx="1067642" cy="1053993"/>
            <a:chOff x="2198315" y="4108069"/>
            <a:chExt cx="1067642" cy="1053993"/>
          </a:xfrm>
        </p:grpSpPr>
        <p:sp>
          <p:nvSpPr>
            <p:cNvPr id="33" name="Rechteck 32">
              <a:extLst>
                <a:ext uri="{FF2B5EF4-FFF2-40B4-BE49-F238E27FC236}">
                  <a16:creationId xmlns:a16="http://schemas.microsoft.com/office/drawing/2014/main" id="{F5451BCB-8A4D-4973-B0F4-18FA5CC3F08F}"/>
                </a:ext>
              </a:extLst>
            </p:cNvPr>
            <p:cNvSpPr/>
            <p:nvPr/>
          </p:nvSpPr>
          <p:spPr>
            <a:xfrm>
              <a:off x="2251596" y="4108069"/>
              <a:ext cx="972000" cy="101719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097252">
                <a:defRPr/>
              </a:pPr>
              <a:endParaRPr lang="de-AT" sz="2160">
                <a:solidFill>
                  <a:srgbClr val="FFFFFF"/>
                </a:solidFill>
                <a:latin typeface="Verdana"/>
              </a:endParaRPr>
            </a:p>
          </p:txBody>
        </p:sp>
        <p:sp>
          <p:nvSpPr>
            <p:cNvPr id="34" name="Rechteck 33"/>
            <p:cNvSpPr/>
            <p:nvPr/>
          </p:nvSpPr>
          <p:spPr>
            <a:xfrm>
              <a:off x="2198315" y="4125173"/>
              <a:ext cx="1067642" cy="553998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de-AT" sz="15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orbel" panose="020B0503020204020204" pitchFamily="34" charset="0"/>
                </a:rPr>
                <a:t>Nahrungs-mittel</a:t>
              </a:r>
              <a:endParaRPr lang="de-AT" sz="15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endParaRPr>
            </a:p>
          </p:txBody>
        </p:sp>
        <p:sp>
          <p:nvSpPr>
            <p:cNvPr id="35" name="Textfeld 34"/>
            <p:cNvSpPr txBox="1"/>
            <p:nvPr/>
          </p:nvSpPr>
          <p:spPr>
            <a:xfrm>
              <a:off x="2279132" y="4792730"/>
              <a:ext cx="98058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AT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370 €</a:t>
              </a:r>
              <a:endParaRPr lang="de-AT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grpSp>
        <p:nvGrpSpPr>
          <p:cNvPr id="36" name="Gruppieren 35"/>
          <p:cNvGrpSpPr/>
          <p:nvPr/>
        </p:nvGrpSpPr>
        <p:grpSpPr>
          <a:xfrm>
            <a:off x="8964305" y="5186799"/>
            <a:ext cx="985471" cy="1059245"/>
            <a:chOff x="2251165" y="4108069"/>
            <a:chExt cx="898384" cy="1059245"/>
          </a:xfrm>
        </p:grpSpPr>
        <p:sp>
          <p:nvSpPr>
            <p:cNvPr id="37" name="Rechteck 36">
              <a:extLst>
                <a:ext uri="{FF2B5EF4-FFF2-40B4-BE49-F238E27FC236}">
                  <a16:creationId xmlns:a16="http://schemas.microsoft.com/office/drawing/2014/main" id="{F5451BCB-8A4D-4973-B0F4-18FA5CC3F08F}"/>
                </a:ext>
              </a:extLst>
            </p:cNvPr>
            <p:cNvSpPr/>
            <p:nvPr/>
          </p:nvSpPr>
          <p:spPr>
            <a:xfrm>
              <a:off x="2251596" y="4108069"/>
              <a:ext cx="886104" cy="101719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097252">
                <a:defRPr/>
              </a:pPr>
              <a:endParaRPr lang="de-AT" sz="2160">
                <a:solidFill>
                  <a:srgbClr val="FFFFFF"/>
                </a:solidFill>
                <a:latin typeface="Verdana"/>
              </a:endParaRPr>
            </a:p>
          </p:txBody>
        </p:sp>
        <p:sp>
          <p:nvSpPr>
            <p:cNvPr id="38" name="Rechteck 37"/>
            <p:cNvSpPr/>
            <p:nvPr/>
          </p:nvSpPr>
          <p:spPr>
            <a:xfrm>
              <a:off x="2251165" y="4124588"/>
              <a:ext cx="898384" cy="553998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de-AT" sz="15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orbel" panose="020B0503020204020204" pitchFamily="34" charset="0"/>
                </a:rPr>
                <a:t>Körper-pflege</a:t>
              </a:r>
              <a:endParaRPr lang="de-AT" sz="15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endParaRPr>
            </a:p>
          </p:txBody>
        </p:sp>
        <p:sp>
          <p:nvSpPr>
            <p:cNvPr id="39" name="Textfeld 38"/>
            <p:cNvSpPr txBox="1"/>
            <p:nvPr/>
          </p:nvSpPr>
          <p:spPr>
            <a:xfrm>
              <a:off x="2344891" y="4797982"/>
              <a:ext cx="7149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AT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4</a:t>
              </a:r>
              <a:r>
                <a:rPr lang="de-AT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0 €</a:t>
              </a:r>
              <a:endParaRPr lang="de-AT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grpSp>
        <p:nvGrpSpPr>
          <p:cNvPr id="40" name="Gruppieren 39"/>
          <p:cNvGrpSpPr/>
          <p:nvPr/>
        </p:nvGrpSpPr>
        <p:grpSpPr>
          <a:xfrm>
            <a:off x="3973686" y="2834778"/>
            <a:ext cx="980114" cy="1047076"/>
            <a:chOff x="2251596" y="4108069"/>
            <a:chExt cx="980114" cy="1047076"/>
          </a:xfrm>
        </p:grpSpPr>
        <p:sp>
          <p:nvSpPr>
            <p:cNvPr id="41" name="Rechteck 40">
              <a:extLst>
                <a:ext uri="{FF2B5EF4-FFF2-40B4-BE49-F238E27FC236}">
                  <a16:creationId xmlns:a16="http://schemas.microsoft.com/office/drawing/2014/main" id="{F5451BCB-8A4D-4973-B0F4-18FA5CC3F08F}"/>
                </a:ext>
              </a:extLst>
            </p:cNvPr>
            <p:cNvSpPr/>
            <p:nvPr/>
          </p:nvSpPr>
          <p:spPr>
            <a:xfrm>
              <a:off x="2251596" y="4108069"/>
              <a:ext cx="972000" cy="101719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097252">
                <a:defRPr/>
              </a:pPr>
              <a:endParaRPr lang="de-AT" sz="2160">
                <a:solidFill>
                  <a:srgbClr val="FFFFFF"/>
                </a:solidFill>
                <a:latin typeface="Verdana"/>
              </a:endParaRPr>
            </a:p>
          </p:txBody>
        </p:sp>
        <p:sp>
          <p:nvSpPr>
            <p:cNvPr id="42" name="Rechteck 41"/>
            <p:cNvSpPr/>
            <p:nvPr/>
          </p:nvSpPr>
          <p:spPr>
            <a:xfrm>
              <a:off x="2251596" y="4124588"/>
              <a:ext cx="980114" cy="784830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de-AT" sz="15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orbel" panose="020B0503020204020204" pitchFamily="34" charset="0"/>
                </a:rPr>
                <a:t>Gehalt abzüglich Steuern</a:t>
              </a:r>
              <a:endParaRPr lang="de-AT" sz="15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endParaRPr>
            </a:p>
          </p:txBody>
        </p:sp>
        <p:sp>
          <p:nvSpPr>
            <p:cNvPr id="43" name="Textfeld 42"/>
            <p:cNvSpPr txBox="1"/>
            <p:nvPr/>
          </p:nvSpPr>
          <p:spPr>
            <a:xfrm>
              <a:off x="2251596" y="4801202"/>
              <a:ext cx="972000" cy="3539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AT" sz="17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1.950 €</a:t>
              </a:r>
              <a:endParaRPr lang="de-AT" sz="1700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grpSp>
        <p:nvGrpSpPr>
          <p:cNvPr id="44" name="Gruppieren 43"/>
          <p:cNvGrpSpPr/>
          <p:nvPr/>
        </p:nvGrpSpPr>
        <p:grpSpPr>
          <a:xfrm>
            <a:off x="6780466" y="2790869"/>
            <a:ext cx="1139666" cy="1096266"/>
            <a:chOff x="2167763" y="4072624"/>
            <a:chExt cx="1139666" cy="1096266"/>
          </a:xfrm>
        </p:grpSpPr>
        <p:sp>
          <p:nvSpPr>
            <p:cNvPr id="45" name="Rechteck 44">
              <a:extLst>
                <a:ext uri="{FF2B5EF4-FFF2-40B4-BE49-F238E27FC236}">
                  <a16:creationId xmlns:a16="http://schemas.microsoft.com/office/drawing/2014/main" id="{F5451BCB-8A4D-4973-B0F4-18FA5CC3F08F}"/>
                </a:ext>
              </a:extLst>
            </p:cNvPr>
            <p:cNvSpPr/>
            <p:nvPr/>
          </p:nvSpPr>
          <p:spPr>
            <a:xfrm>
              <a:off x="2251596" y="4108069"/>
              <a:ext cx="972000" cy="101719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097252">
                <a:defRPr/>
              </a:pPr>
              <a:endParaRPr lang="de-AT" sz="2160">
                <a:solidFill>
                  <a:srgbClr val="FFFFFF"/>
                </a:solidFill>
                <a:latin typeface="Verdana"/>
              </a:endParaRPr>
            </a:p>
          </p:txBody>
        </p:sp>
        <p:sp>
          <p:nvSpPr>
            <p:cNvPr id="46" name="Rechteck 45"/>
            <p:cNvSpPr/>
            <p:nvPr/>
          </p:nvSpPr>
          <p:spPr>
            <a:xfrm>
              <a:off x="2167763" y="4072624"/>
              <a:ext cx="1139666" cy="784830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de-AT" sz="1500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orbel" panose="020B0503020204020204" pitchFamily="34" charset="0"/>
                </a:rPr>
                <a:t>Miete und </a:t>
              </a:r>
              <a:r>
                <a:rPr lang="de-AT" sz="15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orbel" panose="020B0503020204020204" pitchFamily="34" charset="0"/>
                </a:rPr>
                <a:t/>
              </a:r>
              <a:br>
                <a:rPr lang="de-AT" sz="15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orbel" panose="020B0503020204020204" pitchFamily="34" charset="0"/>
                </a:rPr>
              </a:br>
              <a:r>
                <a:rPr lang="de-AT" sz="15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orbel" panose="020B0503020204020204" pitchFamily="34" charset="0"/>
                </a:rPr>
                <a:t>Betriebs-kosten </a:t>
              </a:r>
              <a:endParaRPr lang="de-AT" sz="15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endParaRPr>
            </a:p>
          </p:txBody>
        </p:sp>
        <p:sp>
          <p:nvSpPr>
            <p:cNvPr id="47" name="Textfeld 46"/>
            <p:cNvSpPr txBox="1"/>
            <p:nvPr/>
          </p:nvSpPr>
          <p:spPr>
            <a:xfrm>
              <a:off x="2363950" y="4799558"/>
              <a:ext cx="84118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AT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650 €</a:t>
              </a:r>
              <a:endParaRPr lang="de-AT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grpSp>
        <p:nvGrpSpPr>
          <p:cNvPr id="48" name="Gruppieren 47"/>
          <p:cNvGrpSpPr/>
          <p:nvPr/>
        </p:nvGrpSpPr>
        <p:grpSpPr>
          <a:xfrm>
            <a:off x="7789986" y="2830406"/>
            <a:ext cx="1209227" cy="1055407"/>
            <a:chOff x="2092043" y="4107157"/>
            <a:chExt cx="1209227" cy="1055407"/>
          </a:xfrm>
        </p:grpSpPr>
        <p:sp>
          <p:nvSpPr>
            <p:cNvPr id="49" name="Rechteck 48">
              <a:extLst>
                <a:ext uri="{FF2B5EF4-FFF2-40B4-BE49-F238E27FC236}">
                  <a16:creationId xmlns:a16="http://schemas.microsoft.com/office/drawing/2014/main" id="{F5451BCB-8A4D-4973-B0F4-18FA5CC3F08F}"/>
                </a:ext>
              </a:extLst>
            </p:cNvPr>
            <p:cNvSpPr/>
            <p:nvPr/>
          </p:nvSpPr>
          <p:spPr>
            <a:xfrm>
              <a:off x="2210656" y="4107157"/>
              <a:ext cx="972000" cy="101719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097252">
                <a:defRPr/>
              </a:pPr>
              <a:endParaRPr lang="de-AT" sz="2160">
                <a:solidFill>
                  <a:srgbClr val="FFFFFF"/>
                </a:solidFill>
                <a:latin typeface="Verdana"/>
              </a:endParaRPr>
            </a:p>
          </p:txBody>
        </p:sp>
        <p:sp>
          <p:nvSpPr>
            <p:cNvPr id="50" name="Rechteck 49"/>
            <p:cNvSpPr/>
            <p:nvPr/>
          </p:nvSpPr>
          <p:spPr>
            <a:xfrm>
              <a:off x="2092043" y="4124588"/>
              <a:ext cx="1209227" cy="553998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de-AT" sz="15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orbel" panose="020B0503020204020204" pitchFamily="34" charset="0"/>
                </a:rPr>
                <a:t>Strom inkl. Wasser</a:t>
              </a:r>
              <a:endParaRPr lang="de-AT" sz="15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endParaRPr>
            </a:p>
          </p:txBody>
        </p:sp>
        <p:sp>
          <p:nvSpPr>
            <p:cNvPr id="51" name="Textfeld 50"/>
            <p:cNvSpPr txBox="1"/>
            <p:nvPr/>
          </p:nvSpPr>
          <p:spPr>
            <a:xfrm>
              <a:off x="2386169" y="4793232"/>
              <a:ext cx="7149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AT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4</a:t>
              </a:r>
              <a:r>
                <a:rPr lang="de-AT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9 €</a:t>
              </a:r>
              <a:endParaRPr lang="de-AT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grpSp>
        <p:nvGrpSpPr>
          <p:cNvPr id="52" name="Gruppieren 51"/>
          <p:cNvGrpSpPr/>
          <p:nvPr/>
        </p:nvGrpSpPr>
        <p:grpSpPr>
          <a:xfrm>
            <a:off x="8865686" y="2827024"/>
            <a:ext cx="1139666" cy="1057205"/>
            <a:chOff x="2159873" y="4108069"/>
            <a:chExt cx="1139666" cy="1057205"/>
          </a:xfrm>
        </p:grpSpPr>
        <p:sp>
          <p:nvSpPr>
            <p:cNvPr id="53" name="Rechteck 52">
              <a:extLst>
                <a:ext uri="{FF2B5EF4-FFF2-40B4-BE49-F238E27FC236}">
                  <a16:creationId xmlns:a16="http://schemas.microsoft.com/office/drawing/2014/main" id="{F5451BCB-8A4D-4973-B0F4-18FA5CC3F08F}"/>
                </a:ext>
              </a:extLst>
            </p:cNvPr>
            <p:cNvSpPr/>
            <p:nvPr/>
          </p:nvSpPr>
          <p:spPr>
            <a:xfrm>
              <a:off x="2251596" y="4108069"/>
              <a:ext cx="972000" cy="101719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097252">
                <a:defRPr/>
              </a:pPr>
              <a:endParaRPr lang="de-AT" sz="2160">
                <a:solidFill>
                  <a:srgbClr val="FFFFFF"/>
                </a:solidFill>
                <a:latin typeface="Verdana"/>
              </a:endParaRPr>
            </a:p>
          </p:txBody>
        </p:sp>
        <p:sp>
          <p:nvSpPr>
            <p:cNvPr id="54" name="Rechteck 53"/>
            <p:cNvSpPr/>
            <p:nvPr/>
          </p:nvSpPr>
          <p:spPr>
            <a:xfrm>
              <a:off x="2159873" y="4140735"/>
              <a:ext cx="1139666" cy="323165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de-AT" sz="15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orbel" panose="020B0503020204020204" pitchFamily="34" charset="0"/>
                </a:rPr>
                <a:t>Heizung</a:t>
              </a:r>
              <a:endParaRPr lang="de-AT" sz="15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endParaRPr>
            </a:p>
          </p:txBody>
        </p:sp>
        <p:sp>
          <p:nvSpPr>
            <p:cNvPr id="55" name="Textfeld 54"/>
            <p:cNvSpPr txBox="1"/>
            <p:nvPr/>
          </p:nvSpPr>
          <p:spPr>
            <a:xfrm>
              <a:off x="2382844" y="4795942"/>
              <a:ext cx="7149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AT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5</a:t>
              </a:r>
              <a:r>
                <a:rPr lang="de-AT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0 €</a:t>
              </a:r>
              <a:endParaRPr lang="de-AT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grpSp>
        <p:nvGrpSpPr>
          <p:cNvPr id="56" name="Gruppieren 55"/>
          <p:cNvGrpSpPr/>
          <p:nvPr/>
        </p:nvGrpSpPr>
        <p:grpSpPr>
          <a:xfrm>
            <a:off x="10006219" y="2826066"/>
            <a:ext cx="980114" cy="1064450"/>
            <a:chOff x="2251596" y="4108069"/>
            <a:chExt cx="980114" cy="1064450"/>
          </a:xfrm>
          <a:solidFill>
            <a:schemeClr val="bg1">
              <a:lumMod val="95000"/>
            </a:schemeClr>
          </a:solidFill>
        </p:grpSpPr>
        <p:sp>
          <p:nvSpPr>
            <p:cNvPr id="57" name="Rechteck 56">
              <a:extLst>
                <a:ext uri="{FF2B5EF4-FFF2-40B4-BE49-F238E27FC236}">
                  <a16:creationId xmlns:a16="http://schemas.microsoft.com/office/drawing/2014/main" id="{F5451BCB-8A4D-4973-B0F4-18FA5CC3F08F}"/>
                </a:ext>
              </a:extLst>
            </p:cNvPr>
            <p:cNvSpPr/>
            <p:nvPr/>
          </p:nvSpPr>
          <p:spPr>
            <a:xfrm>
              <a:off x="2251596" y="4108069"/>
              <a:ext cx="972000" cy="1017192"/>
            </a:xfrm>
            <a:prstGeom prst="rect">
              <a:avLst/>
            </a:prstGeom>
            <a:grpFill/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097252">
                <a:defRPr/>
              </a:pPr>
              <a:endParaRPr lang="de-AT" sz="2160">
                <a:solidFill>
                  <a:srgbClr val="FFFFFF"/>
                </a:solidFill>
                <a:latin typeface="Verdana"/>
              </a:endParaRPr>
            </a:p>
          </p:txBody>
        </p:sp>
        <p:sp>
          <p:nvSpPr>
            <p:cNvPr id="58" name="Rechteck 57"/>
            <p:cNvSpPr/>
            <p:nvPr/>
          </p:nvSpPr>
          <p:spPr>
            <a:xfrm>
              <a:off x="2251596" y="4124588"/>
              <a:ext cx="980114" cy="553998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de-AT" sz="15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orbel" panose="020B0503020204020204" pitchFamily="34" charset="0"/>
                </a:rPr>
                <a:t>Kosten </a:t>
              </a:r>
              <a:br>
                <a:rPr lang="de-AT" sz="15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orbel" panose="020B0503020204020204" pitchFamily="34" charset="0"/>
                </a:rPr>
              </a:br>
              <a:r>
                <a:rPr lang="de-AT" sz="15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orbel" panose="020B0503020204020204" pitchFamily="34" charset="0"/>
                </a:rPr>
                <a:t>für PKW</a:t>
              </a:r>
              <a:endParaRPr lang="de-AT" sz="15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endParaRPr>
            </a:p>
          </p:txBody>
        </p:sp>
        <p:sp>
          <p:nvSpPr>
            <p:cNvPr id="59" name="Textfeld 58"/>
            <p:cNvSpPr txBox="1"/>
            <p:nvPr/>
          </p:nvSpPr>
          <p:spPr>
            <a:xfrm>
              <a:off x="2405311" y="4803187"/>
              <a:ext cx="7149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AT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520 €</a:t>
              </a:r>
              <a:endParaRPr lang="de-AT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grpSp>
        <p:nvGrpSpPr>
          <p:cNvPr id="60" name="Gruppieren 59"/>
          <p:cNvGrpSpPr/>
          <p:nvPr/>
        </p:nvGrpSpPr>
        <p:grpSpPr>
          <a:xfrm>
            <a:off x="6841254" y="4005897"/>
            <a:ext cx="1034054" cy="1048452"/>
            <a:chOff x="2230464" y="4108069"/>
            <a:chExt cx="1034054" cy="1048452"/>
          </a:xfrm>
        </p:grpSpPr>
        <p:sp>
          <p:nvSpPr>
            <p:cNvPr id="61" name="Rechteck 60">
              <a:extLst>
                <a:ext uri="{FF2B5EF4-FFF2-40B4-BE49-F238E27FC236}">
                  <a16:creationId xmlns:a16="http://schemas.microsoft.com/office/drawing/2014/main" id="{F5451BCB-8A4D-4973-B0F4-18FA5CC3F08F}"/>
                </a:ext>
              </a:extLst>
            </p:cNvPr>
            <p:cNvSpPr/>
            <p:nvPr/>
          </p:nvSpPr>
          <p:spPr>
            <a:xfrm>
              <a:off x="2251596" y="4108069"/>
              <a:ext cx="972000" cy="101719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097252">
                <a:defRPr/>
              </a:pPr>
              <a:endParaRPr lang="de-AT" sz="2160">
                <a:solidFill>
                  <a:srgbClr val="FFFFFF"/>
                </a:solidFill>
                <a:latin typeface="Verdana"/>
              </a:endParaRPr>
            </a:p>
          </p:txBody>
        </p:sp>
        <p:sp>
          <p:nvSpPr>
            <p:cNvPr id="62" name="Rechteck 61"/>
            <p:cNvSpPr/>
            <p:nvPr/>
          </p:nvSpPr>
          <p:spPr>
            <a:xfrm>
              <a:off x="2230464" y="4108069"/>
              <a:ext cx="1034054" cy="553998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de-AT" sz="15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orbel" panose="020B0503020204020204" pitchFamily="34" charset="0"/>
                </a:rPr>
                <a:t>Gebühren</a:t>
              </a:r>
              <a:br>
                <a:rPr lang="de-AT" sz="15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orbel" panose="020B0503020204020204" pitchFamily="34" charset="0"/>
                </a:rPr>
              </a:br>
              <a:r>
                <a:rPr lang="de-AT" sz="1500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orbel" panose="020B0503020204020204" pitchFamily="34" charset="0"/>
                </a:rPr>
                <a:t>Rundfunk</a:t>
              </a:r>
            </a:p>
          </p:txBody>
        </p:sp>
        <p:sp>
          <p:nvSpPr>
            <p:cNvPr id="63" name="Textfeld 62"/>
            <p:cNvSpPr txBox="1"/>
            <p:nvPr/>
          </p:nvSpPr>
          <p:spPr>
            <a:xfrm>
              <a:off x="2251596" y="4787189"/>
              <a:ext cx="972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AT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25 €</a:t>
              </a:r>
              <a:endParaRPr lang="de-AT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grpSp>
        <p:nvGrpSpPr>
          <p:cNvPr id="64" name="Gruppieren 63"/>
          <p:cNvGrpSpPr/>
          <p:nvPr/>
        </p:nvGrpSpPr>
        <p:grpSpPr>
          <a:xfrm>
            <a:off x="7824766" y="4004006"/>
            <a:ext cx="1139666" cy="1045981"/>
            <a:chOff x="2167763" y="4108069"/>
            <a:chExt cx="1139666" cy="1045981"/>
          </a:xfrm>
        </p:grpSpPr>
        <p:sp>
          <p:nvSpPr>
            <p:cNvPr id="65" name="Rechteck 64">
              <a:extLst>
                <a:ext uri="{FF2B5EF4-FFF2-40B4-BE49-F238E27FC236}">
                  <a16:creationId xmlns:a16="http://schemas.microsoft.com/office/drawing/2014/main" id="{F5451BCB-8A4D-4973-B0F4-18FA5CC3F08F}"/>
                </a:ext>
              </a:extLst>
            </p:cNvPr>
            <p:cNvSpPr/>
            <p:nvPr/>
          </p:nvSpPr>
          <p:spPr>
            <a:xfrm>
              <a:off x="2251596" y="4108069"/>
              <a:ext cx="972000" cy="101719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097252">
                <a:defRPr/>
              </a:pPr>
              <a:endParaRPr lang="de-AT" sz="2160">
                <a:solidFill>
                  <a:srgbClr val="FFFFFF"/>
                </a:solidFill>
                <a:latin typeface="Verdana"/>
              </a:endParaRPr>
            </a:p>
          </p:txBody>
        </p:sp>
        <p:sp>
          <p:nvSpPr>
            <p:cNvPr id="66" name="Rechteck 65"/>
            <p:cNvSpPr/>
            <p:nvPr/>
          </p:nvSpPr>
          <p:spPr>
            <a:xfrm>
              <a:off x="2167763" y="4118085"/>
              <a:ext cx="1139666" cy="553998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de-AT" sz="15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orbel" panose="020B0503020204020204" pitchFamily="34" charset="0"/>
                </a:rPr>
                <a:t>Versicher-</a:t>
              </a:r>
              <a:r>
                <a:rPr lang="de-AT" sz="1500" b="1" dirty="0" err="1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orbel" panose="020B0503020204020204" pitchFamily="34" charset="0"/>
                </a:rPr>
                <a:t>ung</a:t>
              </a:r>
              <a:endParaRPr lang="de-AT" sz="15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endParaRPr>
            </a:p>
          </p:txBody>
        </p:sp>
        <p:sp>
          <p:nvSpPr>
            <p:cNvPr id="67" name="Textfeld 66"/>
            <p:cNvSpPr txBox="1"/>
            <p:nvPr/>
          </p:nvSpPr>
          <p:spPr>
            <a:xfrm>
              <a:off x="2382519" y="4784718"/>
              <a:ext cx="7149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AT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15 €</a:t>
              </a:r>
              <a:endParaRPr lang="de-AT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grpSp>
        <p:nvGrpSpPr>
          <p:cNvPr id="68" name="Gruppieren 67"/>
          <p:cNvGrpSpPr/>
          <p:nvPr/>
        </p:nvGrpSpPr>
        <p:grpSpPr>
          <a:xfrm>
            <a:off x="8949244" y="4003037"/>
            <a:ext cx="980165" cy="1051723"/>
            <a:chOff x="2243431" y="4108069"/>
            <a:chExt cx="980165" cy="1051723"/>
          </a:xfrm>
        </p:grpSpPr>
        <p:sp>
          <p:nvSpPr>
            <p:cNvPr id="69" name="Rechteck 68">
              <a:extLst>
                <a:ext uri="{FF2B5EF4-FFF2-40B4-BE49-F238E27FC236}">
                  <a16:creationId xmlns:a16="http://schemas.microsoft.com/office/drawing/2014/main" id="{F5451BCB-8A4D-4973-B0F4-18FA5CC3F08F}"/>
                </a:ext>
              </a:extLst>
            </p:cNvPr>
            <p:cNvSpPr/>
            <p:nvPr/>
          </p:nvSpPr>
          <p:spPr>
            <a:xfrm>
              <a:off x="2251596" y="4108069"/>
              <a:ext cx="972000" cy="101719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097252">
                <a:defRPr/>
              </a:pPr>
              <a:endParaRPr lang="de-AT" sz="2160">
                <a:solidFill>
                  <a:srgbClr val="FFFFFF"/>
                </a:solidFill>
                <a:latin typeface="Verdana"/>
              </a:endParaRPr>
            </a:p>
          </p:txBody>
        </p:sp>
        <p:sp>
          <p:nvSpPr>
            <p:cNvPr id="70" name="Rechteck 69"/>
            <p:cNvSpPr/>
            <p:nvPr/>
          </p:nvSpPr>
          <p:spPr>
            <a:xfrm>
              <a:off x="2243431" y="4141597"/>
              <a:ext cx="972601" cy="323165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de-AT" sz="1500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orbel" panose="020B0503020204020204" pitchFamily="34" charset="0"/>
                </a:rPr>
                <a:t>Kleidung</a:t>
              </a:r>
            </a:p>
          </p:txBody>
        </p:sp>
        <p:sp>
          <p:nvSpPr>
            <p:cNvPr id="71" name="Textfeld 70"/>
            <p:cNvSpPr txBox="1"/>
            <p:nvPr/>
          </p:nvSpPr>
          <p:spPr>
            <a:xfrm>
              <a:off x="2418420" y="4790460"/>
              <a:ext cx="7149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AT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75 €</a:t>
              </a:r>
              <a:endParaRPr lang="de-AT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grpSp>
        <p:nvGrpSpPr>
          <p:cNvPr id="72" name="Gruppieren 71"/>
          <p:cNvGrpSpPr/>
          <p:nvPr/>
        </p:nvGrpSpPr>
        <p:grpSpPr>
          <a:xfrm>
            <a:off x="9915363" y="4002477"/>
            <a:ext cx="1139666" cy="1046556"/>
            <a:chOff x="2160143" y="4108069"/>
            <a:chExt cx="1139666" cy="1046556"/>
          </a:xfrm>
        </p:grpSpPr>
        <p:sp>
          <p:nvSpPr>
            <p:cNvPr id="73" name="Rechteck 72">
              <a:extLst>
                <a:ext uri="{FF2B5EF4-FFF2-40B4-BE49-F238E27FC236}">
                  <a16:creationId xmlns:a16="http://schemas.microsoft.com/office/drawing/2014/main" id="{F5451BCB-8A4D-4973-B0F4-18FA5CC3F08F}"/>
                </a:ext>
              </a:extLst>
            </p:cNvPr>
            <p:cNvSpPr/>
            <p:nvPr/>
          </p:nvSpPr>
          <p:spPr>
            <a:xfrm>
              <a:off x="2251596" y="4108069"/>
              <a:ext cx="972000" cy="101719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097252">
                <a:defRPr/>
              </a:pPr>
              <a:endParaRPr lang="de-AT" sz="2160">
                <a:solidFill>
                  <a:srgbClr val="FFFFFF"/>
                </a:solidFill>
                <a:latin typeface="Verdana"/>
              </a:endParaRPr>
            </a:p>
          </p:txBody>
        </p:sp>
        <p:sp>
          <p:nvSpPr>
            <p:cNvPr id="74" name="Rechteck 73"/>
            <p:cNvSpPr/>
            <p:nvPr/>
          </p:nvSpPr>
          <p:spPr>
            <a:xfrm>
              <a:off x="2160143" y="4124446"/>
              <a:ext cx="1139666" cy="507831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de-AT" sz="15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orbel" panose="020B0503020204020204" pitchFamily="34" charset="0"/>
                </a:rPr>
                <a:t>Gesundheit</a:t>
              </a:r>
            </a:p>
            <a:p>
              <a:pPr algn="ctr"/>
              <a:r>
                <a:rPr lang="de-AT" sz="12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orbel" panose="020B0503020204020204" pitchFamily="34" charset="0"/>
                </a:rPr>
                <a:t>(Vorsorge)</a:t>
              </a:r>
              <a:endParaRPr lang="de-AT" sz="1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endParaRPr>
            </a:p>
          </p:txBody>
        </p:sp>
        <p:sp>
          <p:nvSpPr>
            <p:cNvPr id="75" name="Textfeld 74"/>
            <p:cNvSpPr txBox="1"/>
            <p:nvPr/>
          </p:nvSpPr>
          <p:spPr>
            <a:xfrm>
              <a:off x="2428007" y="4785293"/>
              <a:ext cx="7149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AT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40 €</a:t>
              </a:r>
              <a:endParaRPr lang="de-AT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grpSp>
        <p:nvGrpSpPr>
          <p:cNvPr id="76" name="Gruppieren 75"/>
          <p:cNvGrpSpPr/>
          <p:nvPr/>
        </p:nvGrpSpPr>
        <p:grpSpPr>
          <a:xfrm>
            <a:off x="10995312" y="4005700"/>
            <a:ext cx="1139666" cy="1044431"/>
            <a:chOff x="2190612" y="4108069"/>
            <a:chExt cx="1139666" cy="1044431"/>
          </a:xfrm>
        </p:grpSpPr>
        <p:sp>
          <p:nvSpPr>
            <p:cNvPr id="77" name="Rechteck 76">
              <a:extLst>
                <a:ext uri="{FF2B5EF4-FFF2-40B4-BE49-F238E27FC236}">
                  <a16:creationId xmlns:a16="http://schemas.microsoft.com/office/drawing/2014/main" id="{F5451BCB-8A4D-4973-B0F4-18FA5CC3F08F}"/>
                </a:ext>
              </a:extLst>
            </p:cNvPr>
            <p:cNvSpPr/>
            <p:nvPr/>
          </p:nvSpPr>
          <p:spPr>
            <a:xfrm>
              <a:off x="2251596" y="4108069"/>
              <a:ext cx="972000" cy="101719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097252">
                <a:defRPr/>
              </a:pPr>
              <a:endParaRPr lang="de-AT" sz="2160">
                <a:solidFill>
                  <a:srgbClr val="FFFFFF"/>
                </a:solidFill>
                <a:latin typeface="Verdana"/>
              </a:endParaRPr>
            </a:p>
          </p:txBody>
        </p:sp>
        <p:sp>
          <p:nvSpPr>
            <p:cNvPr id="78" name="Rechteck 77"/>
            <p:cNvSpPr/>
            <p:nvPr/>
          </p:nvSpPr>
          <p:spPr>
            <a:xfrm>
              <a:off x="2190612" y="4124469"/>
              <a:ext cx="1139666" cy="553998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de-AT" sz="15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orbel" panose="020B0503020204020204" pitchFamily="34" charset="0"/>
                </a:rPr>
                <a:t>Fitness-studio</a:t>
              </a:r>
              <a:endParaRPr lang="de-AT" sz="15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endParaRPr>
            </a:p>
          </p:txBody>
        </p:sp>
        <p:sp>
          <p:nvSpPr>
            <p:cNvPr id="79" name="Textfeld 78"/>
            <p:cNvSpPr txBox="1"/>
            <p:nvPr/>
          </p:nvSpPr>
          <p:spPr>
            <a:xfrm>
              <a:off x="2277984" y="4783168"/>
              <a:ext cx="96388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AT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60 €</a:t>
              </a:r>
              <a:endParaRPr lang="de-AT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grpSp>
        <p:nvGrpSpPr>
          <p:cNvPr id="80" name="Gruppieren 79"/>
          <p:cNvGrpSpPr/>
          <p:nvPr/>
        </p:nvGrpSpPr>
        <p:grpSpPr>
          <a:xfrm>
            <a:off x="2065252" y="5464544"/>
            <a:ext cx="1067642" cy="1053993"/>
            <a:chOff x="2198315" y="4108069"/>
            <a:chExt cx="1067642" cy="1053993"/>
          </a:xfrm>
        </p:grpSpPr>
        <p:sp>
          <p:nvSpPr>
            <p:cNvPr id="81" name="Rechteck 80">
              <a:extLst>
                <a:ext uri="{FF2B5EF4-FFF2-40B4-BE49-F238E27FC236}">
                  <a16:creationId xmlns:a16="http://schemas.microsoft.com/office/drawing/2014/main" id="{F5451BCB-8A4D-4973-B0F4-18FA5CC3F08F}"/>
                </a:ext>
              </a:extLst>
            </p:cNvPr>
            <p:cNvSpPr/>
            <p:nvPr/>
          </p:nvSpPr>
          <p:spPr>
            <a:xfrm>
              <a:off x="2251596" y="4108069"/>
              <a:ext cx="972000" cy="101719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097252">
                <a:defRPr/>
              </a:pPr>
              <a:endParaRPr lang="de-AT" sz="2160">
                <a:solidFill>
                  <a:srgbClr val="FFFFFF"/>
                </a:solidFill>
                <a:latin typeface="Verdana"/>
              </a:endParaRPr>
            </a:p>
          </p:txBody>
        </p:sp>
        <p:sp>
          <p:nvSpPr>
            <p:cNvPr id="82" name="Rechteck 81"/>
            <p:cNvSpPr/>
            <p:nvPr/>
          </p:nvSpPr>
          <p:spPr>
            <a:xfrm>
              <a:off x="2198315" y="4125173"/>
              <a:ext cx="1067642" cy="553998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de-AT" sz="15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orbel" panose="020B0503020204020204" pitchFamily="34" charset="0"/>
                </a:rPr>
                <a:t>Nahrungs-mittel</a:t>
              </a:r>
              <a:endParaRPr lang="de-AT" sz="15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endParaRPr>
            </a:p>
          </p:txBody>
        </p:sp>
        <p:sp>
          <p:nvSpPr>
            <p:cNvPr id="83" name="Textfeld 82"/>
            <p:cNvSpPr txBox="1"/>
            <p:nvPr/>
          </p:nvSpPr>
          <p:spPr>
            <a:xfrm>
              <a:off x="2279132" y="4792730"/>
              <a:ext cx="98058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AT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370 €</a:t>
              </a:r>
              <a:endParaRPr lang="de-AT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grpSp>
        <p:nvGrpSpPr>
          <p:cNvPr id="84" name="Gruppieren 83"/>
          <p:cNvGrpSpPr/>
          <p:nvPr/>
        </p:nvGrpSpPr>
        <p:grpSpPr>
          <a:xfrm>
            <a:off x="2035561" y="5470411"/>
            <a:ext cx="1139666" cy="1062438"/>
            <a:chOff x="2146573" y="4124588"/>
            <a:chExt cx="1139666" cy="1062438"/>
          </a:xfrm>
        </p:grpSpPr>
        <p:sp>
          <p:nvSpPr>
            <p:cNvPr id="85" name="Rechteck 84">
              <a:extLst>
                <a:ext uri="{FF2B5EF4-FFF2-40B4-BE49-F238E27FC236}">
                  <a16:creationId xmlns:a16="http://schemas.microsoft.com/office/drawing/2014/main" id="{F5451BCB-8A4D-4973-B0F4-18FA5CC3F08F}"/>
                </a:ext>
              </a:extLst>
            </p:cNvPr>
            <p:cNvSpPr/>
            <p:nvPr/>
          </p:nvSpPr>
          <p:spPr>
            <a:xfrm>
              <a:off x="2230406" y="4124588"/>
              <a:ext cx="972000" cy="101719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097252">
                <a:defRPr/>
              </a:pPr>
              <a:endParaRPr lang="de-AT" sz="2160">
                <a:solidFill>
                  <a:srgbClr val="FFFFFF"/>
                </a:solidFill>
                <a:latin typeface="Verdana"/>
              </a:endParaRPr>
            </a:p>
          </p:txBody>
        </p:sp>
        <p:sp>
          <p:nvSpPr>
            <p:cNvPr id="86" name="Rechteck 85"/>
            <p:cNvSpPr/>
            <p:nvPr/>
          </p:nvSpPr>
          <p:spPr>
            <a:xfrm>
              <a:off x="2146573" y="4124588"/>
              <a:ext cx="1139666" cy="553998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de-AT" sz="15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orbel" panose="020B0503020204020204" pitchFamily="34" charset="0"/>
                </a:rPr>
                <a:t>Ausgaben Freizeit</a:t>
              </a:r>
              <a:endParaRPr lang="de-AT" sz="15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endParaRPr>
            </a:p>
          </p:txBody>
        </p:sp>
        <p:sp>
          <p:nvSpPr>
            <p:cNvPr id="87" name="Textfeld 86"/>
            <p:cNvSpPr txBox="1"/>
            <p:nvPr/>
          </p:nvSpPr>
          <p:spPr>
            <a:xfrm>
              <a:off x="2266055" y="4817694"/>
              <a:ext cx="96388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AT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150 €</a:t>
              </a:r>
              <a:endParaRPr lang="de-AT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grpSp>
        <p:nvGrpSpPr>
          <p:cNvPr id="88" name="Gruppieren 87"/>
          <p:cNvGrpSpPr/>
          <p:nvPr/>
        </p:nvGrpSpPr>
        <p:grpSpPr>
          <a:xfrm>
            <a:off x="2065547" y="5463060"/>
            <a:ext cx="1139666" cy="1044431"/>
            <a:chOff x="2190612" y="4108069"/>
            <a:chExt cx="1139666" cy="1044431"/>
          </a:xfrm>
        </p:grpSpPr>
        <p:sp>
          <p:nvSpPr>
            <p:cNvPr id="89" name="Rechteck 88">
              <a:extLst>
                <a:ext uri="{FF2B5EF4-FFF2-40B4-BE49-F238E27FC236}">
                  <a16:creationId xmlns:a16="http://schemas.microsoft.com/office/drawing/2014/main" id="{F5451BCB-8A4D-4973-B0F4-18FA5CC3F08F}"/>
                </a:ext>
              </a:extLst>
            </p:cNvPr>
            <p:cNvSpPr/>
            <p:nvPr/>
          </p:nvSpPr>
          <p:spPr>
            <a:xfrm>
              <a:off x="2251596" y="4108069"/>
              <a:ext cx="972000" cy="101719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097252">
                <a:defRPr/>
              </a:pPr>
              <a:endParaRPr lang="de-AT" sz="2160">
                <a:solidFill>
                  <a:srgbClr val="FFFFFF"/>
                </a:solidFill>
                <a:latin typeface="Verdana"/>
              </a:endParaRPr>
            </a:p>
          </p:txBody>
        </p:sp>
        <p:sp>
          <p:nvSpPr>
            <p:cNvPr id="90" name="Rechteck 89"/>
            <p:cNvSpPr/>
            <p:nvPr/>
          </p:nvSpPr>
          <p:spPr>
            <a:xfrm>
              <a:off x="2190612" y="4124469"/>
              <a:ext cx="1139666" cy="553998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de-AT" sz="15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orbel" panose="020B0503020204020204" pitchFamily="34" charset="0"/>
                </a:rPr>
                <a:t>Fitness-studio</a:t>
              </a:r>
              <a:endParaRPr lang="de-AT" sz="15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endParaRPr>
            </a:p>
          </p:txBody>
        </p:sp>
        <p:sp>
          <p:nvSpPr>
            <p:cNvPr id="91" name="Textfeld 90"/>
            <p:cNvSpPr txBox="1"/>
            <p:nvPr/>
          </p:nvSpPr>
          <p:spPr>
            <a:xfrm>
              <a:off x="2277984" y="4783168"/>
              <a:ext cx="96388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AT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60 €</a:t>
              </a:r>
              <a:endParaRPr lang="de-AT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grpSp>
        <p:nvGrpSpPr>
          <p:cNvPr id="92" name="Gruppieren 91"/>
          <p:cNvGrpSpPr/>
          <p:nvPr/>
        </p:nvGrpSpPr>
        <p:grpSpPr>
          <a:xfrm>
            <a:off x="2028357" y="5461668"/>
            <a:ext cx="1139666" cy="1046556"/>
            <a:chOff x="2160143" y="4108069"/>
            <a:chExt cx="1139666" cy="1046556"/>
          </a:xfrm>
        </p:grpSpPr>
        <p:sp>
          <p:nvSpPr>
            <p:cNvPr id="93" name="Rechteck 92">
              <a:extLst>
                <a:ext uri="{FF2B5EF4-FFF2-40B4-BE49-F238E27FC236}">
                  <a16:creationId xmlns:a16="http://schemas.microsoft.com/office/drawing/2014/main" id="{F5451BCB-8A4D-4973-B0F4-18FA5CC3F08F}"/>
                </a:ext>
              </a:extLst>
            </p:cNvPr>
            <p:cNvSpPr/>
            <p:nvPr/>
          </p:nvSpPr>
          <p:spPr>
            <a:xfrm>
              <a:off x="2251596" y="4108069"/>
              <a:ext cx="972000" cy="101719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097252">
                <a:defRPr/>
              </a:pPr>
              <a:endParaRPr lang="de-AT" sz="2160">
                <a:solidFill>
                  <a:srgbClr val="FFFFFF"/>
                </a:solidFill>
                <a:latin typeface="Verdana"/>
              </a:endParaRPr>
            </a:p>
          </p:txBody>
        </p:sp>
        <p:sp>
          <p:nvSpPr>
            <p:cNvPr id="94" name="Rechteck 93"/>
            <p:cNvSpPr/>
            <p:nvPr/>
          </p:nvSpPr>
          <p:spPr>
            <a:xfrm>
              <a:off x="2160143" y="4124446"/>
              <a:ext cx="1139666" cy="507831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de-AT" sz="15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orbel" panose="020B0503020204020204" pitchFamily="34" charset="0"/>
                </a:rPr>
                <a:t>Gesundheit</a:t>
              </a:r>
            </a:p>
            <a:p>
              <a:pPr algn="ctr"/>
              <a:r>
                <a:rPr lang="de-AT" sz="12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orbel" panose="020B0503020204020204" pitchFamily="34" charset="0"/>
                </a:rPr>
                <a:t>(Vorsorge)</a:t>
              </a:r>
              <a:endParaRPr lang="de-AT" sz="1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endParaRPr>
            </a:p>
          </p:txBody>
        </p:sp>
        <p:sp>
          <p:nvSpPr>
            <p:cNvPr id="95" name="Textfeld 94"/>
            <p:cNvSpPr txBox="1"/>
            <p:nvPr/>
          </p:nvSpPr>
          <p:spPr>
            <a:xfrm>
              <a:off x="2428007" y="4785293"/>
              <a:ext cx="7149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AT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40 €</a:t>
              </a:r>
              <a:endParaRPr lang="de-AT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grpSp>
        <p:nvGrpSpPr>
          <p:cNvPr id="96" name="Gruppieren 95"/>
          <p:cNvGrpSpPr/>
          <p:nvPr/>
        </p:nvGrpSpPr>
        <p:grpSpPr>
          <a:xfrm>
            <a:off x="2125613" y="5469994"/>
            <a:ext cx="972601" cy="1051723"/>
            <a:chOff x="2250995" y="4108069"/>
            <a:chExt cx="972601" cy="1051723"/>
          </a:xfrm>
        </p:grpSpPr>
        <p:sp>
          <p:nvSpPr>
            <p:cNvPr id="97" name="Rechteck 96">
              <a:extLst>
                <a:ext uri="{FF2B5EF4-FFF2-40B4-BE49-F238E27FC236}">
                  <a16:creationId xmlns:a16="http://schemas.microsoft.com/office/drawing/2014/main" id="{F5451BCB-8A4D-4973-B0F4-18FA5CC3F08F}"/>
                </a:ext>
              </a:extLst>
            </p:cNvPr>
            <p:cNvSpPr/>
            <p:nvPr/>
          </p:nvSpPr>
          <p:spPr>
            <a:xfrm>
              <a:off x="2251596" y="4108069"/>
              <a:ext cx="972000" cy="101719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097252">
                <a:defRPr/>
              </a:pPr>
              <a:endParaRPr lang="de-AT" sz="2160">
                <a:solidFill>
                  <a:srgbClr val="FFFFFF"/>
                </a:solidFill>
                <a:latin typeface="Verdana"/>
              </a:endParaRPr>
            </a:p>
          </p:txBody>
        </p:sp>
        <p:sp>
          <p:nvSpPr>
            <p:cNvPr id="98" name="Rechteck 97"/>
            <p:cNvSpPr/>
            <p:nvPr/>
          </p:nvSpPr>
          <p:spPr>
            <a:xfrm>
              <a:off x="2250995" y="4187826"/>
              <a:ext cx="972601" cy="323165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de-AT" sz="1500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orbel" panose="020B0503020204020204" pitchFamily="34" charset="0"/>
                </a:rPr>
                <a:t>Kleidung</a:t>
              </a:r>
            </a:p>
          </p:txBody>
        </p:sp>
        <p:sp>
          <p:nvSpPr>
            <p:cNvPr id="99" name="Textfeld 98"/>
            <p:cNvSpPr txBox="1"/>
            <p:nvPr/>
          </p:nvSpPr>
          <p:spPr>
            <a:xfrm>
              <a:off x="2418420" y="4790460"/>
              <a:ext cx="7149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AT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75 €</a:t>
              </a:r>
              <a:endParaRPr lang="de-AT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grpSp>
        <p:nvGrpSpPr>
          <p:cNvPr id="100" name="Gruppieren 99"/>
          <p:cNvGrpSpPr/>
          <p:nvPr/>
        </p:nvGrpSpPr>
        <p:grpSpPr>
          <a:xfrm>
            <a:off x="2042440" y="5461510"/>
            <a:ext cx="1139666" cy="1045981"/>
            <a:chOff x="2167763" y="4108069"/>
            <a:chExt cx="1139666" cy="1045981"/>
          </a:xfrm>
        </p:grpSpPr>
        <p:sp>
          <p:nvSpPr>
            <p:cNvPr id="101" name="Rechteck 100">
              <a:extLst>
                <a:ext uri="{FF2B5EF4-FFF2-40B4-BE49-F238E27FC236}">
                  <a16:creationId xmlns:a16="http://schemas.microsoft.com/office/drawing/2014/main" id="{F5451BCB-8A4D-4973-B0F4-18FA5CC3F08F}"/>
                </a:ext>
              </a:extLst>
            </p:cNvPr>
            <p:cNvSpPr/>
            <p:nvPr/>
          </p:nvSpPr>
          <p:spPr>
            <a:xfrm>
              <a:off x="2251596" y="4108069"/>
              <a:ext cx="972000" cy="101719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097252">
                <a:defRPr/>
              </a:pPr>
              <a:endParaRPr lang="de-AT" sz="2160">
                <a:solidFill>
                  <a:srgbClr val="FFFFFF"/>
                </a:solidFill>
                <a:latin typeface="Verdana"/>
              </a:endParaRPr>
            </a:p>
          </p:txBody>
        </p:sp>
        <p:sp>
          <p:nvSpPr>
            <p:cNvPr id="102" name="Rechteck 101"/>
            <p:cNvSpPr/>
            <p:nvPr/>
          </p:nvSpPr>
          <p:spPr>
            <a:xfrm>
              <a:off x="2167763" y="4118085"/>
              <a:ext cx="1139666" cy="553998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de-AT" sz="15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orbel" panose="020B0503020204020204" pitchFamily="34" charset="0"/>
                </a:rPr>
                <a:t>Versicher-</a:t>
              </a:r>
              <a:r>
                <a:rPr lang="de-AT" sz="1500" b="1" dirty="0" err="1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orbel" panose="020B0503020204020204" pitchFamily="34" charset="0"/>
                </a:rPr>
                <a:t>ung</a:t>
              </a:r>
              <a:endParaRPr lang="de-AT" sz="15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endParaRPr>
            </a:p>
          </p:txBody>
        </p:sp>
        <p:sp>
          <p:nvSpPr>
            <p:cNvPr id="103" name="Textfeld 102"/>
            <p:cNvSpPr txBox="1"/>
            <p:nvPr/>
          </p:nvSpPr>
          <p:spPr>
            <a:xfrm>
              <a:off x="2382519" y="4784718"/>
              <a:ext cx="7149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AT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15 €</a:t>
              </a:r>
              <a:endParaRPr lang="de-AT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grpSp>
        <p:nvGrpSpPr>
          <p:cNvPr id="104" name="Gruppieren 103"/>
          <p:cNvGrpSpPr/>
          <p:nvPr/>
        </p:nvGrpSpPr>
        <p:grpSpPr>
          <a:xfrm>
            <a:off x="2108785" y="5462176"/>
            <a:ext cx="1034054" cy="1048452"/>
            <a:chOff x="2230464" y="4108069"/>
            <a:chExt cx="1034054" cy="1048452"/>
          </a:xfrm>
        </p:grpSpPr>
        <p:sp>
          <p:nvSpPr>
            <p:cNvPr id="105" name="Rechteck 104">
              <a:extLst>
                <a:ext uri="{FF2B5EF4-FFF2-40B4-BE49-F238E27FC236}">
                  <a16:creationId xmlns:a16="http://schemas.microsoft.com/office/drawing/2014/main" id="{F5451BCB-8A4D-4973-B0F4-18FA5CC3F08F}"/>
                </a:ext>
              </a:extLst>
            </p:cNvPr>
            <p:cNvSpPr/>
            <p:nvPr/>
          </p:nvSpPr>
          <p:spPr>
            <a:xfrm>
              <a:off x="2251596" y="4108069"/>
              <a:ext cx="972000" cy="101719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097252">
                <a:defRPr/>
              </a:pPr>
              <a:endParaRPr lang="de-AT" sz="2160">
                <a:solidFill>
                  <a:srgbClr val="FFFFFF"/>
                </a:solidFill>
                <a:latin typeface="Verdana"/>
              </a:endParaRPr>
            </a:p>
          </p:txBody>
        </p:sp>
        <p:sp>
          <p:nvSpPr>
            <p:cNvPr id="106" name="Rechteck 105"/>
            <p:cNvSpPr/>
            <p:nvPr/>
          </p:nvSpPr>
          <p:spPr>
            <a:xfrm>
              <a:off x="2230464" y="4108069"/>
              <a:ext cx="1034054" cy="553998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de-AT" sz="15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orbel" panose="020B0503020204020204" pitchFamily="34" charset="0"/>
                </a:rPr>
                <a:t>Gebühren</a:t>
              </a:r>
              <a:br>
                <a:rPr lang="de-AT" sz="15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orbel" panose="020B0503020204020204" pitchFamily="34" charset="0"/>
                </a:rPr>
              </a:br>
              <a:r>
                <a:rPr lang="de-AT" sz="1500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orbel" panose="020B0503020204020204" pitchFamily="34" charset="0"/>
                </a:rPr>
                <a:t>Rundfunk</a:t>
              </a:r>
            </a:p>
          </p:txBody>
        </p:sp>
        <p:sp>
          <p:nvSpPr>
            <p:cNvPr id="107" name="Textfeld 106"/>
            <p:cNvSpPr txBox="1"/>
            <p:nvPr/>
          </p:nvSpPr>
          <p:spPr>
            <a:xfrm>
              <a:off x="2251596" y="4787189"/>
              <a:ext cx="972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AT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25 €</a:t>
              </a:r>
              <a:endParaRPr lang="de-AT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grpSp>
        <p:nvGrpSpPr>
          <p:cNvPr id="108" name="Gruppieren 107"/>
          <p:cNvGrpSpPr/>
          <p:nvPr/>
        </p:nvGrpSpPr>
        <p:grpSpPr>
          <a:xfrm>
            <a:off x="2122790" y="5468520"/>
            <a:ext cx="1011801" cy="1062059"/>
            <a:chOff x="2247088" y="4108069"/>
            <a:chExt cx="1011801" cy="1062059"/>
          </a:xfrm>
        </p:grpSpPr>
        <p:sp>
          <p:nvSpPr>
            <p:cNvPr id="109" name="Rechteck 108">
              <a:extLst>
                <a:ext uri="{FF2B5EF4-FFF2-40B4-BE49-F238E27FC236}">
                  <a16:creationId xmlns:a16="http://schemas.microsoft.com/office/drawing/2014/main" id="{F5451BCB-8A4D-4973-B0F4-18FA5CC3F08F}"/>
                </a:ext>
              </a:extLst>
            </p:cNvPr>
            <p:cNvSpPr/>
            <p:nvPr/>
          </p:nvSpPr>
          <p:spPr>
            <a:xfrm>
              <a:off x="2251596" y="4108069"/>
              <a:ext cx="972000" cy="101719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097252">
                <a:defRPr/>
              </a:pPr>
              <a:endParaRPr lang="de-AT" sz="2160">
                <a:solidFill>
                  <a:srgbClr val="FFFFFF"/>
                </a:solidFill>
                <a:latin typeface="Verdana"/>
              </a:endParaRPr>
            </a:p>
          </p:txBody>
        </p:sp>
        <p:sp>
          <p:nvSpPr>
            <p:cNvPr id="110" name="Rechteck 109"/>
            <p:cNvSpPr/>
            <p:nvPr/>
          </p:nvSpPr>
          <p:spPr>
            <a:xfrm>
              <a:off x="2247088" y="4124588"/>
              <a:ext cx="984622" cy="553998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de-AT" sz="15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orbel" panose="020B0503020204020204" pitchFamily="34" charset="0"/>
                </a:rPr>
                <a:t>Telefon  </a:t>
              </a:r>
              <a:br>
                <a:rPr lang="de-AT" sz="15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orbel" panose="020B0503020204020204" pitchFamily="34" charset="0"/>
                </a:rPr>
              </a:br>
              <a:r>
                <a:rPr lang="de-AT" sz="15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orbel" panose="020B0503020204020204" pitchFamily="34" charset="0"/>
                </a:rPr>
                <a:t>Internet</a:t>
              </a:r>
              <a:endParaRPr lang="de-AT" sz="15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endParaRPr>
            </a:p>
          </p:txBody>
        </p:sp>
        <p:sp>
          <p:nvSpPr>
            <p:cNvPr id="111" name="Textfeld 110"/>
            <p:cNvSpPr txBox="1"/>
            <p:nvPr/>
          </p:nvSpPr>
          <p:spPr>
            <a:xfrm>
              <a:off x="2282381" y="4800796"/>
              <a:ext cx="97650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AT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6</a:t>
              </a:r>
              <a:r>
                <a:rPr lang="de-AT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0 €</a:t>
              </a:r>
              <a:endParaRPr lang="de-AT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grpSp>
        <p:nvGrpSpPr>
          <p:cNvPr id="112" name="Gruppieren 111"/>
          <p:cNvGrpSpPr/>
          <p:nvPr/>
        </p:nvGrpSpPr>
        <p:grpSpPr>
          <a:xfrm>
            <a:off x="2125745" y="5464489"/>
            <a:ext cx="980114" cy="1064450"/>
            <a:chOff x="2251596" y="4108069"/>
            <a:chExt cx="980114" cy="1064450"/>
          </a:xfrm>
          <a:solidFill>
            <a:schemeClr val="bg1">
              <a:lumMod val="95000"/>
            </a:schemeClr>
          </a:solidFill>
        </p:grpSpPr>
        <p:sp>
          <p:nvSpPr>
            <p:cNvPr id="113" name="Rechteck 112">
              <a:extLst>
                <a:ext uri="{FF2B5EF4-FFF2-40B4-BE49-F238E27FC236}">
                  <a16:creationId xmlns:a16="http://schemas.microsoft.com/office/drawing/2014/main" id="{F5451BCB-8A4D-4973-B0F4-18FA5CC3F08F}"/>
                </a:ext>
              </a:extLst>
            </p:cNvPr>
            <p:cNvSpPr/>
            <p:nvPr/>
          </p:nvSpPr>
          <p:spPr>
            <a:xfrm>
              <a:off x="2251596" y="4108069"/>
              <a:ext cx="972000" cy="1017192"/>
            </a:xfrm>
            <a:prstGeom prst="rect">
              <a:avLst/>
            </a:prstGeom>
            <a:grpFill/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097252">
                <a:defRPr/>
              </a:pPr>
              <a:endParaRPr lang="de-AT" sz="2160">
                <a:solidFill>
                  <a:srgbClr val="FFFFFF"/>
                </a:solidFill>
                <a:latin typeface="Verdana"/>
              </a:endParaRPr>
            </a:p>
          </p:txBody>
        </p:sp>
        <p:sp>
          <p:nvSpPr>
            <p:cNvPr id="114" name="Rechteck 113"/>
            <p:cNvSpPr/>
            <p:nvPr/>
          </p:nvSpPr>
          <p:spPr>
            <a:xfrm>
              <a:off x="2251596" y="4124588"/>
              <a:ext cx="980114" cy="553998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de-AT" sz="15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orbel" panose="020B0503020204020204" pitchFamily="34" charset="0"/>
                </a:rPr>
                <a:t>Kosten </a:t>
              </a:r>
              <a:br>
                <a:rPr lang="de-AT" sz="15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orbel" panose="020B0503020204020204" pitchFamily="34" charset="0"/>
                </a:rPr>
              </a:br>
              <a:r>
                <a:rPr lang="de-AT" sz="15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orbel" panose="020B0503020204020204" pitchFamily="34" charset="0"/>
                </a:rPr>
                <a:t>für PKW</a:t>
              </a:r>
              <a:endParaRPr lang="de-AT" sz="15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endParaRPr>
            </a:p>
          </p:txBody>
        </p:sp>
        <p:sp>
          <p:nvSpPr>
            <p:cNvPr id="115" name="Textfeld 114"/>
            <p:cNvSpPr txBox="1"/>
            <p:nvPr/>
          </p:nvSpPr>
          <p:spPr>
            <a:xfrm>
              <a:off x="2405311" y="4803187"/>
              <a:ext cx="7149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AT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520 €</a:t>
              </a:r>
              <a:endParaRPr lang="de-AT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grpSp>
        <p:nvGrpSpPr>
          <p:cNvPr id="116" name="Gruppieren 115"/>
          <p:cNvGrpSpPr/>
          <p:nvPr/>
        </p:nvGrpSpPr>
        <p:grpSpPr>
          <a:xfrm>
            <a:off x="2132824" y="5468520"/>
            <a:ext cx="980114" cy="1064450"/>
            <a:chOff x="2251596" y="4108069"/>
            <a:chExt cx="980114" cy="1064450"/>
          </a:xfrm>
          <a:solidFill>
            <a:schemeClr val="bg1">
              <a:lumMod val="95000"/>
            </a:schemeClr>
          </a:solidFill>
        </p:grpSpPr>
        <p:sp>
          <p:nvSpPr>
            <p:cNvPr id="117" name="Rechteck 116">
              <a:extLst>
                <a:ext uri="{FF2B5EF4-FFF2-40B4-BE49-F238E27FC236}">
                  <a16:creationId xmlns:a16="http://schemas.microsoft.com/office/drawing/2014/main" id="{F5451BCB-8A4D-4973-B0F4-18FA5CC3F08F}"/>
                </a:ext>
              </a:extLst>
            </p:cNvPr>
            <p:cNvSpPr/>
            <p:nvPr/>
          </p:nvSpPr>
          <p:spPr>
            <a:xfrm>
              <a:off x="2251596" y="4108069"/>
              <a:ext cx="972000" cy="1017192"/>
            </a:xfrm>
            <a:prstGeom prst="rect">
              <a:avLst/>
            </a:prstGeom>
            <a:grpFill/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097252">
                <a:defRPr/>
              </a:pPr>
              <a:endParaRPr lang="de-AT" sz="2160">
                <a:solidFill>
                  <a:srgbClr val="FFFFFF"/>
                </a:solidFill>
                <a:latin typeface="Verdana"/>
              </a:endParaRPr>
            </a:p>
          </p:txBody>
        </p:sp>
        <p:sp>
          <p:nvSpPr>
            <p:cNvPr id="118" name="Rechteck 117"/>
            <p:cNvSpPr/>
            <p:nvPr/>
          </p:nvSpPr>
          <p:spPr>
            <a:xfrm>
              <a:off x="2251596" y="4124588"/>
              <a:ext cx="980114" cy="32316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de-AT" sz="15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orbel" panose="020B0503020204020204" pitchFamily="34" charset="0"/>
                </a:rPr>
                <a:t>Heizung</a:t>
              </a:r>
              <a:endParaRPr lang="de-AT" sz="15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endParaRPr>
            </a:p>
          </p:txBody>
        </p:sp>
        <p:sp>
          <p:nvSpPr>
            <p:cNvPr id="119" name="Textfeld 118"/>
            <p:cNvSpPr txBox="1"/>
            <p:nvPr/>
          </p:nvSpPr>
          <p:spPr>
            <a:xfrm>
              <a:off x="2405311" y="4803187"/>
              <a:ext cx="7149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AT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50 €</a:t>
              </a:r>
              <a:endParaRPr lang="de-AT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grpSp>
        <p:nvGrpSpPr>
          <p:cNvPr id="120" name="Gruppieren 119"/>
          <p:cNvGrpSpPr/>
          <p:nvPr/>
        </p:nvGrpSpPr>
        <p:grpSpPr>
          <a:xfrm>
            <a:off x="2009568" y="5461444"/>
            <a:ext cx="1209227" cy="1017192"/>
            <a:chOff x="2092043" y="4107157"/>
            <a:chExt cx="1209227" cy="1017192"/>
          </a:xfrm>
        </p:grpSpPr>
        <p:sp>
          <p:nvSpPr>
            <p:cNvPr id="121" name="Rechteck 120">
              <a:extLst>
                <a:ext uri="{FF2B5EF4-FFF2-40B4-BE49-F238E27FC236}">
                  <a16:creationId xmlns:a16="http://schemas.microsoft.com/office/drawing/2014/main" id="{F5451BCB-8A4D-4973-B0F4-18FA5CC3F08F}"/>
                </a:ext>
              </a:extLst>
            </p:cNvPr>
            <p:cNvSpPr/>
            <p:nvPr/>
          </p:nvSpPr>
          <p:spPr>
            <a:xfrm>
              <a:off x="2210656" y="4107157"/>
              <a:ext cx="972000" cy="101719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097252">
                <a:defRPr/>
              </a:pPr>
              <a:endParaRPr lang="de-AT" sz="2160">
                <a:solidFill>
                  <a:srgbClr val="FFFFFF"/>
                </a:solidFill>
                <a:latin typeface="Verdana"/>
              </a:endParaRPr>
            </a:p>
          </p:txBody>
        </p:sp>
        <p:sp>
          <p:nvSpPr>
            <p:cNvPr id="122" name="Rechteck 121"/>
            <p:cNvSpPr/>
            <p:nvPr/>
          </p:nvSpPr>
          <p:spPr>
            <a:xfrm>
              <a:off x="2092043" y="4124588"/>
              <a:ext cx="1209227" cy="553998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de-AT" sz="15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orbel" panose="020B0503020204020204" pitchFamily="34" charset="0"/>
                </a:rPr>
                <a:t>Strom inkl. Wasser</a:t>
              </a:r>
              <a:endParaRPr lang="de-AT" sz="15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endParaRPr>
            </a:p>
          </p:txBody>
        </p:sp>
        <p:sp>
          <p:nvSpPr>
            <p:cNvPr id="123" name="Textfeld 122"/>
            <p:cNvSpPr txBox="1"/>
            <p:nvPr/>
          </p:nvSpPr>
          <p:spPr>
            <a:xfrm>
              <a:off x="2402559" y="4731306"/>
              <a:ext cx="7149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AT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4</a:t>
              </a:r>
              <a:r>
                <a:rPr lang="de-AT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9 €</a:t>
              </a:r>
              <a:endParaRPr lang="de-AT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grpSp>
        <p:nvGrpSpPr>
          <p:cNvPr id="124" name="Gruppieren 123"/>
          <p:cNvGrpSpPr/>
          <p:nvPr/>
        </p:nvGrpSpPr>
        <p:grpSpPr>
          <a:xfrm>
            <a:off x="2036490" y="5434635"/>
            <a:ext cx="1139666" cy="1096266"/>
            <a:chOff x="2167763" y="4072624"/>
            <a:chExt cx="1139666" cy="1096266"/>
          </a:xfrm>
        </p:grpSpPr>
        <p:sp>
          <p:nvSpPr>
            <p:cNvPr id="125" name="Rechteck 124">
              <a:extLst>
                <a:ext uri="{FF2B5EF4-FFF2-40B4-BE49-F238E27FC236}">
                  <a16:creationId xmlns:a16="http://schemas.microsoft.com/office/drawing/2014/main" id="{F5451BCB-8A4D-4973-B0F4-18FA5CC3F08F}"/>
                </a:ext>
              </a:extLst>
            </p:cNvPr>
            <p:cNvSpPr/>
            <p:nvPr/>
          </p:nvSpPr>
          <p:spPr>
            <a:xfrm>
              <a:off x="2251596" y="4108069"/>
              <a:ext cx="972000" cy="101719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097252">
                <a:defRPr/>
              </a:pPr>
              <a:endParaRPr lang="de-AT" sz="2160">
                <a:solidFill>
                  <a:srgbClr val="FFFFFF"/>
                </a:solidFill>
                <a:latin typeface="Verdana"/>
              </a:endParaRPr>
            </a:p>
          </p:txBody>
        </p:sp>
        <p:sp>
          <p:nvSpPr>
            <p:cNvPr id="126" name="Rechteck 125"/>
            <p:cNvSpPr/>
            <p:nvPr/>
          </p:nvSpPr>
          <p:spPr>
            <a:xfrm>
              <a:off x="2167763" y="4072624"/>
              <a:ext cx="1139666" cy="784830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de-AT" sz="1500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orbel" panose="020B0503020204020204" pitchFamily="34" charset="0"/>
                </a:rPr>
                <a:t>Miete und </a:t>
              </a:r>
              <a:r>
                <a:rPr lang="de-AT" sz="15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orbel" panose="020B0503020204020204" pitchFamily="34" charset="0"/>
                </a:rPr>
                <a:t/>
              </a:r>
              <a:br>
                <a:rPr lang="de-AT" sz="15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orbel" panose="020B0503020204020204" pitchFamily="34" charset="0"/>
                </a:rPr>
              </a:br>
              <a:r>
                <a:rPr lang="de-AT" sz="15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orbel" panose="020B0503020204020204" pitchFamily="34" charset="0"/>
                </a:rPr>
                <a:t>Betriebs-kosten </a:t>
              </a:r>
              <a:endParaRPr lang="de-AT" sz="15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endParaRPr>
            </a:p>
          </p:txBody>
        </p:sp>
        <p:sp>
          <p:nvSpPr>
            <p:cNvPr id="127" name="Textfeld 126"/>
            <p:cNvSpPr txBox="1"/>
            <p:nvPr/>
          </p:nvSpPr>
          <p:spPr>
            <a:xfrm>
              <a:off x="2363950" y="4799558"/>
              <a:ext cx="84118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AT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650 €</a:t>
              </a:r>
              <a:endParaRPr lang="de-AT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grpSp>
        <p:nvGrpSpPr>
          <p:cNvPr id="128" name="Gruppieren 127"/>
          <p:cNvGrpSpPr/>
          <p:nvPr/>
        </p:nvGrpSpPr>
        <p:grpSpPr>
          <a:xfrm>
            <a:off x="2120828" y="5466583"/>
            <a:ext cx="980114" cy="1047076"/>
            <a:chOff x="2251596" y="4108069"/>
            <a:chExt cx="980114" cy="1047076"/>
          </a:xfrm>
        </p:grpSpPr>
        <p:sp>
          <p:nvSpPr>
            <p:cNvPr id="129" name="Rechteck 128">
              <a:extLst>
                <a:ext uri="{FF2B5EF4-FFF2-40B4-BE49-F238E27FC236}">
                  <a16:creationId xmlns:a16="http://schemas.microsoft.com/office/drawing/2014/main" id="{F5451BCB-8A4D-4973-B0F4-18FA5CC3F08F}"/>
                </a:ext>
              </a:extLst>
            </p:cNvPr>
            <p:cNvSpPr/>
            <p:nvPr/>
          </p:nvSpPr>
          <p:spPr>
            <a:xfrm>
              <a:off x="2251596" y="4108069"/>
              <a:ext cx="972000" cy="101719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097252">
                <a:defRPr/>
              </a:pPr>
              <a:endParaRPr lang="de-AT" sz="2160">
                <a:solidFill>
                  <a:srgbClr val="FFFFFF"/>
                </a:solidFill>
                <a:latin typeface="Verdana"/>
              </a:endParaRPr>
            </a:p>
          </p:txBody>
        </p:sp>
        <p:sp>
          <p:nvSpPr>
            <p:cNvPr id="130" name="Rechteck 129"/>
            <p:cNvSpPr/>
            <p:nvPr/>
          </p:nvSpPr>
          <p:spPr>
            <a:xfrm>
              <a:off x="2251596" y="4124588"/>
              <a:ext cx="980114" cy="784830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de-AT" sz="15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orbel" panose="020B0503020204020204" pitchFamily="34" charset="0"/>
                </a:rPr>
                <a:t>Gehalt abzüglich Steuern</a:t>
              </a:r>
              <a:endParaRPr lang="de-AT" sz="15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endParaRPr>
            </a:p>
          </p:txBody>
        </p:sp>
        <p:sp>
          <p:nvSpPr>
            <p:cNvPr id="131" name="Textfeld 130"/>
            <p:cNvSpPr txBox="1"/>
            <p:nvPr/>
          </p:nvSpPr>
          <p:spPr>
            <a:xfrm>
              <a:off x="2251596" y="4801202"/>
              <a:ext cx="972000" cy="3539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AT" sz="17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1.950 €</a:t>
              </a:r>
              <a:endParaRPr lang="de-AT" sz="1700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grpSp>
        <p:nvGrpSpPr>
          <p:cNvPr id="132" name="Gruppieren 131"/>
          <p:cNvGrpSpPr/>
          <p:nvPr/>
        </p:nvGrpSpPr>
        <p:grpSpPr>
          <a:xfrm>
            <a:off x="61571" y="6348682"/>
            <a:ext cx="473608" cy="552450"/>
            <a:chOff x="0" y="0"/>
            <a:chExt cx="473608" cy="552450"/>
          </a:xfrm>
        </p:grpSpPr>
        <p:pic>
          <p:nvPicPr>
            <p:cNvPr id="134" name="Grafik 133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4678" y="0"/>
              <a:ext cx="328930" cy="377825"/>
            </a:xfrm>
            <a:prstGeom prst="rect">
              <a:avLst/>
            </a:prstGeom>
            <a:noFill/>
          </p:spPr>
        </p:pic>
        <p:sp>
          <p:nvSpPr>
            <p:cNvPr id="137" name="Textfeld 136"/>
            <p:cNvSpPr txBox="1"/>
            <p:nvPr/>
          </p:nvSpPr>
          <p:spPr>
            <a:xfrm>
              <a:off x="0" y="123825"/>
              <a:ext cx="265430" cy="428625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de-AT" sz="1200" b="1" dirty="0">
                  <a:solidFill>
                    <a:srgbClr val="006067"/>
                  </a:solidFill>
                  <a:latin typeface="Corbel" panose="020B0503020204020204" pitchFamily="34" charset="0"/>
                  <a:ea typeface="Times New Roman" panose="02020603050405020304" pitchFamily="18" charset="0"/>
                </a:rPr>
                <a:t>2</a:t>
              </a:r>
              <a:r>
                <a:rPr lang="de-AT" sz="1200" b="1" dirty="0" smtClean="0">
                  <a:solidFill>
                    <a:srgbClr val="006067"/>
                  </a:solidFill>
                  <a:latin typeface="Corbel" panose="020B0503020204020204" pitchFamily="34" charset="0"/>
                  <a:ea typeface="Times New Roman" panose="02020603050405020304" pitchFamily="18" charset="0"/>
                </a:rPr>
                <a:t>a</a:t>
              </a:r>
              <a:endParaRPr lang="de-AT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18374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4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2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0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8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6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54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2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70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78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86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94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02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fik 7" descr="P:\GEMEINSAME DOKUMENTE\Illustrationen_Felix\Skript_41-42\Julia_v1.png">
            <a:extLst>
              <a:ext uri="{FF2B5EF4-FFF2-40B4-BE49-F238E27FC236}">
                <a16:creationId xmlns:a16="http://schemas.microsoft.com/office/drawing/2014/main" id="{43109D35-1375-499A-8CB4-71A3A1C92D2A}"/>
              </a:ext>
            </a:extLst>
          </p:cNvPr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52" t="5918" r="13953" b="3488"/>
          <a:stretch/>
        </p:blipFill>
        <p:spPr bwMode="auto">
          <a:xfrm>
            <a:off x="486654" y="3803822"/>
            <a:ext cx="1409035" cy="2777636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7ECAEB78-BB2A-4B20-8BDC-22B1DF661F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AT" dirty="0"/>
              <a:t>Haushaltsbuch – Schritt </a:t>
            </a:r>
            <a:r>
              <a:rPr lang="de-AT" dirty="0" smtClean="0"/>
              <a:t>2: </a:t>
            </a:r>
            <a:br>
              <a:rPr lang="de-AT" dirty="0" smtClean="0"/>
            </a:br>
            <a:r>
              <a:rPr lang="de-AT" b="0" dirty="0" smtClean="0"/>
              <a:t>Einnahmen und Ausgaben erfassen</a:t>
            </a:r>
            <a:endParaRPr lang="de-AT" b="0" dirty="0"/>
          </a:p>
        </p:txBody>
      </p:sp>
      <p:sp>
        <p:nvSpPr>
          <p:cNvPr id="12" name="Sprechblase: rechteckig mit abgerundeten Ecken 20">
            <a:extLst>
              <a:ext uri="{FF2B5EF4-FFF2-40B4-BE49-F238E27FC236}">
                <a16:creationId xmlns:a16="http://schemas.microsoft.com/office/drawing/2014/main" id="{C2EA0CA2-DBC2-4A11-9CC2-0346102029D1}"/>
              </a:ext>
            </a:extLst>
          </p:cNvPr>
          <p:cNvSpPr/>
          <p:nvPr/>
        </p:nvSpPr>
        <p:spPr>
          <a:xfrm>
            <a:off x="1191171" y="1651000"/>
            <a:ext cx="4117429" cy="2028475"/>
          </a:xfrm>
          <a:prstGeom prst="wedgeRoundRectCallout">
            <a:avLst>
              <a:gd name="adj1" fmla="val -31140"/>
              <a:gd name="adj2" fmla="val 90830"/>
              <a:gd name="adj3" fmla="val 16667"/>
            </a:avLst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1200"/>
              </a:spcBef>
            </a:pPr>
            <a:r>
              <a:rPr lang="de-AT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Nachdem du die Rechnungen den Einnahmen und Ausgaben zugeordnet hast, trage die Beträge in eine übersichtliche Tabelle ein. Am besten du trennst hier wieder zwischen Einnahmen und Ausgaben.</a:t>
            </a:r>
            <a:endParaRPr lang="de-AT" dirty="0">
              <a:solidFill>
                <a:schemeClr val="tx1">
                  <a:lumMod val="85000"/>
                  <a:lumOff val="15000"/>
                </a:schemeClr>
              </a:solidFill>
              <a:latin typeface="Corbel" panose="020B0503020204020204" pitchFamily="34" charset="0"/>
            </a:endParaRPr>
          </a:p>
        </p:txBody>
      </p:sp>
      <p:pic>
        <p:nvPicPr>
          <p:cNvPr id="3" name="Grafik 2"/>
          <p:cNvPicPr>
            <a:picLocks noChangeAspect="1"/>
          </p:cNvPicPr>
          <p:nvPr/>
        </p:nvPicPr>
        <p:blipFill rotWithShape="1">
          <a:blip r:embed="rId3"/>
          <a:srcRect l="3356"/>
          <a:stretch/>
        </p:blipFill>
        <p:spPr>
          <a:xfrm>
            <a:off x="6401423" y="1361672"/>
            <a:ext cx="4368392" cy="2104571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</p:pic>
      <p:sp>
        <p:nvSpPr>
          <p:cNvPr id="5" name="Pfeil nach unten 4"/>
          <p:cNvSpPr/>
          <p:nvPr/>
        </p:nvSpPr>
        <p:spPr>
          <a:xfrm>
            <a:off x="8280819" y="3556275"/>
            <a:ext cx="609600" cy="595086"/>
          </a:xfrm>
          <a:prstGeom prst="downArrow">
            <a:avLst/>
          </a:prstGeom>
          <a:solidFill>
            <a:srgbClr val="0060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01423" y="4241394"/>
            <a:ext cx="4368392" cy="2284636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</p:spPr>
      </p:pic>
      <p:grpSp>
        <p:nvGrpSpPr>
          <p:cNvPr id="9" name="Gruppieren 8"/>
          <p:cNvGrpSpPr/>
          <p:nvPr/>
        </p:nvGrpSpPr>
        <p:grpSpPr>
          <a:xfrm>
            <a:off x="61571" y="6348682"/>
            <a:ext cx="473608" cy="552450"/>
            <a:chOff x="0" y="0"/>
            <a:chExt cx="473608" cy="552450"/>
          </a:xfrm>
        </p:grpSpPr>
        <p:pic>
          <p:nvPicPr>
            <p:cNvPr id="10" name="Grafik 9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4678" y="0"/>
              <a:ext cx="328930" cy="377825"/>
            </a:xfrm>
            <a:prstGeom prst="rect">
              <a:avLst/>
            </a:prstGeom>
            <a:noFill/>
          </p:spPr>
        </p:pic>
        <p:sp>
          <p:nvSpPr>
            <p:cNvPr id="11" name="Textfeld 10"/>
            <p:cNvSpPr txBox="1"/>
            <p:nvPr/>
          </p:nvSpPr>
          <p:spPr>
            <a:xfrm>
              <a:off x="0" y="123825"/>
              <a:ext cx="265430" cy="428625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de-AT" sz="1200" b="1" dirty="0">
                  <a:solidFill>
                    <a:srgbClr val="006067"/>
                  </a:solidFill>
                  <a:latin typeface="Corbel" panose="020B0503020204020204" pitchFamily="34" charset="0"/>
                  <a:ea typeface="Times New Roman" panose="02020603050405020304" pitchFamily="18" charset="0"/>
                </a:rPr>
                <a:t>2</a:t>
              </a:r>
              <a:r>
                <a:rPr lang="de-AT" sz="1200" b="1" dirty="0" smtClean="0">
                  <a:solidFill>
                    <a:srgbClr val="006067"/>
                  </a:solidFill>
                  <a:latin typeface="Corbel" panose="020B0503020204020204" pitchFamily="34" charset="0"/>
                  <a:ea typeface="Times New Roman" panose="02020603050405020304" pitchFamily="18" charset="0"/>
                </a:rPr>
                <a:t>a</a:t>
              </a:r>
              <a:endParaRPr lang="de-AT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72831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ECAEB78-BB2A-4B20-8BDC-22B1DF661F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AT" dirty="0"/>
              <a:t>Haushaltsbuch – Schritt 2: </a:t>
            </a:r>
            <a:br>
              <a:rPr lang="de-AT" dirty="0"/>
            </a:br>
            <a:r>
              <a:rPr lang="de-AT" b="0" dirty="0"/>
              <a:t>Einnahmen und Ausgaben erfassen</a:t>
            </a:r>
            <a:endParaRPr lang="de-AT" dirty="0"/>
          </a:p>
        </p:txBody>
      </p:sp>
      <p:graphicFrame>
        <p:nvGraphicFramePr>
          <p:cNvPr id="17" name="Tabel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4558110"/>
              </p:ext>
            </p:extLst>
          </p:nvPr>
        </p:nvGraphicFramePr>
        <p:xfrm>
          <a:off x="1754822" y="3155390"/>
          <a:ext cx="4262127" cy="292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95418">
                  <a:extLst>
                    <a:ext uri="{9D8B030D-6E8A-4147-A177-3AD203B41FA5}">
                      <a16:colId xmlns:a16="http://schemas.microsoft.com/office/drawing/2014/main" val="4288108496"/>
                    </a:ext>
                  </a:extLst>
                </a:gridCol>
                <a:gridCol w="1466709">
                  <a:extLst>
                    <a:ext uri="{9D8B030D-6E8A-4147-A177-3AD203B41FA5}">
                      <a16:colId xmlns:a16="http://schemas.microsoft.com/office/drawing/2014/main" val="1280332899"/>
                    </a:ext>
                  </a:extLst>
                </a:gridCol>
              </a:tblGrid>
              <a:tr h="357600">
                <a:tc>
                  <a:txBody>
                    <a:bodyPr/>
                    <a:lstStyle/>
                    <a:p>
                      <a:r>
                        <a:rPr lang="de-AT" sz="1800" dirty="0" smtClean="0">
                          <a:solidFill>
                            <a:srgbClr val="C55A11"/>
                          </a:solidFill>
                          <a:latin typeface="Corbel" panose="020B0503020204020204" pitchFamily="34" charset="0"/>
                        </a:rPr>
                        <a:t>Monatliche Ausgaben</a:t>
                      </a:r>
                      <a:endParaRPr lang="de-AT" sz="1750" dirty="0">
                        <a:solidFill>
                          <a:srgbClr val="C55A11"/>
                        </a:solidFill>
                        <a:latin typeface="Corbel" panose="020B0503020204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750" dirty="0" smtClean="0">
                          <a:solidFill>
                            <a:schemeClr val="tx1"/>
                          </a:solidFill>
                        </a:rPr>
                        <a:t>Euro</a:t>
                      </a:r>
                      <a:endParaRPr lang="de-AT" sz="17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1631041"/>
                  </a:ext>
                </a:extLst>
              </a:tr>
              <a:tr h="357600">
                <a:tc>
                  <a:txBody>
                    <a:bodyPr/>
                    <a:lstStyle/>
                    <a:p>
                      <a:r>
                        <a:rPr lang="de-AT" sz="1800" dirty="0" smtClean="0">
                          <a:solidFill>
                            <a:schemeClr val="tx1"/>
                          </a:solidFill>
                          <a:latin typeface="Corbel" panose="020B0503020204020204" pitchFamily="34" charset="0"/>
                        </a:rPr>
                        <a:t>Miete und Betriebskosten </a:t>
                      </a:r>
                    </a:p>
                  </a:txBody>
                  <a:tcPr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AT" sz="1750" dirty="0" smtClean="0">
                          <a:solidFill>
                            <a:schemeClr val="tx1"/>
                          </a:solidFill>
                        </a:rPr>
                        <a:t>650,-</a:t>
                      </a:r>
                      <a:endParaRPr lang="de-AT" sz="17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8289017"/>
                  </a:ext>
                </a:extLst>
              </a:tr>
              <a:tr h="357600">
                <a:tc>
                  <a:txBody>
                    <a:bodyPr/>
                    <a:lstStyle/>
                    <a:p>
                      <a:r>
                        <a:rPr lang="de-AT" sz="1800" dirty="0" smtClean="0">
                          <a:solidFill>
                            <a:schemeClr val="tx1"/>
                          </a:solidFill>
                          <a:latin typeface="Corbel" panose="020B0503020204020204" pitchFamily="34" charset="0"/>
                        </a:rPr>
                        <a:t>Gesundheitsvorsorge</a:t>
                      </a:r>
                    </a:p>
                  </a:txBody>
                  <a:tcPr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sz="1750" dirty="0" smtClean="0">
                          <a:solidFill>
                            <a:schemeClr val="tx1"/>
                          </a:solidFill>
                        </a:rPr>
                        <a:t>40,-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3319118"/>
                  </a:ext>
                </a:extLst>
              </a:tr>
              <a:tr h="357600">
                <a:tc>
                  <a:txBody>
                    <a:bodyPr/>
                    <a:lstStyle/>
                    <a:p>
                      <a:r>
                        <a:rPr lang="de-AT" sz="1800" dirty="0" smtClean="0">
                          <a:solidFill>
                            <a:schemeClr val="tx1"/>
                          </a:solidFill>
                          <a:latin typeface="Corbel" panose="020B0503020204020204" pitchFamily="34" charset="0"/>
                        </a:rPr>
                        <a:t>Körperpflege</a:t>
                      </a:r>
                    </a:p>
                  </a:txBody>
                  <a:tcPr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AT" sz="1750" dirty="0" smtClean="0">
                          <a:solidFill>
                            <a:schemeClr val="tx1"/>
                          </a:solidFill>
                        </a:rPr>
                        <a:t>40,-</a:t>
                      </a:r>
                      <a:endParaRPr lang="de-AT" sz="17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5573927"/>
                  </a:ext>
                </a:extLst>
              </a:tr>
              <a:tr h="357600">
                <a:tc>
                  <a:txBody>
                    <a:bodyPr/>
                    <a:lstStyle/>
                    <a:p>
                      <a:r>
                        <a:rPr lang="de-AT" sz="1800" dirty="0" smtClean="0">
                          <a:solidFill>
                            <a:schemeClr val="tx1"/>
                          </a:solidFill>
                          <a:latin typeface="Corbel" panose="020B0503020204020204" pitchFamily="34" charset="0"/>
                        </a:rPr>
                        <a:t>Kosten für PKW</a:t>
                      </a:r>
                    </a:p>
                  </a:txBody>
                  <a:tcPr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AT" sz="1750" dirty="0" smtClean="0">
                          <a:solidFill>
                            <a:schemeClr val="tx1"/>
                          </a:solidFill>
                        </a:rPr>
                        <a:t>520,-</a:t>
                      </a:r>
                      <a:endParaRPr lang="de-AT" sz="17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8185957"/>
                  </a:ext>
                </a:extLst>
              </a:tr>
              <a:tr h="357600">
                <a:tc>
                  <a:txBody>
                    <a:bodyPr/>
                    <a:lstStyle/>
                    <a:p>
                      <a:r>
                        <a:rPr lang="de-AT" sz="1800" dirty="0" smtClean="0">
                          <a:solidFill>
                            <a:schemeClr val="tx1"/>
                          </a:solidFill>
                          <a:latin typeface="Corbel" panose="020B0503020204020204" pitchFamily="34" charset="0"/>
                        </a:rPr>
                        <a:t>Telefon und Internet</a:t>
                      </a:r>
                    </a:p>
                  </a:txBody>
                  <a:tcPr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AT" sz="1750" dirty="0" smtClean="0">
                          <a:solidFill>
                            <a:schemeClr val="tx1"/>
                          </a:solidFill>
                        </a:rPr>
                        <a:t>60,-</a:t>
                      </a:r>
                      <a:endParaRPr lang="de-AT" sz="17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7761150"/>
                  </a:ext>
                </a:extLst>
              </a:tr>
              <a:tr h="357600">
                <a:tc>
                  <a:txBody>
                    <a:bodyPr/>
                    <a:lstStyle/>
                    <a:p>
                      <a:r>
                        <a:rPr lang="de-AT" sz="1800" dirty="0" smtClean="0">
                          <a:solidFill>
                            <a:schemeClr val="tx1"/>
                          </a:solidFill>
                          <a:latin typeface="Corbel" panose="020B0503020204020204" pitchFamily="34" charset="0"/>
                        </a:rPr>
                        <a:t>Fitnessstudio</a:t>
                      </a:r>
                    </a:p>
                  </a:txBody>
                  <a:tcPr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AT" sz="1750" dirty="0" smtClean="0">
                          <a:solidFill>
                            <a:schemeClr val="tx1"/>
                          </a:solidFill>
                        </a:rPr>
                        <a:t>60,-</a:t>
                      </a:r>
                      <a:endParaRPr lang="de-AT" sz="17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4423362"/>
                  </a:ext>
                </a:extLst>
              </a:tr>
              <a:tr h="357600">
                <a:tc>
                  <a:txBody>
                    <a:bodyPr/>
                    <a:lstStyle/>
                    <a:p>
                      <a:r>
                        <a:rPr lang="de-AT" sz="1800" dirty="0" smtClean="0">
                          <a:solidFill>
                            <a:schemeClr val="tx1"/>
                          </a:solidFill>
                          <a:latin typeface="Corbel" panose="020B0503020204020204" pitchFamily="34" charset="0"/>
                        </a:rPr>
                        <a:t>Haushaltsversicherung</a:t>
                      </a:r>
                    </a:p>
                  </a:txBody>
                  <a:tcPr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AT" sz="1750" dirty="0" smtClean="0">
                          <a:solidFill>
                            <a:schemeClr val="tx1"/>
                          </a:solidFill>
                        </a:rPr>
                        <a:t>15,-</a:t>
                      </a:r>
                      <a:endParaRPr lang="de-AT" sz="17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8275307"/>
                  </a:ext>
                </a:extLst>
              </a:tr>
            </a:tbl>
          </a:graphicData>
        </a:graphic>
      </p:graphicFrame>
      <p:graphicFrame>
        <p:nvGraphicFramePr>
          <p:cNvPr id="19" name="Tabel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9376102"/>
              </p:ext>
            </p:extLst>
          </p:nvPr>
        </p:nvGraphicFramePr>
        <p:xfrm>
          <a:off x="1754822" y="1747621"/>
          <a:ext cx="4262127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95418">
                  <a:extLst>
                    <a:ext uri="{9D8B030D-6E8A-4147-A177-3AD203B41FA5}">
                      <a16:colId xmlns:a16="http://schemas.microsoft.com/office/drawing/2014/main" val="4288108496"/>
                    </a:ext>
                  </a:extLst>
                </a:gridCol>
                <a:gridCol w="1466709">
                  <a:extLst>
                    <a:ext uri="{9D8B030D-6E8A-4147-A177-3AD203B41FA5}">
                      <a16:colId xmlns:a16="http://schemas.microsoft.com/office/drawing/2014/main" val="1280332899"/>
                    </a:ext>
                  </a:extLst>
                </a:gridCol>
              </a:tblGrid>
              <a:tr h="357600">
                <a:tc>
                  <a:txBody>
                    <a:bodyPr/>
                    <a:lstStyle/>
                    <a:p>
                      <a:r>
                        <a:rPr lang="de-AT" sz="1800" dirty="0" smtClean="0">
                          <a:solidFill>
                            <a:srgbClr val="548235"/>
                          </a:solidFill>
                          <a:latin typeface="Corbel" panose="020B0503020204020204" pitchFamily="34" charset="0"/>
                        </a:rPr>
                        <a:t>Monatliche</a:t>
                      </a:r>
                      <a:r>
                        <a:rPr lang="de-AT" sz="1800" baseline="0" dirty="0" smtClean="0">
                          <a:solidFill>
                            <a:srgbClr val="548235"/>
                          </a:solidFill>
                          <a:latin typeface="Corbel" panose="020B0503020204020204" pitchFamily="34" charset="0"/>
                        </a:rPr>
                        <a:t> </a:t>
                      </a:r>
                      <a:r>
                        <a:rPr lang="de-AT" sz="1800" dirty="0" smtClean="0">
                          <a:solidFill>
                            <a:srgbClr val="548235"/>
                          </a:solidFill>
                          <a:latin typeface="Corbel" panose="020B0503020204020204" pitchFamily="34" charset="0"/>
                        </a:rPr>
                        <a:t>Einnahmen</a:t>
                      </a:r>
                      <a:endParaRPr lang="de-AT" sz="1800" dirty="0">
                        <a:solidFill>
                          <a:srgbClr val="C55A11"/>
                        </a:solidFill>
                        <a:latin typeface="Corbel" panose="020B0503020204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800" dirty="0" smtClean="0">
                          <a:solidFill>
                            <a:schemeClr val="tx1"/>
                          </a:solidFill>
                        </a:rPr>
                        <a:t>Euro</a:t>
                      </a:r>
                      <a:endParaRPr lang="de-AT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1631041"/>
                  </a:ext>
                </a:extLst>
              </a:tr>
              <a:tr h="357600">
                <a:tc>
                  <a:txBody>
                    <a:bodyPr/>
                    <a:lstStyle/>
                    <a:p>
                      <a:r>
                        <a:rPr lang="de-AT" sz="1800" dirty="0" smtClean="0">
                          <a:solidFill>
                            <a:schemeClr val="tx1"/>
                          </a:solidFill>
                          <a:latin typeface="Corbel" panose="020B0503020204020204" pitchFamily="34" charset="0"/>
                        </a:rPr>
                        <a:t>Gehalt abzüglich Steuern</a:t>
                      </a:r>
                    </a:p>
                  </a:txBody>
                  <a:tcPr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AT" sz="1800" dirty="0" smtClean="0">
                          <a:solidFill>
                            <a:schemeClr val="tx1"/>
                          </a:solidFill>
                        </a:rPr>
                        <a:t>1.950,-</a:t>
                      </a:r>
                      <a:endParaRPr lang="de-AT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8289017"/>
                  </a:ext>
                </a:extLst>
              </a:tr>
            </a:tbl>
          </a:graphicData>
        </a:graphic>
      </p:graphicFrame>
      <p:graphicFrame>
        <p:nvGraphicFramePr>
          <p:cNvPr id="20" name="Tabel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202388"/>
              </p:ext>
            </p:extLst>
          </p:nvPr>
        </p:nvGraphicFramePr>
        <p:xfrm>
          <a:off x="6016949" y="3521150"/>
          <a:ext cx="4262127" cy="256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95418">
                  <a:extLst>
                    <a:ext uri="{9D8B030D-6E8A-4147-A177-3AD203B41FA5}">
                      <a16:colId xmlns:a16="http://schemas.microsoft.com/office/drawing/2014/main" val="3180591240"/>
                    </a:ext>
                  </a:extLst>
                </a:gridCol>
                <a:gridCol w="1466709">
                  <a:extLst>
                    <a:ext uri="{9D8B030D-6E8A-4147-A177-3AD203B41FA5}">
                      <a16:colId xmlns:a16="http://schemas.microsoft.com/office/drawing/2014/main" val="3800205880"/>
                    </a:ext>
                  </a:extLst>
                </a:gridCol>
              </a:tblGrid>
              <a:tr h="357600">
                <a:tc>
                  <a:txBody>
                    <a:bodyPr/>
                    <a:lstStyle/>
                    <a:p>
                      <a:r>
                        <a:rPr lang="de-AT" sz="1800" b="0" dirty="0" smtClean="0">
                          <a:solidFill>
                            <a:schemeClr val="tx1"/>
                          </a:solidFill>
                          <a:latin typeface="Corbel" panose="020B0503020204020204" pitchFamily="34" charset="0"/>
                        </a:rPr>
                        <a:t>Kleidung</a:t>
                      </a:r>
                    </a:p>
                  </a:txBody>
                  <a:tcPr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AT" sz="1750" b="0" dirty="0" smtClean="0">
                          <a:solidFill>
                            <a:schemeClr val="tx1"/>
                          </a:solidFill>
                        </a:rPr>
                        <a:t>75,-</a:t>
                      </a:r>
                      <a:endParaRPr lang="de-AT" sz="175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2437333"/>
                  </a:ext>
                </a:extLst>
              </a:tr>
              <a:tr h="3576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sz="1800" dirty="0" smtClean="0">
                          <a:solidFill>
                            <a:schemeClr val="tx1"/>
                          </a:solidFill>
                          <a:latin typeface="Corbel" panose="020B0503020204020204" pitchFamily="34" charset="0"/>
                        </a:rPr>
                        <a:t>Strom inkl. Warmwasser</a:t>
                      </a:r>
                    </a:p>
                  </a:txBody>
                  <a:tcPr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sz="1750" dirty="0" smtClean="0">
                          <a:solidFill>
                            <a:schemeClr val="tx1"/>
                          </a:solidFill>
                        </a:rPr>
                        <a:t>49,-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2968159"/>
                  </a:ext>
                </a:extLst>
              </a:tr>
              <a:tr h="357600">
                <a:tc>
                  <a:txBody>
                    <a:bodyPr/>
                    <a:lstStyle/>
                    <a:p>
                      <a:r>
                        <a:rPr lang="de-AT" sz="1800" dirty="0" smtClean="0">
                          <a:solidFill>
                            <a:schemeClr val="tx1"/>
                          </a:solidFill>
                          <a:latin typeface="Corbel" panose="020B0503020204020204" pitchFamily="34" charset="0"/>
                        </a:rPr>
                        <a:t>Rundfunkgebühren</a:t>
                      </a:r>
                    </a:p>
                  </a:txBody>
                  <a:tcPr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AT" sz="1750" dirty="0" smtClean="0">
                          <a:solidFill>
                            <a:schemeClr val="tx1"/>
                          </a:solidFill>
                        </a:rPr>
                        <a:t>25,-</a:t>
                      </a:r>
                      <a:endParaRPr lang="de-AT" sz="17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6393634"/>
                  </a:ext>
                </a:extLst>
              </a:tr>
              <a:tr h="357600">
                <a:tc>
                  <a:txBody>
                    <a:bodyPr/>
                    <a:lstStyle/>
                    <a:p>
                      <a:r>
                        <a:rPr lang="de-AT" sz="1800" dirty="0" smtClean="0">
                          <a:solidFill>
                            <a:schemeClr val="tx1"/>
                          </a:solidFill>
                          <a:latin typeface="Corbel" panose="020B0503020204020204" pitchFamily="34" charset="0"/>
                        </a:rPr>
                        <a:t>Reinigungsmittel</a:t>
                      </a:r>
                    </a:p>
                  </a:txBody>
                  <a:tcPr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AT" sz="1750" dirty="0" smtClean="0">
                          <a:solidFill>
                            <a:schemeClr val="tx1"/>
                          </a:solidFill>
                        </a:rPr>
                        <a:t>10,-</a:t>
                      </a:r>
                      <a:endParaRPr lang="de-AT" sz="17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6548778"/>
                  </a:ext>
                </a:extLst>
              </a:tr>
              <a:tr h="357600">
                <a:tc>
                  <a:txBody>
                    <a:bodyPr/>
                    <a:lstStyle/>
                    <a:p>
                      <a:r>
                        <a:rPr lang="de-AT" sz="1800" dirty="0" smtClean="0">
                          <a:solidFill>
                            <a:schemeClr val="tx1"/>
                          </a:solidFill>
                          <a:latin typeface="Corbel" panose="020B0503020204020204" pitchFamily="34" charset="0"/>
                        </a:rPr>
                        <a:t>Nahrungsmittel</a:t>
                      </a:r>
                    </a:p>
                  </a:txBody>
                  <a:tcPr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AT" sz="1750" dirty="0" smtClean="0">
                          <a:solidFill>
                            <a:schemeClr val="tx1"/>
                          </a:solidFill>
                        </a:rPr>
                        <a:t>370,-</a:t>
                      </a:r>
                      <a:endParaRPr lang="de-AT" sz="17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818481"/>
                  </a:ext>
                </a:extLst>
              </a:tr>
              <a:tr h="3576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sz="1800" dirty="0" smtClean="0">
                          <a:solidFill>
                            <a:schemeClr val="tx1"/>
                          </a:solidFill>
                          <a:latin typeface="Corbel" panose="020B0503020204020204" pitchFamily="34" charset="0"/>
                        </a:rPr>
                        <a:t>Heizung</a:t>
                      </a:r>
                    </a:p>
                  </a:txBody>
                  <a:tcPr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AT" sz="1750" dirty="0" smtClean="0">
                          <a:solidFill>
                            <a:schemeClr val="tx1"/>
                          </a:solidFill>
                        </a:rPr>
                        <a:t>50,-</a:t>
                      </a:r>
                      <a:endParaRPr lang="de-AT" sz="17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6511876"/>
                  </a:ext>
                </a:extLst>
              </a:tr>
              <a:tr h="3576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sz="1800" dirty="0" smtClean="0">
                          <a:solidFill>
                            <a:schemeClr val="tx1"/>
                          </a:solidFill>
                          <a:latin typeface="Corbel" panose="020B0503020204020204" pitchFamily="34" charset="0"/>
                        </a:rPr>
                        <a:t>Ausgaben Freizeit</a:t>
                      </a:r>
                    </a:p>
                  </a:txBody>
                  <a:tcPr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AT" sz="1750" dirty="0" smtClean="0">
                          <a:solidFill>
                            <a:schemeClr val="tx1"/>
                          </a:solidFill>
                        </a:rPr>
                        <a:t>150,-</a:t>
                      </a:r>
                      <a:endParaRPr lang="de-AT" sz="17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9441559"/>
                  </a:ext>
                </a:extLst>
              </a:tr>
            </a:tbl>
          </a:graphicData>
        </a:graphic>
      </p:graphicFrame>
      <p:sp>
        <p:nvSpPr>
          <p:cNvPr id="21" name="Rechteck 20"/>
          <p:cNvSpPr/>
          <p:nvPr/>
        </p:nvSpPr>
        <p:spPr>
          <a:xfrm>
            <a:off x="6050080" y="31681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de-AT" dirty="0"/>
          </a:p>
        </p:txBody>
      </p:sp>
      <p:graphicFrame>
        <p:nvGraphicFramePr>
          <p:cNvPr id="22" name="Tabelle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7880383"/>
              </p:ext>
            </p:extLst>
          </p:nvPr>
        </p:nvGraphicFramePr>
        <p:xfrm>
          <a:off x="6016948" y="3155390"/>
          <a:ext cx="4262127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95418">
                  <a:extLst>
                    <a:ext uri="{9D8B030D-6E8A-4147-A177-3AD203B41FA5}">
                      <a16:colId xmlns:a16="http://schemas.microsoft.com/office/drawing/2014/main" val="1983544462"/>
                    </a:ext>
                  </a:extLst>
                </a:gridCol>
                <a:gridCol w="1466709">
                  <a:extLst>
                    <a:ext uri="{9D8B030D-6E8A-4147-A177-3AD203B41FA5}">
                      <a16:colId xmlns:a16="http://schemas.microsoft.com/office/drawing/2014/main" val="577887627"/>
                    </a:ext>
                  </a:extLst>
                </a:gridCol>
              </a:tblGrid>
              <a:tr h="357600">
                <a:tc>
                  <a:txBody>
                    <a:bodyPr/>
                    <a:lstStyle/>
                    <a:p>
                      <a:endParaRPr lang="de-AT" sz="1800" dirty="0" smtClean="0">
                        <a:solidFill>
                          <a:schemeClr val="tx1"/>
                        </a:solidFill>
                        <a:latin typeface="Corbel" panose="020B0503020204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750" dirty="0" smtClean="0">
                          <a:solidFill>
                            <a:schemeClr val="tx1"/>
                          </a:solidFill>
                        </a:rPr>
                        <a:t>Euro</a:t>
                      </a:r>
                      <a:endParaRPr lang="de-AT" sz="17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1690498"/>
                  </a:ext>
                </a:extLst>
              </a:tr>
            </a:tbl>
          </a:graphicData>
        </a:graphic>
      </p:graphicFrame>
      <p:pic>
        <p:nvPicPr>
          <p:cNvPr id="23" name="Grafik 22" descr="Schere"/>
          <p:cNvPicPr/>
          <p:nvPr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wpc="http://schemas.microsoft.com/office/word/2010/wordprocessingCanvas" xmlns:cx="http://schemas.microsoft.com/office/drawing/2014/chartex" xmlns:cx1="http://schemas.microsoft.com/office/drawing/2015/9/8/chartex" xmlns:mc="http://schemas.openxmlformats.org/markup-compatibility/2006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w16cid="http://schemas.microsoft.com/office/word/2016/wordml/cid" xmlns:w="http://schemas.openxmlformats.org/wordprocessingml/2006/main" xmlns:w10="urn:schemas-microsoft-com:office:word" xmlns:v="urn:schemas-microsoft-com:vml" xmlns:o="urn:schemas-microsoft-com:office:office" xmlns:am3d="http://schemas.microsoft.com/office/drawing/2017/model3d" xmlns:aink="http://schemas.microsoft.com/office/drawing/2016/ink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="" xmlns:lc="http://schemas.openxmlformats.org/drawingml/2006/lockedCanvas" r:embed="rId295"/>
              </a:ext>
            </a:extLst>
          </a:blip>
          <a:stretch>
            <a:fillRect/>
          </a:stretch>
        </p:blipFill>
        <p:spPr>
          <a:xfrm>
            <a:off x="6371046" y="1607282"/>
            <a:ext cx="914400" cy="914400"/>
          </a:xfrm>
          <a:prstGeom prst="rect">
            <a:avLst/>
          </a:prstGeom>
        </p:spPr>
      </p:pic>
      <p:pic>
        <p:nvPicPr>
          <p:cNvPr id="24" name="Grafik 23" descr="Burger und Getränk"/>
          <p:cNvPicPr/>
          <p:nvPr/>
        </p:nvPicPr>
        <p:blipFill>
          <a:blip r:embed="rId296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wpc="http://schemas.microsoft.com/office/word/2010/wordprocessingCanvas" xmlns:cx="http://schemas.microsoft.com/office/drawing/2014/chartex" xmlns:cx1="http://schemas.microsoft.com/office/drawing/2015/9/8/chartex" xmlns:mc="http://schemas.openxmlformats.org/markup-compatibility/2006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w16cid="http://schemas.microsoft.com/office/word/2016/wordml/cid" xmlns:w="http://schemas.openxmlformats.org/wordprocessingml/2006/main" xmlns:w10="urn:schemas-microsoft-com:office:word" xmlns:v="urn:schemas-microsoft-com:vml" xmlns:o="urn:schemas-microsoft-com:office:office" xmlns:am3d="http://schemas.microsoft.com/office/drawing/2017/model3d" xmlns:aink="http://schemas.microsoft.com/office/drawing/2016/ink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="" xmlns:lc="http://schemas.openxmlformats.org/drawingml/2006/lockedCanvas" r:embed="rId645"/>
              </a:ext>
            </a:extLst>
          </a:blip>
          <a:stretch>
            <a:fillRect/>
          </a:stretch>
        </p:blipFill>
        <p:spPr>
          <a:xfrm>
            <a:off x="10721350" y="5026512"/>
            <a:ext cx="914400" cy="914400"/>
          </a:xfrm>
          <a:prstGeom prst="rect">
            <a:avLst/>
          </a:prstGeom>
        </p:spPr>
      </p:pic>
      <p:pic>
        <p:nvPicPr>
          <p:cNvPr id="25" name="Grafik 24" descr="Auto"/>
          <p:cNvPicPr/>
          <p:nvPr/>
        </p:nvPicPr>
        <p:blipFill>
          <a:blip r:embed="rId646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wpc="http://schemas.microsoft.com/office/word/2010/wordprocessingCanvas" xmlns:cx="http://schemas.microsoft.com/office/drawing/2014/chartex" xmlns:cx1="http://schemas.microsoft.com/office/drawing/2015/9/8/chartex" xmlns:mc="http://schemas.openxmlformats.org/markup-compatibility/2006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w16cid="http://schemas.microsoft.com/office/word/2016/wordml/cid" xmlns:w="http://schemas.openxmlformats.org/wordprocessingml/2006/main" xmlns:w10="urn:schemas-microsoft-com:office:word" xmlns:v="urn:schemas-microsoft-com:vml" xmlns:o="urn:schemas-microsoft-com:office:office" xmlns:am3d="http://schemas.microsoft.com/office/drawing/2017/model3d" xmlns:aink="http://schemas.microsoft.com/office/drawing/2016/ink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="" xmlns:lc="http://schemas.openxmlformats.org/drawingml/2006/lockedCanvas" r:embed="rId761"/>
              </a:ext>
            </a:extLst>
          </a:blip>
          <a:stretch>
            <a:fillRect/>
          </a:stretch>
        </p:blipFill>
        <p:spPr>
          <a:xfrm>
            <a:off x="462707" y="5026512"/>
            <a:ext cx="914400" cy="914400"/>
          </a:xfrm>
          <a:prstGeom prst="rect">
            <a:avLst/>
          </a:prstGeom>
        </p:spPr>
      </p:pic>
      <p:pic>
        <p:nvPicPr>
          <p:cNvPr id="26" name="Grafik 25" descr="Haus"/>
          <p:cNvPicPr/>
          <p:nvPr/>
        </p:nvPicPr>
        <p:blipFill>
          <a:blip r:embed="rId76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wpc="http://schemas.microsoft.com/office/word/2010/wordprocessingCanvas" xmlns:cx="http://schemas.microsoft.com/office/drawing/2014/chartex" xmlns:cx1="http://schemas.microsoft.com/office/drawing/2015/9/8/chartex" xmlns:mc="http://schemas.openxmlformats.org/markup-compatibility/2006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w16cid="http://schemas.microsoft.com/office/word/2016/wordml/cid" xmlns:w="http://schemas.openxmlformats.org/wordprocessingml/2006/main" xmlns:w10="urn:schemas-microsoft-com:office:word" xmlns:v="urn:schemas-microsoft-com:vml" xmlns:o="urn:schemas-microsoft-com:office:office" xmlns:am3d="http://schemas.microsoft.com/office/drawing/2017/model3d" xmlns:aink="http://schemas.microsoft.com/office/drawing/2016/ink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="" xmlns:lc="http://schemas.openxmlformats.org/drawingml/2006/lockedCanvas" r:embed="rId797"/>
              </a:ext>
            </a:extLst>
          </a:blip>
          <a:stretch>
            <a:fillRect/>
          </a:stretch>
        </p:blipFill>
        <p:spPr>
          <a:xfrm>
            <a:off x="462707" y="3600108"/>
            <a:ext cx="914400" cy="914400"/>
          </a:xfrm>
          <a:prstGeom prst="rect">
            <a:avLst/>
          </a:prstGeom>
        </p:spPr>
      </p:pic>
      <p:pic>
        <p:nvPicPr>
          <p:cNvPr id="27" name="Grafik 26" descr="Hemd"/>
          <p:cNvPicPr/>
          <p:nvPr/>
        </p:nvPicPr>
        <p:blipFill>
          <a:blip r:embed="rId798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wpc="http://schemas.microsoft.com/office/word/2010/wordprocessingCanvas" xmlns:cx="http://schemas.microsoft.com/office/drawing/2014/chartex" xmlns:cx1="http://schemas.microsoft.com/office/drawing/2015/9/8/chartex" xmlns:mc="http://schemas.openxmlformats.org/markup-compatibility/2006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w16cid="http://schemas.microsoft.com/office/word/2016/wordml/cid" xmlns:w="http://schemas.openxmlformats.org/wordprocessingml/2006/main" xmlns:w10="urn:schemas-microsoft-com:office:word" xmlns:v="urn:schemas-microsoft-com:vml" xmlns:o="urn:schemas-microsoft-com:office:office" xmlns:am3d="http://schemas.microsoft.com/office/drawing/2017/model3d" xmlns:aink="http://schemas.microsoft.com/office/drawing/2016/ink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="" xmlns:lc="http://schemas.openxmlformats.org/drawingml/2006/lockedCanvas" r:embed="rId997"/>
              </a:ext>
            </a:extLst>
          </a:blip>
          <a:stretch>
            <a:fillRect/>
          </a:stretch>
        </p:blipFill>
        <p:spPr>
          <a:xfrm>
            <a:off x="10683250" y="3528278"/>
            <a:ext cx="914400" cy="914400"/>
          </a:xfrm>
          <a:prstGeom prst="rect">
            <a:avLst/>
          </a:prstGeom>
        </p:spPr>
      </p:pic>
      <p:grpSp>
        <p:nvGrpSpPr>
          <p:cNvPr id="13" name="Gruppieren 12"/>
          <p:cNvGrpSpPr/>
          <p:nvPr/>
        </p:nvGrpSpPr>
        <p:grpSpPr>
          <a:xfrm>
            <a:off x="61571" y="6348682"/>
            <a:ext cx="473608" cy="552450"/>
            <a:chOff x="0" y="0"/>
            <a:chExt cx="473608" cy="552450"/>
          </a:xfrm>
        </p:grpSpPr>
        <p:pic>
          <p:nvPicPr>
            <p:cNvPr id="14" name="Grafik 13"/>
            <p:cNvPicPr>
              <a:picLocks noChangeAspect="1"/>
            </p:cNvPicPr>
            <p:nvPr/>
          </p:nvPicPr>
          <p:blipFill>
            <a:blip r:embed="rId99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4678" y="0"/>
              <a:ext cx="328930" cy="377825"/>
            </a:xfrm>
            <a:prstGeom prst="rect">
              <a:avLst/>
            </a:prstGeom>
            <a:noFill/>
          </p:spPr>
        </p:pic>
        <p:sp>
          <p:nvSpPr>
            <p:cNvPr id="15" name="Textfeld 14"/>
            <p:cNvSpPr txBox="1"/>
            <p:nvPr/>
          </p:nvSpPr>
          <p:spPr>
            <a:xfrm>
              <a:off x="0" y="123825"/>
              <a:ext cx="265430" cy="428625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de-AT" sz="1200" b="1" dirty="0">
                  <a:solidFill>
                    <a:srgbClr val="006067"/>
                  </a:solidFill>
                  <a:latin typeface="Corbel" panose="020B0503020204020204" pitchFamily="34" charset="0"/>
                  <a:ea typeface="Times New Roman" panose="02020603050405020304" pitchFamily="18" charset="0"/>
                </a:rPr>
                <a:t>2</a:t>
              </a:r>
              <a:r>
                <a:rPr lang="de-AT" sz="1200" b="1" dirty="0" smtClean="0">
                  <a:solidFill>
                    <a:srgbClr val="006067"/>
                  </a:solidFill>
                  <a:latin typeface="Corbel" panose="020B0503020204020204" pitchFamily="34" charset="0"/>
                  <a:ea typeface="Times New Roman" panose="02020603050405020304" pitchFamily="18" charset="0"/>
                </a:rPr>
                <a:t>a</a:t>
              </a:r>
              <a:endParaRPr lang="de-AT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41804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ECAEB78-BB2A-4B20-8BDC-22B1DF661F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AT" dirty="0"/>
              <a:t>Haushaltsbuch – Schritt </a:t>
            </a:r>
            <a:r>
              <a:rPr lang="de-AT" dirty="0" smtClean="0"/>
              <a:t>3: </a:t>
            </a:r>
            <a:br>
              <a:rPr lang="de-AT" dirty="0" smtClean="0"/>
            </a:br>
            <a:r>
              <a:rPr lang="de-AT" b="0" dirty="0" smtClean="0"/>
              <a:t>Einnahmen- oder Ausgabenüberschuss ermitteln</a:t>
            </a:r>
            <a:endParaRPr lang="de-AT" b="0" dirty="0"/>
          </a:p>
        </p:txBody>
      </p:sp>
      <p:sp>
        <p:nvSpPr>
          <p:cNvPr id="12" name="Sprechblase: rechteckig mit abgerundeten Ecken 20">
            <a:extLst>
              <a:ext uri="{FF2B5EF4-FFF2-40B4-BE49-F238E27FC236}">
                <a16:creationId xmlns:a16="http://schemas.microsoft.com/office/drawing/2014/main" id="{C2EA0CA2-DBC2-4A11-9CC2-0346102029D1}"/>
              </a:ext>
            </a:extLst>
          </p:cNvPr>
          <p:cNvSpPr/>
          <p:nvPr/>
        </p:nvSpPr>
        <p:spPr>
          <a:xfrm>
            <a:off x="241579" y="1584622"/>
            <a:ext cx="3308219" cy="2019605"/>
          </a:xfrm>
          <a:prstGeom prst="wedgeRoundRectCallout">
            <a:avLst>
              <a:gd name="adj1" fmla="val 3681"/>
              <a:gd name="adj2" fmla="val 80972"/>
              <a:gd name="adj3" fmla="val 16667"/>
            </a:avLst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1200"/>
              </a:spcBef>
            </a:pPr>
            <a:r>
              <a:rPr lang="de-AT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Schritt 3:</a:t>
            </a:r>
            <a:br>
              <a:rPr lang="de-AT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</a:br>
            <a:r>
              <a:rPr lang="de-AT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Bilde nun die Summe von den Einnahmen und Ausgaben. Überprüfe danach, ob es sich um einen Einnahmen-überschuss oder Ausgaben-überschuss handelt.</a:t>
            </a:r>
            <a:endParaRPr lang="de-AT" dirty="0">
              <a:solidFill>
                <a:schemeClr val="tx1">
                  <a:lumMod val="85000"/>
                  <a:lumOff val="15000"/>
                </a:schemeClr>
              </a:solidFill>
              <a:latin typeface="Corbel" panose="020B0503020204020204" pitchFamily="34" charset="0"/>
            </a:endParaRPr>
          </a:p>
        </p:txBody>
      </p:sp>
      <p:sp>
        <p:nvSpPr>
          <p:cNvPr id="24" name="Rechteck 23">
            <a:extLst>
              <a:ext uri="{FF2B5EF4-FFF2-40B4-BE49-F238E27FC236}">
                <a16:creationId xmlns:a16="http://schemas.microsoft.com/office/drawing/2014/main" id="{EC31BB7D-B44E-4087-B765-682B0B58DC8E}"/>
              </a:ext>
            </a:extLst>
          </p:cNvPr>
          <p:cNvSpPr/>
          <p:nvPr/>
        </p:nvSpPr>
        <p:spPr>
          <a:xfrm>
            <a:off x="4517797" y="1806698"/>
            <a:ext cx="1867909" cy="1557973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2200" dirty="0" smtClean="0">
                <a:latin typeface="Corbel" panose="020B0503020204020204" pitchFamily="34" charset="0"/>
              </a:rPr>
              <a:t>Summe</a:t>
            </a:r>
            <a:br>
              <a:rPr lang="de-AT" sz="2200" dirty="0" smtClean="0">
                <a:latin typeface="Corbel" panose="020B0503020204020204" pitchFamily="34" charset="0"/>
              </a:rPr>
            </a:br>
            <a:r>
              <a:rPr lang="de-AT" sz="2200" dirty="0" smtClean="0">
                <a:latin typeface="Corbel" panose="020B0503020204020204" pitchFamily="34" charset="0"/>
              </a:rPr>
              <a:t>Einnahmen</a:t>
            </a:r>
            <a:endParaRPr lang="de-AT" sz="2200" dirty="0">
              <a:latin typeface="Corbel" panose="020B0503020204020204" pitchFamily="34" charset="0"/>
            </a:endParaRPr>
          </a:p>
        </p:txBody>
      </p:sp>
      <p:sp>
        <p:nvSpPr>
          <p:cNvPr id="25" name="Rechteck 24">
            <a:extLst>
              <a:ext uri="{FF2B5EF4-FFF2-40B4-BE49-F238E27FC236}">
                <a16:creationId xmlns:a16="http://schemas.microsoft.com/office/drawing/2014/main" id="{2CEE35DD-4F6B-4961-BAFC-AFF8175C1AD0}"/>
              </a:ext>
            </a:extLst>
          </p:cNvPr>
          <p:cNvSpPr/>
          <p:nvPr/>
        </p:nvSpPr>
        <p:spPr>
          <a:xfrm>
            <a:off x="7231321" y="2171700"/>
            <a:ext cx="1867909" cy="119297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2200" dirty="0" smtClean="0">
                <a:latin typeface="Corbel" panose="020B0503020204020204" pitchFamily="34" charset="0"/>
              </a:rPr>
              <a:t>Summe</a:t>
            </a:r>
            <a:br>
              <a:rPr lang="de-AT" sz="2200" dirty="0" smtClean="0">
                <a:latin typeface="Corbel" panose="020B0503020204020204" pitchFamily="34" charset="0"/>
              </a:rPr>
            </a:br>
            <a:r>
              <a:rPr lang="de-AT" sz="2200" dirty="0" smtClean="0">
                <a:latin typeface="Corbel" panose="020B0503020204020204" pitchFamily="34" charset="0"/>
              </a:rPr>
              <a:t>Ausgaben</a:t>
            </a:r>
            <a:endParaRPr lang="de-AT" sz="2200" dirty="0">
              <a:latin typeface="Corbel" panose="020B0503020204020204" pitchFamily="34" charset="0"/>
            </a:endParaRPr>
          </a:p>
        </p:txBody>
      </p:sp>
      <p:pic>
        <p:nvPicPr>
          <p:cNvPr id="26" name="Grafik 25">
            <a:extLst>
              <a:ext uri="{FF2B5EF4-FFF2-40B4-BE49-F238E27FC236}">
                <a16:creationId xmlns:a16="http://schemas.microsoft.com/office/drawing/2014/main" id="{13C98E12-0E10-472D-BEC8-7865E6344CCE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3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 rot="993415">
            <a:off x="8194293" y="1840739"/>
            <a:ext cx="330403" cy="251735"/>
          </a:xfrm>
          <a:prstGeom prst="rect">
            <a:avLst/>
          </a:prstGeom>
        </p:spPr>
      </p:pic>
      <p:pic>
        <p:nvPicPr>
          <p:cNvPr id="27" name="Grafik 26">
            <a:extLst>
              <a:ext uri="{FF2B5EF4-FFF2-40B4-BE49-F238E27FC236}">
                <a16:creationId xmlns:a16="http://schemas.microsoft.com/office/drawing/2014/main" id="{0A296420-1CBD-4CD8-8E96-2F1B63E45B7D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3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 rot="951998">
            <a:off x="5121403" y="1392443"/>
            <a:ext cx="549187" cy="373215"/>
          </a:xfrm>
          <a:prstGeom prst="rect">
            <a:avLst/>
          </a:prstGeom>
        </p:spPr>
      </p:pic>
      <p:sp>
        <p:nvSpPr>
          <p:cNvPr id="7" name="Textfeld 6"/>
          <p:cNvSpPr txBox="1"/>
          <p:nvPr/>
        </p:nvSpPr>
        <p:spPr>
          <a:xfrm>
            <a:off x="6634116" y="2585684"/>
            <a:ext cx="5143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3600" dirty="0" smtClean="0">
                <a:solidFill>
                  <a:schemeClr val="bg1">
                    <a:lumMod val="65000"/>
                  </a:schemeClr>
                </a:solidFill>
              </a:rPr>
              <a:t>&gt;</a:t>
            </a:r>
            <a:endParaRPr lang="de-AT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30" name="Textfeld 29"/>
          <p:cNvSpPr txBox="1"/>
          <p:nvPr/>
        </p:nvSpPr>
        <p:spPr>
          <a:xfrm>
            <a:off x="9301116" y="2585684"/>
            <a:ext cx="5143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3600" dirty="0">
                <a:solidFill>
                  <a:schemeClr val="bg1">
                    <a:lumMod val="65000"/>
                  </a:schemeClr>
                </a:solidFill>
              </a:rPr>
              <a:t>=</a:t>
            </a:r>
            <a:endParaRPr lang="de-AT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31" name="Rechteck 30">
            <a:extLst>
              <a:ext uri="{FF2B5EF4-FFF2-40B4-BE49-F238E27FC236}">
                <a16:creationId xmlns:a16="http://schemas.microsoft.com/office/drawing/2014/main" id="{EC31BB7D-B44E-4087-B765-682B0B58DC8E}"/>
              </a:ext>
            </a:extLst>
          </p:cNvPr>
          <p:cNvSpPr/>
          <p:nvPr/>
        </p:nvSpPr>
        <p:spPr>
          <a:xfrm>
            <a:off x="9944845" y="2501157"/>
            <a:ext cx="1867909" cy="863514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2200" dirty="0" smtClean="0">
                <a:latin typeface="Corbel" panose="020B0503020204020204" pitchFamily="34" charset="0"/>
              </a:rPr>
              <a:t>Einnahmen-überschuss</a:t>
            </a:r>
            <a:endParaRPr lang="de-AT" sz="2200" dirty="0">
              <a:latin typeface="Corbel" panose="020B0503020204020204" pitchFamily="34" charset="0"/>
            </a:endParaRPr>
          </a:p>
        </p:txBody>
      </p:sp>
      <p:sp>
        <p:nvSpPr>
          <p:cNvPr id="32" name="Rechteck 31">
            <a:extLst>
              <a:ext uri="{FF2B5EF4-FFF2-40B4-BE49-F238E27FC236}">
                <a16:creationId xmlns:a16="http://schemas.microsoft.com/office/drawing/2014/main" id="{EC31BB7D-B44E-4087-B765-682B0B58DC8E}"/>
              </a:ext>
            </a:extLst>
          </p:cNvPr>
          <p:cNvSpPr/>
          <p:nvPr/>
        </p:nvSpPr>
        <p:spPr>
          <a:xfrm>
            <a:off x="4517797" y="4940090"/>
            <a:ext cx="1867909" cy="11916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2200" dirty="0" smtClean="0">
                <a:latin typeface="Corbel" panose="020B0503020204020204" pitchFamily="34" charset="0"/>
              </a:rPr>
              <a:t>Summe</a:t>
            </a:r>
            <a:br>
              <a:rPr lang="de-AT" sz="2200" dirty="0" smtClean="0">
                <a:latin typeface="Corbel" panose="020B0503020204020204" pitchFamily="34" charset="0"/>
              </a:rPr>
            </a:br>
            <a:r>
              <a:rPr lang="de-AT" sz="2200" dirty="0" smtClean="0">
                <a:latin typeface="Corbel" panose="020B0503020204020204" pitchFamily="34" charset="0"/>
              </a:rPr>
              <a:t>Einnahmen</a:t>
            </a:r>
            <a:endParaRPr lang="de-AT" sz="2200" dirty="0">
              <a:latin typeface="Corbel" panose="020B0503020204020204" pitchFamily="34" charset="0"/>
            </a:endParaRPr>
          </a:p>
        </p:txBody>
      </p:sp>
      <p:sp>
        <p:nvSpPr>
          <p:cNvPr id="33" name="Rechteck 32">
            <a:extLst>
              <a:ext uri="{FF2B5EF4-FFF2-40B4-BE49-F238E27FC236}">
                <a16:creationId xmlns:a16="http://schemas.microsoft.com/office/drawing/2014/main" id="{2CEE35DD-4F6B-4961-BAFC-AFF8175C1AD0}"/>
              </a:ext>
            </a:extLst>
          </p:cNvPr>
          <p:cNvSpPr/>
          <p:nvPr/>
        </p:nvSpPr>
        <p:spPr>
          <a:xfrm>
            <a:off x="7231321" y="4573717"/>
            <a:ext cx="1867909" cy="1557973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2200" dirty="0" smtClean="0">
                <a:latin typeface="Corbel" panose="020B0503020204020204" pitchFamily="34" charset="0"/>
              </a:rPr>
              <a:t>Summe</a:t>
            </a:r>
            <a:br>
              <a:rPr lang="de-AT" sz="2200" dirty="0" smtClean="0">
                <a:latin typeface="Corbel" panose="020B0503020204020204" pitchFamily="34" charset="0"/>
              </a:rPr>
            </a:br>
            <a:r>
              <a:rPr lang="de-AT" sz="2200" dirty="0" smtClean="0">
                <a:latin typeface="Corbel" panose="020B0503020204020204" pitchFamily="34" charset="0"/>
              </a:rPr>
              <a:t>Ausgaben</a:t>
            </a:r>
            <a:endParaRPr lang="de-AT" sz="2200" dirty="0">
              <a:latin typeface="Corbel" panose="020B0503020204020204" pitchFamily="34" charset="0"/>
            </a:endParaRPr>
          </a:p>
        </p:txBody>
      </p:sp>
      <p:sp>
        <p:nvSpPr>
          <p:cNvPr id="34" name="Textfeld 33"/>
          <p:cNvSpPr txBox="1"/>
          <p:nvPr/>
        </p:nvSpPr>
        <p:spPr>
          <a:xfrm>
            <a:off x="6634116" y="5352703"/>
            <a:ext cx="5143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3600" dirty="0">
                <a:solidFill>
                  <a:schemeClr val="bg1">
                    <a:lumMod val="65000"/>
                  </a:schemeClr>
                </a:solidFill>
              </a:rPr>
              <a:t>&lt;</a:t>
            </a:r>
            <a:endParaRPr lang="de-AT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35" name="Textfeld 34"/>
          <p:cNvSpPr txBox="1"/>
          <p:nvPr/>
        </p:nvSpPr>
        <p:spPr>
          <a:xfrm>
            <a:off x="9301116" y="5352703"/>
            <a:ext cx="5143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3600" dirty="0">
                <a:solidFill>
                  <a:schemeClr val="bg1">
                    <a:lumMod val="65000"/>
                  </a:schemeClr>
                </a:solidFill>
              </a:rPr>
              <a:t>=</a:t>
            </a:r>
            <a:endParaRPr lang="de-AT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36" name="Rechteck 35">
            <a:extLst>
              <a:ext uri="{FF2B5EF4-FFF2-40B4-BE49-F238E27FC236}">
                <a16:creationId xmlns:a16="http://schemas.microsoft.com/office/drawing/2014/main" id="{EC31BB7D-B44E-4087-B765-682B0B58DC8E}"/>
              </a:ext>
            </a:extLst>
          </p:cNvPr>
          <p:cNvSpPr/>
          <p:nvPr/>
        </p:nvSpPr>
        <p:spPr>
          <a:xfrm>
            <a:off x="9944845" y="5268176"/>
            <a:ext cx="1867909" cy="863514"/>
          </a:xfrm>
          <a:prstGeom prst="rect">
            <a:avLst/>
          </a:prstGeom>
          <a:solidFill>
            <a:srgbClr val="C55A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2200" dirty="0" smtClean="0">
                <a:latin typeface="Corbel" panose="020B0503020204020204" pitchFamily="34" charset="0"/>
              </a:rPr>
              <a:t>Ausgaben-überschuss</a:t>
            </a:r>
            <a:endParaRPr lang="de-AT" sz="2200" dirty="0">
              <a:latin typeface="Corbel" panose="020B0503020204020204" pitchFamily="34" charset="0"/>
            </a:endParaRPr>
          </a:p>
        </p:txBody>
      </p:sp>
      <p:cxnSp>
        <p:nvCxnSpPr>
          <p:cNvPr id="39" name="Gerader Verbinder 38"/>
          <p:cNvCxnSpPr/>
          <p:nvPr/>
        </p:nvCxnSpPr>
        <p:spPr>
          <a:xfrm flipH="1">
            <a:off x="4449791" y="3923781"/>
            <a:ext cx="7362963" cy="0"/>
          </a:xfrm>
          <a:prstGeom prst="line">
            <a:avLst/>
          </a:prstGeom>
          <a:ln w="28575">
            <a:solidFill>
              <a:srgbClr val="87888A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2" name="Grafik 41">
            <a:extLst>
              <a:ext uri="{FF2B5EF4-FFF2-40B4-BE49-F238E27FC236}">
                <a16:creationId xmlns:a16="http://schemas.microsoft.com/office/drawing/2014/main" id="{13C98E12-0E10-472D-BEC8-7865E6344CCE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3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 rot="993415">
            <a:off x="7805852" y="1840740"/>
            <a:ext cx="330403" cy="251735"/>
          </a:xfrm>
          <a:prstGeom prst="rect">
            <a:avLst/>
          </a:prstGeom>
        </p:spPr>
      </p:pic>
      <p:pic>
        <p:nvPicPr>
          <p:cNvPr id="43" name="Grafik 42">
            <a:extLst>
              <a:ext uri="{FF2B5EF4-FFF2-40B4-BE49-F238E27FC236}">
                <a16:creationId xmlns:a16="http://schemas.microsoft.com/office/drawing/2014/main" id="{13C98E12-0E10-472D-BEC8-7865E6344CCE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3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 rot="993415">
            <a:off x="10713597" y="2189167"/>
            <a:ext cx="330403" cy="251735"/>
          </a:xfrm>
          <a:prstGeom prst="rect">
            <a:avLst/>
          </a:prstGeom>
        </p:spPr>
      </p:pic>
      <p:pic>
        <p:nvPicPr>
          <p:cNvPr id="44" name="Grafik 43">
            <a:extLst>
              <a:ext uri="{FF2B5EF4-FFF2-40B4-BE49-F238E27FC236}">
                <a16:creationId xmlns:a16="http://schemas.microsoft.com/office/drawing/2014/main" id="{13C98E12-0E10-472D-BEC8-7865E6344CCE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3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 rot="993415">
            <a:off x="5407480" y="4588672"/>
            <a:ext cx="330403" cy="251735"/>
          </a:xfrm>
          <a:prstGeom prst="rect">
            <a:avLst/>
          </a:prstGeom>
        </p:spPr>
      </p:pic>
      <p:pic>
        <p:nvPicPr>
          <p:cNvPr id="45" name="Grafik 44">
            <a:extLst>
              <a:ext uri="{FF2B5EF4-FFF2-40B4-BE49-F238E27FC236}">
                <a16:creationId xmlns:a16="http://schemas.microsoft.com/office/drawing/2014/main" id="{13C98E12-0E10-472D-BEC8-7865E6344CCE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3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 rot="993415">
            <a:off x="5019039" y="4588673"/>
            <a:ext cx="330403" cy="251735"/>
          </a:xfrm>
          <a:prstGeom prst="rect">
            <a:avLst/>
          </a:prstGeom>
        </p:spPr>
      </p:pic>
      <p:pic>
        <p:nvPicPr>
          <p:cNvPr id="46" name="Grafik 45">
            <a:extLst>
              <a:ext uri="{FF2B5EF4-FFF2-40B4-BE49-F238E27FC236}">
                <a16:creationId xmlns:a16="http://schemas.microsoft.com/office/drawing/2014/main" id="{0A296420-1CBD-4CD8-8E96-2F1B63E45B7D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3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 rot="951998">
            <a:off x="7890681" y="4132538"/>
            <a:ext cx="549187" cy="373215"/>
          </a:xfrm>
          <a:prstGeom prst="rect">
            <a:avLst/>
          </a:prstGeom>
        </p:spPr>
      </p:pic>
      <p:pic>
        <p:nvPicPr>
          <p:cNvPr id="47" name="Grafik 46">
            <a:extLst>
              <a:ext uri="{FF2B5EF4-FFF2-40B4-BE49-F238E27FC236}">
                <a16:creationId xmlns:a16="http://schemas.microsoft.com/office/drawing/2014/main" id="{13C98E12-0E10-472D-BEC8-7865E6344CCE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3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 rot="993415">
            <a:off x="10713598" y="4924123"/>
            <a:ext cx="330403" cy="251735"/>
          </a:xfrm>
          <a:prstGeom prst="rect">
            <a:avLst/>
          </a:prstGeom>
        </p:spPr>
      </p:pic>
      <p:pic>
        <p:nvPicPr>
          <p:cNvPr id="28" name="Grafik 27" descr="P:\GEMEINSAME DOKUMENTE\Illustrationen_Felix\Skript_41-42\Julia_v1.png">
            <a:extLst>
              <a:ext uri="{FF2B5EF4-FFF2-40B4-BE49-F238E27FC236}">
                <a16:creationId xmlns:a16="http://schemas.microsoft.com/office/drawing/2014/main" id="{43109D35-1375-499A-8CB4-71A3A1C92D2A}"/>
              </a:ext>
            </a:extLst>
          </p:cNvPr>
          <p:cNvPicPr/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52" t="5918" r="13953" b="3488"/>
          <a:stretch/>
        </p:blipFill>
        <p:spPr bwMode="auto">
          <a:xfrm>
            <a:off x="486654" y="3803822"/>
            <a:ext cx="1409035" cy="2777636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grpSp>
        <p:nvGrpSpPr>
          <p:cNvPr id="29" name="Gruppieren 28"/>
          <p:cNvGrpSpPr/>
          <p:nvPr/>
        </p:nvGrpSpPr>
        <p:grpSpPr>
          <a:xfrm>
            <a:off x="61571" y="6348682"/>
            <a:ext cx="473608" cy="552450"/>
            <a:chOff x="0" y="0"/>
            <a:chExt cx="473608" cy="552450"/>
          </a:xfrm>
        </p:grpSpPr>
        <p:pic>
          <p:nvPicPr>
            <p:cNvPr id="37" name="Grafik 36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4678" y="0"/>
              <a:ext cx="328930" cy="377825"/>
            </a:xfrm>
            <a:prstGeom prst="rect">
              <a:avLst/>
            </a:prstGeom>
            <a:noFill/>
          </p:spPr>
        </p:pic>
        <p:sp>
          <p:nvSpPr>
            <p:cNvPr id="38" name="Textfeld 37"/>
            <p:cNvSpPr txBox="1"/>
            <p:nvPr/>
          </p:nvSpPr>
          <p:spPr>
            <a:xfrm>
              <a:off x="0" y="123825"/>
              <a:ext cx="265430" cy="428625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de-AT" sz="1200" b="1" dirty="0" smtClean="0">
                  <a:solidFill>
                    <a:srgbClr val="006067"/>
                  </a:solidFill>
                  <a:latin typeface="Corbel" panose="020B0503020204020204" pitchFamily="34" charset="0"/>
                  <a:ea typeface="Times New Roman" panose="02020603050405020304" pitchFamily="18" charset="0"/>
                </a:rPr>
                <a:t>2b</a:t>
              </a:r>
              <a:endParaRPr lang="de-AT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46221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5" grpId="0" animBg="1"/>
      <p:bldP spid="7" grpId="0"/>
      <p:bldP spid="30" grpId="0"/>
      <p:bldP spid="31" grpId="0" animBg="1"/>
      <p:bldP spid="32" grpId="0" animBg="1"/>
      <p:bldP spid="33" grpId="0" animBg="1"/>
      <p:bldP spid="34" grpId="0"/>
      <p:bldP spid="35" grpId="0"/>
      <p:bldP spid="3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" name="Tabelle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0385841"/>
              </p:ext>
            </p:extLst>
          </p:nvPr>
        </p:nvGraphicFramePr>
        <p:xfrm>
          <a:off x="1005639" y="1971345"/>
          <a:ext cx="4262127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95418">
                  <a:extLst>
                    <a:ext uri="{9D8B030D-6E8A-4147-A177-3AD203B41FA5}">
                      <a16:colId xmlns:a16="http://schemas.microsoft.com/office/drawing/2014/main" val="4288108496"/>
                    </a:ext>
                  </a:extLst>
                </a:gridCol>
                <a:gridCol w="1466709">
                  <a:extLst>
                    <a:ext uri="{9D8B030D-6E8A-4147-A177-3AD203B41FA5}">
                      <a16:colId xmlns:a16="http://schemas.microsoft.com/office/drawing/2014/main" val="1280332899"/>
                    </a:ext>
                  </a:extLst>
                </a:gridCol>
              </a:tblGrid>
              <a:tr h="357600">
                <a:tc>
                  <a:txBody>
                    <a:bodyPr/>
                    <a:lstStyle/>
                    <a:p>
                      <a:r>
                        <a:rPr lang="de-AT" sz="1800" dirty="0" smtClean="0">
                          <a:solidFill>
                            <a:srgbClr val="548235"/>
                          </a:solidFill>
                          <a:latin typeface="Corbel" panose="020B0503020204020204" pitchFamily="34" charset="0"/>
                        </a:rPr>
                        <a:t>Monatliche</a:t>
                      </a:r>
                      <a:r>
                        <a:rPr lang="de-AT" sz="1800" baseline="0" dirty="0" smtClean="0">
                          <a:solidFill>
                            <a:srgbClr val="548235"/>
                          </a:solidFill>
                          <a:latin typeface="Corbel" panose="020B0503020204020204" pitchFamily="34" charset="0"/>
                        </a:rPr>
                        <a:t> </a:t>
                      </a:r>
                      <a:r>
                        <a:rPr lang="de-AT" sz="1800" dirty="0" smtClean="0">
                          <a:solidFill>
                            <a:srgbClr val="548235"/>
                          </a:solidFill>
                          <a:latin typeface="Corbel" panose="020B0503020204020204" pitchFamily="34" charset="0"/>
                        </a:rPr>
                        <a:t>Einnahmen</a:t>
                      </a:r>
                      <a:endParaRPr lang="de-AT" sz="1800" dirty="0">
                        <a:solidFill>
                          <a:srgbClr val="C55A11"/>
                        </a:solidFill>
                        <a:latin typeface="Corbel" panose="020B0503020204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800" dirty="0" smtClean="0">
                          <a:solidFill>
                            <a:schemeClr val="tx1"/>
                          </a:solidFill>
                        </a:rPr>
                        <a:t>Euro</a:t>
                      </a:r>
                      <a:endParaRPr lang="de-AT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1631041"/>
                  </a:ext>
                </a:extLst>
              </a:tr>
              <a:tr h="357600">
                <a:tc>
                  <a:txBody>
                    <a:bodyPr/>
                    <a:lstStyle/>
                    <a:p>
                      <a:r>
                        <a:rPr lang="de-AT" sz="1800" dirty="0" smtClean="0">
                          <a:solidFill>
                            <a:schemeClr val="tx1"/>
                          </a:solidFill>
                          <a:latin typeface="Corbel" panose="020B0503020204020204" pitchFamily="34" charset="0"/>
                        </a:rPr>
                        <a:t>Gehalt abzüglich Steuern</a:t>
                      </a:r>
                    </a:p>
                  </a:txBody>
                  <a:tcPr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AT" sz="1800" dirty="0" smtClean="0">
                          <a:solidFill>
                            <a:schemeClr val="tx1"/>
                          </a:solidFill>
                        </a:rPr>
                        <a:t>1.950,-</a:t>
                      </a:r>
                      <a:endParaRPr lang="de-AT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8289017"/>
                  </a:ext>
                </a:extLst>
              </a:tr>
            </a:tbl>
          </a:graphicData>
        </a:graphic>
      </p:graphicFrame>
      <p:sp>
        <p:nvSpPr>
          <p:cNvPr id="23" name="Pfeil nach rechts 22"/>
          <p:cNvSpPr/>
          <p:nvPr/>
        </p:nvSpPr>
        <p:spPr>
          <a:xfrm>
            <a:off x="6170881" y="1971345"/>
            <a:ext cx="857250" cy="567910"/>
          </a:xfrm>
          <a:prstGeom prst="rightArrow">
            <a:avLst/>
          </a:prstGeom>
          <a:solidFill>
            <a:srgbClr val="548235"/>
          </a:solidFill>
          <a:ln>
            <a:solidFill>
              <a:srgbClr val="5482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ECAEB78-BB2A-4B20-8BDC-22B1DF661F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AT" dirty="0"/>
              <a:t>Haushaltsbuch – Schritt 3: </a:t>
            </a:r>
            <a:br>
              <a:rPr lang="de-AT" dirty="0"/>
            </a:br>
            <a:r>
              <a:rPr lang="de-AT" b="0" dirty="0"/>
              <a:t>Einnahmen- oder Ausgabenüberschuss ermitteln</a:t>
            </a:r>
            <a:endParaRPr lang="de-AT" dirty="0"/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2CEE35DD-4F6B-4961-BAFC-AFF8175C1AD0}"/>
              </a:ext>
            </a:extLst>
          </p:cNvPr>
          <p:cNvSpPr/>
          <p:nvPr/>
        </p:nvSpPr>
        <p:spPr>
          <a:xfrm>
            <a:off x="8140177" y="1642459"/>
            <a:ext cx="2164877" cy="612841"/>
          </a:xfrm>
          <a:prstGeom prst="rect">
            <a:avLst/>
          </a:prstGeom>
          <a:solidFill>
            <a:srgbClr val="5482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2000" b="1" dirty="0" smtClean="0">
                <a:latin typeface="Corbel" panose="020B0503020204020204" pitchFamily="34" charset="0"/>
              </a:rPr>
              <a:t>Einnahmen Gesamt</a:t>
            </a:r>
            <a:endParaRPr lang="de-AT" sz="2000" b="1" dirty="0">
              <a:latin typeface="Corbel" panose="020B0503020204020204" pitchFamily="34" charset="0"/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8154692" y="2255302"/>
            <a:ext cx="2134014" cy="580570"/>
          </a:xfrm>
          <a:prstGeom prst="rect">
            <a:avLst/>
          </a:prstGeom>
          <a:noFill/>
          <a:ln w="28575">
            <a:solidFill>
              <a:srgbClr val="5482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pic>
        <p:nvPicPr>
          <p:cNvPr id="14" name="Grafik 13">
            <a:extLst>
              <a:ext uri="{FF2B5EF4-FFF2-40B4-BE49-F238E27FC236}">
                <a16:creationId xmlns:a16="http://schemas.microsoft.com/office/drawing/2014/main" id="{13C98E12-0E10-472D-BEC8-7865E6344CCE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3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 rot="993415">
            <a:off x="10782790" y="2157279"/>
            <a:ext cx="330403" cy="251735"/>
          </a:xfrm>
          <a:prstGeom prst="rect">
            <a:avLst/>
          </a:prstGeom>
        </p:spPr>
      </p:pic>
      <p:pic>
        <p:nvPicPr>
          <p:cNvPr id="15" name="Grafik 14">
            <a:extLst>
              <a:ext uri="{FF2B5EF4-FFF2-40B4-BE49-F238E27FC236}">
                <a16:creationId xmlns:a16="http://schemas.microsoft.com/office/drawing/2014/main" id="{13C98E12-0E10-472D-BEC8-7865E6344CCE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3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 rot="993415">
            <a:off x="10490392" y="2163433"/>
            <a:ext cx="330403" cy="251735"/>
          </a:xfrm>
          <a:prstGeom prst="rect">
            <a:avLst/>
          </a:prstGeom>
        </p:spPr>
      </p:pic>
      <p:sp>
        <p:nvSpPr>
          <p:cNvPr id="8" name="Textfeld 7"/>
          <p:cNvSpPr txBox="1"/>
          <p:nvPr/>
        </p:nvSpPr>
        <p:spPr>
          <a:xfrm>
            <a:off x="8154692" y="2308422"/>
            <a:ext cx="21340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z="2400" dirty="0" smtClean="0"/>
              <a:t>1.950,-</a:t>
            </a:r>
            <a:endParaRPr lang="de-AT" dirty="0"/>
          </a:p>
        </p:txBody>
      </p:sp>
      <p:sp>
        <p:nvSpPr>
          <p:cNvPr id="12" name="Pfeil nach rechts 11"/>
          <p:cNvSpPr/>
          <p:nvPr/>
        </p:nvSpPr>
        <p:spPr>
          <a:xfrm>
            <a:off x="6170881" y="3766250"/>
            <a:ext cx="857250" cy="567910"/>
          </a:xfrm>
          <a:prstGeom prst="rightArrow">
            <a:avLst/>
          </a:prstGeom>
          <a:solidFill>
            <a:srgbClr val="C55A11"/>
          </a:solidFill>
          <a:ln>
            <a:solidFill>
              <a:srgbClr val="C55A1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6" name="Rechteck 15">
            <a:extLst>
              <a:ext uri="{FF2B5EF4-FFF2-40B4-BE49-F238E27FC236}">
                <a16:creationId xmlns:a16="http://schemas.microsoft.com/office/drawing/2014/main" id="{2CEE35DD-4F6B-4961-BAFC-AFF8175C1AD0}"/>
              </a:ext>
            </a:extLst>
          </p:cNvPr>
          <p:cNvSpPr/>
          <p:nvPr/>
        </p:nvSpPr>
        <p:spPr>
          <a:xfrm>
            <a:off x="8140177" y="3431032"/>
            <a:ext cx="2164877" cy="612841"/>
          </a:xfrm>
          <a:prstGeom prst="rect">
            <a:avLst/>
          </a:prstGeom>
          <a:solidFill>
            <a:srgbClr val="C55A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2000" b="1" dirty="0" smtClean="0">
                <a:latin typeface="Corbel" panose="020B0503020204020204" pitchFamily="34" charset="0"/>
              </a:rPr>
              <a:t>Ausgaben Gesamt</a:t>
            </a:r>
            <a:endParaRPr lang="de-AT" sz="2000" b="1" dirty="0">
              <a:latin typeface="Corbel" panose="020B0503020204020204" pitchFamily="34" charset="0"/>
            </a:endParaRPr>
          </a:p>
        </p:txBody>
      </p:sp>
      <p:sp>
        <p:nvSpPr>
          <p:cNvPr id="17" name="Rechteck 16"/>
          <p:cNvSpPr/>
          <p:nvPr/>
        </p:nvSpPr>
        <p:spPr>
          <a:xfrm>
            <a:off x="8154692" y="4043875"/>
            <a:ext cx="2134014" cy="580570"/>
          </a:xfrm>
          <a:prstGeom prst="rect">
            <a:avLst/>
          </a:prstGeom>
          <a:noFill/>
          <a:ln w="28575">
            <a:solidFill>
              <a:srgbClr val="C55A1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20" name="Textfeld 19"/>
          <p:cNvSpPr txBox="1"/>
          <p:nvPr/>
        </p:nvSpPr>
        <p:spPr>
          <a:xfrm>
            <a:off x="8154692" y="4096995"/>
            <a:ext cx="21340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z="2400" dirty="0" smtClean="0"/>
              <a:t>2.114,-</a:t>
            </a:r>
            <a:endParaRPr lang="de-AT" dirty="0"/>
          </a:p>
        </p:txBody>
      </p:sp>
      <p:pic>
        <p:nvPicPr>
          <p:cNvPr id="21" name="Grafik 20">
            <a:extLst>
              <a:ext uri="{FF2B5EF4-FFF2-40B4-BE49-F238E27FC236}">
                <a16:creationId xmlns:a16="http://schemas.microsoft.com/office/drawing/2014/main" id="{0A296420-1CBD-4CD8-8E96-2F1B63E45B7D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3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 rot="951998">
            <a:off x="10552469" y="3886648"/>
            <a:ext cx="549187" cy="373215"/>
          </a:xfrm>
          <a:prstGeom prst="rect">
            <a:avLst/>
          </a:prstGeom>
        </p:spPr>
      </p:pic>
      <p:cxnSp>
        <p:nvCxnSpPr>
          <p:cNvPr id="24" name="Gerader Verbinder 23"/>
          <p:cNvCxnSpPr/>
          <p:nvPr/>
        </p:nvCxnSpPr>
        <p:spPr>
          <a:xfrm flipH="1">
            <a:off x="7897512" y="5195368"/>
            <a:ext cx="2664000" cy="0"/>
          </a:xfrm>
          <a:prstGeom prst="line">
            <a:avLst/>
          </a:prstGeom>
          <a:ln w="28575">
            <a:solidFill>
              <a:srgbClr val="87888A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hteck 25">
            <a:extLst>
              <a:ext uri="{FF2B5EF4-FFF2-40B4-BE49-F238E27FC236}">
                <a16:creationId xmlns:a16="http://schemas.microsoft.com/office/drawing/2014/main" id="{2CEE35DD-4F6B-4961-BAFC-AFF8175C1AD0}"/>
              </a:ext>
            </a:extLst>
          </p:cNvPr>
          <p:cNvSpPr/>
          <p:nvPr/>
        </p:nvSpPr>
        <p:spPr>
          <a:xfrm>
            <a:off x="8123829" y="5394127"/>
            <a:ext cx="2164877" cy="612841"/>
          </a:xfrm>
          <a:prstGeom prst="rect">
            <a:avLst/>
          </a:prstGeom>
          <a:solidFill>
            <a:srgbClr val="C55A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2000" b="1" dirty="0" smtClean="0">
                <a:latin typeface="Corbel" panose="020B0503020204020204" pitchFamily="34" charset="0"/>
              </a:rPr>
              <a:t>Ausgaben-überschuss</a:t>
            </a:r>
            <a:endParaRPr lang="de-AT" sz="2000" b="1" dirty="0">
              <a:latin typeface="Corbel" panose="020B0503020204020204" pitchFamily="34" charset="0"/>
            </a:endParaRPr>
          </a:p>
        </p:txBody>
      </p:sp>
      <p:sp>
        <p:nvSpPr>
          <p:cNvPr id="27" name="Rechteck 26"/>
          <p:cNvSpPr/>
          <p:nvPr/>
        </p:nvSpPr>
        <p:spPr>
          <a:xfrm>
            <a:off x="8138344" y="6006970"/>
            <a:ext cx="2134014" cy="580570"/>
          </a:xfrm>
          <a:prstGeom prst="rect">
            <a:avLst/>
          </a:prstGeom>
          <a:noFill/>
          <a:ln w="28575">
            <a:solidFill>
              <a:srgbClr val="C55A1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28" name="Textfeld 27"/>
          <p:cNvSpPr txBox="1"/>
          <p:nvPr/>
        </p:nvSpPr>
        <p:spPr>
          <a:xfrm>
            <a:off x="8138344" y="6060090"/>
            <a:ext cx="21340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z="2400" dirty="0" smtClean="0"/>
              <a:t>164,-</a:t>
            </a:r>
            <a:endParaRPr lang="de-AT" dirty="0"/>
          </a:p>
        </p:txBody>
      </p:sp>
      <p:sp>
        <p:nvSpPr>
          <p:cNvPr id="29" name="Textfeld 28"/>
          <p:cNvSpPr txBox="1"/>
          <p:nvPr/>
        </p:nvSpPr>
        <p:spPr>
          <a:xfrm>
            <a:off x="7593131" y="5683802"/>
            <a:ext cx="5143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3600" dirty="0">
                <a:solidFill>
                  <a:schemeClr val="bg1">
                    <a:lumMod val="65000"/>
                  </a:schemeClr>
                </a:solidFill>
              </a:rPr>
              <a:t>=</a:t>
            </a:r>
            <a:endParaRPr lang="de-AT" dirty="0">
              <a:solidFill>
                <a:schemeClr val="bg1">
                  <a:lumMod val="65000"/>
                </a:schemeClr>
              </a:solidFill>
            </a:endParaRPr>
          </a:p>
        </p:txBody>
      </p:sp>
      <p:pic>
        <p:nvPicPr>
          <p:cNvPr id="30" name="Grafik 29">
            <a:extLst>
              <a:ext uri="{FF2B5EF4-FFF2-40B4-BE49-F238E27FC236}">
                <a16:creationId xmlns:a16="http://schemas.microsoft.com/office/drawing/2014/main" id="{13C98E12-0E10-472D-BEC8-7865E6344CCE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3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 rot="993415">
            <a:off x="10467641" y="5934222"/>
            <a:ext cx="330403" cy="251735"/>
          </a:xfrm>
          <a:prstGeom prst="rect">
            <a:avLst/>
          </a:prstGeom>
        </p:spPr>
      </p:pic>
      <p:graphicFrame>
        <p:nvGraphicFramePr>
          <p:cNvPr id="9" name="Tabel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3639120"/>
              </p:ext>
            </p:extLst>
          </p:nvPr>
        </p:nvGraphicFramePr>
        <p:xfrm>
          <a:off x="1002875" y="1307005"/>
          <a:ext cx="4262127" cy="548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95418">
                  <a:extLst>
                    <a:ext uri="{9D8B030D-6E8A-4147-A177-3AD203B41FA5}">
                      <a16:colId xmlns:a16="http://schemas.microsoft.com/office/drawing/2014/main" val="4288108496"/>
                    </a:ext>
                  </a:extLst>
                </a:gridCol>
                <a:gridCol w="1466709">
                  <a:extLst>
                    <a:ext uri="{9D8B030D-6E8A-4147-A177-3AD203B41FA5}">
                      <a16:colId xmlns:a16="http://schemas.microsoft.com/office/drawing/2014/main" val="1280332899"/>
                    </a:ext>
                  </a:extLst>
                </a:gridCol>
              </a:tblGrid>
              <a:tr h="333600">
                <a:tc>
                  <a:txBody>
                    <a:bodyPr/>
                    <a:lstStyle/>
                    <a:p>
                      <a:r>
                        <a:rPr lang="de-AT" sz="1800" dirty="0" smtClean="0">
                          <a:solidFill>
                            <a:srgbClr val="C55A11"/>
                          </a:solidFill>
                          <a:latin typeface="Corbel" panose="020B0503020204020204" pitchFamily="34" charset="0"/>
                        </a:rPr>
                        <a:t>Monatliche Ausgaben</a:t>
                      </a:r>
                      <a:endParaRPr lang="de-AT" sz="1800" dirty="0">
                        <a:solidFill>
                          <a:srgbClr val="C55A11"/>
                        </a:solidFill>
                        <a:latin typeface="Corbel" panose="020B0503020204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800" dirty="0" smtClean="0">
                          <a:solidFill>
                            <a:schemeClr val="tx1"/>
                          </a:solidFill>
                        </a:rPr>
                        <a:t>Euro</a:t>
                      </a:r>
                      <a:endParaRPr lang="de-AT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1631041"/>
                  </a:ext>
                </a:extLst>
              </a:tr>
              <a:tr h="333600">
                <a:tc>
                  <a:txBody>
                    <a:bodyPr/>
                    <a:lstStyle/>
                    <a:p>
                      <a:r>
                        <a:rPr lang="de-AT" sz="1800" dirty="0" smtClean="0">
                          <a:solidFill>
                            <a:schemeClr val="tx1"/>
                          </a:solidFill>
                          <a:latin typeface="Corbel" panose="020B0503020204020204" pitchFamily="34" charset="0"/>
                        </a:rPr>
                        <a:t>Miete und Betriebskosten </a:t>
                      </a:r>
                    </a:p>
                  </a:txBody>
                  <a:tcPr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AT" sz="1750" dirty="0" smtClean="0">
                          <a:solidFill>
                            <a:schemeClr val="tx1"/>
                          </a:solidFill>
                        </a:rPr>
                        <a:t>650,-</a:t>
                      </a:r>
                      <a:endParaRPr lang="de-AT" sz="17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8289017"/>
                  </a:ext>
                </a:extLst>
              </a:tr>
              <a:tr h="333600">
                <a:tc>
                  <a:txBody>
                    <a:bodyPr/>
                    <a:lstStyle/>
                    <a:p>
                      <a:r>
                        <a:rPr lang="de-AT" sz="1800" dirty="0" smtClean="0">
                          <a:solidFill>
                            <a:schemeClr val="tx1"/>
                          </a:solidFill>
                          <a:latin typeface="Corbel" panose="020B0503020204020204" pitchFamily="34" charset="0"/>
                        </a:rPr>
                        <a:t>Gesundheitsvorsorge</a:t>
                      </a:r>
                    </a:p>
                  </a:txBody>
                  <a:tcPr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sz="1750" dirty="0" smtClean="0">
                          <a:solidFill>
                            <a:schemeClr val="tx1"/>
                          </a:solidFill>
                        </a:rPr>
                        <a:t>40,-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3319118"/>
                  </a:ext>
                </a:extLst>
              </a:tr>
              <a:tr h="333600">
                <a:tc>
                  <a:txBody>
                    <a:bodyPr/>
                    <a:lstStyle/>
                    <a:p>
                      <a:r>
                        <a:rPr lang="de-AT" sz="1800" dirty="0" smtClean="0">
                          <a:solidFill>
                            <a:schemeClr val="tx1"/>
                          </a:solidFill>
                          <a:latin typeface="Corbel" panose="020B0503020204020204" pitchFamily="34" charset="0"/>
                        </a:rPr>
                        <a:t>Körperpflege</a:t>
                      </a:r>
                    </a:p>
                  </a:txBody>
                  <a:tcPr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AT" sz="1750" dirty="0" smtClean="0">
                          <a:solidFill>
                            <a:schemeClr val="tx1"/>
                          </a:solidFill>
                        </a:rPr>
                        <a:t>40,-</a:t>
                      </a:r>
                      <a:endParaRPr lang="de-AT" sz="17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5573927"/>
                  </a:ext>
                </a:extLst>
              </a:tr>
              <a:tr h="333600">
                <a:tc>
                  <a:txBody>
                    <a:bodyPr/>
                    <a:lstStyle/>
                    <a:p>
                      <a:r>
                        <a:rPr lang="de-AT" sz="1800" dirty="0" smtClean="0">
                          <a:solidFill>
                            <a:schemeClr val="tx1"/>
                          </a:solidFill>
                          <a:latin typeface="Corbel" panose="020B0503020204020204" pitchFamily="34" charset="0"/>
                        </a:rPr>
                        <a:t>Kosten für PKW</a:t>
                      </a:r>
                    </a:p>
                  </a:txBody>
                  <a:tcPr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AT" sz="1750" dirty="0" smtClean="0">
                          <a:solidFill>
                            <a:schemeClr val="tx1"/>
                          </a:solidFill>
                        </a:rPr>
                        <a:t>520,-</a:t>
                      </a:r>
                      <a:endParaRPr lang="de-AT" sz="17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8185957"/>
                  </a:ext>
                </a:extLst>
              </a:tr>
              <a:tr h="333600">
                <a:tc>
                  <a:txBody>
                    <a:bodyPr/>
                    <a:lstStyle/>
                    <a:p>
                      <a:r>
                        <a:rPr lang="de-AT" sz="1800" dirty="0" smtClean="0">
                          <a:solidFill>
                            <a:schemeClr val="tx1"/>
                          </a:solidFill>
                          <a:latin typeface="Corbel" panose="020B0503020204020204" pitchFamily="34" charset="0"/>
                        </a:rPr>
                        <a:t>Telefon und Internet</a:t>
                      </a:r>
                    </a:p>
                  </a:txBody>
                  <a:tcPr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AT" sz="1750" dirty="0" smtClean="0">
                          <a:solidFill>
                            <a:schemeClr val="tx1"/>
                          </a:solidFill>
                        </a:rPr>
                        <a:t>60,-</a:t>
                      </a:r>
                      <a:endParaRPr lang="de-AT" sz="17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7761150"/>
                  </a:ext>
                </a:extLst>
              </a:tr>
              <a:tr h="333600">
                <a:tc>
                  <a:txBody>
                    <a:bodyPr/>
                    <a:lstStyle/>
                    <a:p>
                      <a:r>
                        <a:rPr lang="de-AT" sz="1800" dirty="0" smtClean="0">
                          <a:solidFill>
                            <a:schemeClr val="tx1"/>
                          </a:solidFill>
                          <a:latin typeface="Corbel" panose="020B0503020204020204" pitchFamily="34" charset="0"/>
                        </a:rPr>
                        <a:t>Fitnessstudio</a:t>
                      </a:r>
                    </a:p>
                  </a:txBody>
                  <a:tcPr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AT" sz="1750" dirty="0" smtClean="0">
                          <a:solidFill>
                            <a:schemeClr val="tx1"/>
                          </a:solidFill>
                        </a:rPr>
                        <a:t>60,-</a:t>
                      </a:r>
                      <a:endParaRPr lang="de-AT" sz="17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4423362"/>
                  </a:ext>
                </a:extLst>
              </a:tr>
              <a:tr h="333600">
                <a:tc>
                  <a:txBody>
                    <a:bodyPr/>
                    <a:lstStyle/>
                    <a:p>
                      <a:r>
                        <a:rPr lang="de-AT" sz="1800" dirty="0" smtClean="0">
                          <a:solidFill>
                            <a:schemeClr val="tx1"/>
                          </a:solidFill>
                          <a:latin typeface="Corbel" panose="020B0503020204020204" pitchFamily="34" charset="0"/>
                        </a:rPr>
                        <a:t>Haushaltsversicherung</a:t>
                      </a:r>
                    </a:p>
                  </a:txBody>
                  <a:tcPr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AT" sz="1750" dirty="0" smtClean="0">
                          <a:solidFill>
                            <a:schemeClr val="tx1"/>
                          </a:solidFill>
                        </a:rPr>
                        <a:t>15,-</a:t>
                      </a:r>
                      <a:endParaRPr lang="de-AT" sz="17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8275307"/>
                  </a:ext>
                </a:extLst>
              </a:tr>
              <a:tr h="333600">
                <a:tc>
                  <a:txBody>
                    <a:bodyPr/>
                    <a:lstStyle/>
                    <a:p>
                      <a:r>
                        <a:rPr lang="de-AT" sz="1800" b="0" dirty="0" smtClean="0">
                          <a:solidFill>
                            <a:schemeClr val="tx1"/>
                          </a:solidFill>
                          <a:latin typeface="Corbel" panose="020B0503020204020204" pitchFamily="34" charset="0"/>
                        </a:rPr>
                        <a:t>Kleidung</a:t>
                      </a:r>
                    </a:p>
                  </a:txBody>
                  <a:tcPr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AT" sz="1750" b="0" dirty="0" smtClean="0">
                          <a:solidFill>
                            <a:schemeClr val="tx1"/>
                          </a:solidFill>
                        </a:rPr>
                        <a:t>75,-</a:t>
                      </a:r>
                      <a:endParaRPr lang="de-AT" sz="175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6031301"/>
                  </a:ext>
                </a:extLst>
              </a:tr>
              <a:tr h="3336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sz="1800" dirty="0" smtClean="0">
                          <a:solidFill>
                            <a:schemeClr val="tx1"/>
                          </a:solidFill>
                          <a:latin typeface="Corbel" panose="020B0503020204020204" pitchFamily="34" charset="0"/>
                        </a:rPr>
                        <a:t>Strom inkl. Warmwasser</a:t>
                      </a:r>
                    </a:p>
                  </a:txBody>
                  <a:tcPr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sz="1750" dirty="0" smtClean="0">
                          <a:solidFill>
                            <a:schemeClr val="tx1"/>
                          </a:solidFill>
                        </a:rPr>
                        <a:t>49,-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5295411"/>
                  </a:ext>
                </a:extLst>
              </a:tr>
              <a:tr h="333600">
                <a:tc>
                  <a:txBody>
                    <a:bodyPr/>
                    <a:lstStyle/>
                    <a:p>
                      <a:r>
                        <a:rPr lang="de-AT" sz="1800" dirty="0" smtClean="0">
                          <a:solidFill>
                            <a:schemeClr val="tx1"/>
                          </a:solidFill>
                          <a:latin typeface="Corbel" panose="020B0503020204020204" pitchFamily="34" charset="0"/>
                        </a:rPr>
                        <a:t>Rundfunkgebühren</a:t>
                      </a:r>
                    </a:p>
                  </a:txBody>
                  <a:tcPr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AT" sz="1750" dirty="0" smtClean="0">
                          <a:solidFill>
                            <a:schemeClr val="tx1"/>
                          </a:solidFill>
                        </a:rPr>
                        <a:t>25,-</a:t>
                      </a:r>
                      <a:endParaRPr lang="de-AT" sz="17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5527911"/>
                  </a:ext>
                </a:extLst>
              </a:tr>
              <a:tr h="333600">
                <a:tc>
                  <a:txBody>
                    <a:bodyPr/>
                    <a:lstStyle/>
                    <a:p>
                      <a:r>
                        <a:rPr lang="de-AT" sz="1800" dirty="0" smtClean="0">
                          <a:solidFill>
                            <a:schemeClr val="tx1"/>
                          </a:solidFill>
                          <a:latin typeface="Corbel" panose="020B0503020204020204" pitchFamily="34" charset="0"/>
                        </a:rPr>
                        <a:t>Reinigungsmittel</a:t>
                      </a:r>
                    </a:p>
                  </a:txBody>
                  <a:tcPr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AT" sz="1750" dirty="0" smtClean="0">
                          <a:solidFill>
                            <a:schemeClr val="tx1"/>
                          </a:solidFill>
                        </a:rPr>
                        <a:t>10,-</a:t>
                      </a:r>
                      <a:endParaRPr lang="de-AT" sz="17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0557170"/>
                  </a:ext>
                </a:extLst>
              </a:tr>
              <a:tr h="333600">
                <a:tc>
                  <a:txBody>
                    <a:bodyPr/>
                    <a:lstStyle/>
                    <a:p>
                      <a:r>
                        <a:rPr lang="de-AT" sz="1800" dirty="0" smtClean="0">
                          <a:solidFill>
                            <a:schemeClr val="tx1"/>
                          </a:solidFill>
                          <a:latin typeface="Corbel" panose="020B0503020204020204" pitchFamily="34" charset="0"/>
                        </a:rPr>
                        <a:t>Nahrungsmittel</a:t>
                      </a:r>
                    </a:p>
                  </a:txBody>
                  <a:tcPr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AT" sz="1750" dirty="0" smtClean="0">
                          <a:solidFill>
                            <a:schemeClr val="tx1"/>
                          </a:solidFill>
                        </a:rPr>
                        <a:t>370,-</a:t>
                      </a:r>
                      <a:endParaRPr lang="de-AT" sz="17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1395686"/>
                  </a:ext>
                </a:extLst>
              </a:tr>
              <a:tr h="3336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sz="1800" dirty="0" smtClean="0">
                          <a:solidFill>
                            <a:schemeClr val="tx1"/>
                          </a:solidFill>
                          <a:latin typeface="Corbel" panose="020B0503020204020204" pitchFamily="34" charset="0"/>
                        </a:rPr>
                        <a:t>Heizung</a:t>
                      </a:r>
                    </a:p>
                  </a:txBody>
                  <a:tcPr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AT" sz="1750" dirty="0" smtClean="0">
                          <a:solidFill>
                            <a:schemeClr val="tx1"/>
                          </a:solidFill>
                        </a:rPr>
                        <a:t>50,-</a:t>
                      </a:r>
                      <a:endParaRPr lang="de-AT" sz="17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4048050"/>
                  </a:ext>
                </a:extLst>
              </a:tr>
              <a:tr h="3336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sz="1800" dirty="0" smtClean="0">
                          <a:solidFill>
                            <a:schemeClr val="tx1"/>
                          </a:solidFill>
                          <a:latin typeface="Corbel" panose="020B0503020204020204" pitchFamily="34" charset="0"/>
                        </a:rPr>
                        <a:t>Ausgaben Freizeit</a:t>
                      </a:r>
                    </a:p>
                  </a:txBody>
                  <a:tcPr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AT" sz="1750" dirty="0" smtClean="0">
                          <a:solidFill>
                            <a:schemeClr val="tx1"/>
                          </a:solidFill>
                        </a:rPr>
                        <a:t>150,-</a:t>
                      </a:r>
                      <a:endParaRPr lang="de-AT" sz="17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0820503"/>
                  </a:ext>
                </a:extLst>
              </a:tr>
            </a:tbl>
          </a:graphicData>
        </a:graphic>
      </p:graphicFrame>
      <p:grpSp>
        <p:nvGrpSpPr>
          <p:cNvPr id="25" name="Gruppieren 24"/>
          <p:cNvGrpSpPr/>
          <p:nvPr/>
        </p:nvGrpSpPr>
        <p:grpSpPr>
          <a:xfrm>
            <a:off x="61571" y="6348682"/>
            <a:ext cx="473608" cy="552450"/>
            <a:chOff x="0" y="0"/>
            <a:chExt cx="473608" cy="552450"/>
          </a:xfrm>
        </p:grpSpPr>
        <p:pic>
          <p:nvPicPr>
            <p:cNvPr id="31" name="Grafik 30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4678" y="0"/>
              <a:ext cx="328930" cy="377825"/>
            </a:xfrm>
            <a:prstGeom prst="rect">
              <a:avLst/>
            </a:prstGeom>
            <a:noFill/>
          </p:spPr>
        </p:pic>
        <p:sp>
          <p:nvSpPr>
            <p:cNvPr id="32" name="Textfeld 31"/>
            <p:cNvSpPr txBox="1"/>
            <p:nvPr/>
          </p:nvSpPr>
          <p:spPr>
            <a:xfrm>
              <a:off x="0" y="123825"/>
              <a:ext cx="265430" cy="428625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de-AT" sz="1200" b="1" dirty="0" smtClean="0">
                  <a:solidFill>
                    <a:srgbClr val="006067"/>
                  </a:solidFill>
                  <a:latin typeface="Corbel" panose="020B0503020204020204" pitchFamily="34" charset="0"/>
                  <a:ea typeface="Times New Roman" panose="02020603050405020304" pitchFamily="18" charset="0"/>
                </a:rPr>
                <a:t>2b</a:t>
              </a:r>
              <a:endParaRPr lang="de-AT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004607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3" grpId="1" animBg="1"/>
      <p:bldP spid="10" grpId="0" animBg="1"/>
      <p:bldP spid="11" grpId="0" animBg="1"/>
      <p:bldP spid="8" grpId="0"/>
      <p:bldP spid="12" grpId="0" animBg="1"/>
      <p:bldP spid="12" grpId="1" animBg="1"/>
      <p:bldP spid="16" grpId="0" animBg="1"/>
      <p:bldP spid="17" grpId="0" animBg="1"/>
      <p:bldP spid="20" grpId="0"/>
      <p:bldP spid="26" grpId="0" animBg="1"/>
      <p:bldP spid="27" grpId="0" animBg="1"/>
      <p:bldP spid="28" grpId="0"/>
      <p:bldP spid="2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58B4D537-64E8-4426-A37A-5759DCFDFB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AT" dirty="0" smtClean="0"/>
              <a:t>Wie kann ich einen Ausgabenüberschuss vermeiden?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725923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ECAEB78-BB2A-4B20-8BDC-22B1DF661F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Umgang mit Ausgabenüberschuss</a:t>
            </a:r>
          </a:p>
        </p:txBody>
      </p:sp>
      <p:sp>
        <p:nvSpPr>
          <p:cNvPr id="21" name="Sprechblase: rechteckig mit abgerundeten Ecken 20">
            <a:extLst>
              <a:ext uri="{FF2B5EF4-FFF2-40B4-BE49-F238E27FC236}">
                <a16:creationId xmlns:a16="http://schemas.microsoft.com/office/drawing/2014/main" id="{C2EA0CA2-DBC2-4A11-9CC2-0346102029D1}"/>
              </a:ext>
            </a:extLst>
          </p:cNvPr>
          <p:cNvSpPr/>
          <p:nvPr/>
        </p:nvSpPr>
        <p:spPr>
          <a:xfrm>
            <a:off x="1852527" y="1463371"/>
            <a:ext cx="4383173" cy="2118237"/>
          </a:xfrm>
          <a:prstGeom prst="wedgeRoundRectCallout">
            <a:avLst>
              <a:gd name="adj1" fmla="val -43273"/>
              <a:gd name="adj2" fmla="val 93467"/>
              <a:gd name="adj3" fmla="val 16667"/>
            </a:avLst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1200"/>
              </a:spcBef>
            </a:pPr>
            <a:r>
              <a:rPr lang="de-AT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Max konnte seine Ausgaben nicht mit den verfügbaren Einnahmen decken. </a:t>
            </a:r>
            <a:endParaRPr lang="de-AT" dirty="0">
              <a:solidFill>
                <a:schemeClr val="tx1">
                  <a:lumMod val="85000"/>
                  <a:lumOff val="15000"/>
                </a:schemeClr>
              </a:solidFill>
              <a:latin typeface="Corbel" panose="020B0503020204020204" pitchFamily="34" charset="0"/>
            </a:endParaRPr>
          </a:p>
          <a:p>
            <a:pPr algn="ctr">
              <a:spcBef>
                <a:spcPts val="1200"/>
              </a:spcBef>
            </a:pPr>
            <a:r>
              <a:rPr lang="de-AT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Er muss daher in diesem Monat </a:t>
            </a:r>
            <a:br>
              <a:rPr lang="de-AT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</a:br>
            <a:r>
              <a:rPr lang="de-AT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auf </a:t>
            </a:r>
            <a:r>
              <a:rPr lang="de-AT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Erspartes</a:t>
            </a:r>
            <a:r>
              <a:rPr lang="de-AT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 oder falls dieses nicht ausreicht, auf </a:t>
            </a:r>
            <a:r>
              <a:rPr lang="de-AT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fremde Hilfe </a:t>
            </a:r>
            <a:r>
              <a:rPr lang="de-AT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(z. B. Familie, Bank) </a:t>
            </a:r>
            <a:r>
              <a:rPr lang="de-AT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zurückgreifen</a:t>
            </a:r>
            <a:r>
              <a:rPr lang="de-AT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.  </a:t>
            </a:r>
            <a:endParaRPr lang="de-AT" dirty="0">
              <a:solidFill>
                <a:schemeClr val="tx1">
                  <a:lumMod val="85000"/>
                  <a:lumOff val="15000"/>
                </a:schemeClr>
              </a:solidFill>
              <a:latin typeface="Corbel" panose="020B0503020204020204" pitchFamily="34" charset="0"/>
            </a:endParaRPr>
          </a:p>
        </p:txBody>
      </p:sp>
      <p:pic>
        <p:nvPicPr>
          <p:cNvPr id="22" name="Grafik 21">
            <a:extLst>
              <a:ext uri="{FF2B5EF4-FFF2-40B4-BE49-F238E27FC236}">
                <a16:creationId xmlns:a16="http://schemas.microsoft.com/office/drawing/2014/main" id="{72852174-B640-4D5B-86AE-DE833736CC6B}"/>
              </a:ext>
            </a:extLst>
          </p:cNvPr>
          <p:cNvPicPr/>
          <p:nvPr/>
        </p:nvPicPr>
        <p:blipFill rotWithShape="1">
          <a:blip r:embed="rId2">
            <a:clrChange>
              <a:clrFrom>
                <a:srgbClr val="E7E7E8"/>
              </a:clrFrom>
              <a:clrTo>
                <a:srgbClr val="E7E7E8">
                  <a:alpha val="0"/>
                </a:srgbClr>
              </a:clrTo>
            </a:clrChange>
          </a:blip>
          <a:srcRect r="4792"/>
          <a:stretch/>
        </p:blipFill>
        <p:spPr bwMode="auto">
          <a:xfrm>
            <a:off x="9001284" y="3803822"/>
            <a:ext cx="1515084" cy="257076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3" name="Rechteck: abgerundete Ecken 20">
            <a:extLst>
              <a:ext uri="{FF2B5EF4-FFF2-40B4-BE49-F238E27FC236}">
                <a16:creationId xmlns:a16="http://schemas.microsoft.com/office/drawing/2014/main" id="{8C7F8BD6-E3EE-4E19-BA69-44A303FB50CB}"/>
              </a:ext>
            </a:extLst>
          </p:cNvPr>
          <p:cNvSpPr/>
          <p:nvPr/>
        </p:nvSpPr>
        <p:spPr>
          <a:xfrm flipH="1">
            <a:off x="8305799" y="1556239"/>
            <a:ext cx="3187700" cy="1932499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1200"/>
              </a:spcBef>
            </a:pPr>
            <a:r>
              <a:rPr lang="de-AT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Was kann ich tun, damit aus diesem Ausgabenüberschuss ein Einnahmenüberschuss wird?</a:t>
            </a:r>
            <a:endParaRPr lang="de-AT" sz="2000" dirty="0">
              <a:solidFill>
                <a:schemeClr val="tx1">
                  <a:lumMod val="85000"/>
                  <a:lumOff val="15000"/>
                </a:schemeClr>
              </a:solidFill>
              <a:latin typeface="Corbel" panose="020B0503020204020204" pitchFamily="34" charset="0"/>
            </a:endParaRPr>
          </a:p>
        </p:txBody>
      </p:sp>
      <p:pic>
        <p:nvPicPr>
          <p:cNvPr id="9" name="Grafik 8" descr="P:\GEMEINSAME DOKUMENTE\Illustrationen_Felix\Skript_41-42\Julia_v1.png">
            <a:extLst>
              <a:ext uri="{FF2B5EF4-FFF2-40B4-BE49-F238E27FC236}">
                <a16:creationId xmlns:a16="http://schemas.microsoft.com/office/drawing/2014/main" id="{43109D35-1375-499A-8CB4-71A3A1C92D2A}"/>
              </a:ext>
            </a:extLst>
          </p:cNvPr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52" t="5918" r="13953" b="3488"/>
          <a:stretch/>
        </p:blipFill>
        <p:spPr bwMode="auto">
          <a:xfrm>
            <a:off x="486654" y="3803822"/>
            <a:ext cx="1409035" cy="2777636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073417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Grafik 16" descr="P:\GEMEINSAME DOKUMENTE\Illustrationen_Felix\Skript_41-42\Julia_v1.png">
            <a:extLst>
              <a:ext uri="{FF2B5EF4-FFF2-40B4-BE49-F238E27FC236}">
                <a16:creationId xmlns:a16="http://schemas.microsoft.com/office/drawing/2014/main" id="{43109D35-1375-499A-8CB4-71A3A1C92D2A}"/>
              </a:ext>
            </a:extLst>
          </p:cNvPr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52" t="5918" r="13953" b="3488"/>
          <a:stretch/>
        </p:blipFill>
        <p:spPr bwMode="auto">
          <a:xfrm>
            <a:off x="486654" y="3803822"/>
            <a:ext cx="1409035" cy="2777636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7ECAEB78-BB2A-4B20-8BDC-22B1DF661F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Umgang mit Ausgabenüberschuss</a:t>
            </a:r>
            <a:endParaRPr lang="de-AT" dirty="0"/>
          </a:p>
        </p:txBody>
      </p:sp>
      <p:sp>
        <p:nvSpPr>
          <p:cNvPr id="9" name="Rechteck: abgerundete Ecken 20">
            <a:extLst>
              <a:ext uri="{FF2B5EF4-FFF2-40B4-BE49-F238E27FC236}">
                <a16:creationId xmlns:a16="http://schemas.microsoft.com/office/drawing/2014/main" id="{83591D5E-F2F3-462C-8186-2F3DC5C6E569}"/>
              </a:ext>
            </a:extLst>
          </p:cNvPr>
          <p:cNvSpPr/>
          <p:nvPr/>
        </p:nvSpPr>
        <p:spPr>
          <a:xfrm>
            <a:off x="5622288" y="2725500"/>
            <a:ext cx="5899872" cy="540000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1950" indent="-276225">
              <a:spcBef>
                <a:spcPts val="1200"/>
              </a:spcBef>
            </a:pPr>
            <a:r>
              <a:rPr lang="de-AT" b="1" dirty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b) </a:t>
            </a:r>
            <a:r>
              <a:rPr lang="de-AT" dirty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 </a:t>
            </a:r>
            <a:r>
              <a:rPr lang="de-AT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Job kündigen und nach einem besser bezahlten Arbeitsplatz suchen</a:t>
            </a:r>
            <a:endParaRPr lang="de-AT" dirty="0">
              <a:solidFill>
                <a:schemeClr val="tx1">
                  <a:lumMod val="85000"/>
                  <a:lumOff val="15000"/>
                </a:schemeClr>
              </a:solidFill>
              <a:latin typeface="Corbel" panose="020B0503020204020204" pitchFamily="34" charset="0"/>
            </a:endParaRPr>
          </a:p>
        </p:txBody>
      </p:sp>
      <p:sp>
        <p:nvSpPr>
          <p:cNvPr id="10" name="Rechteck: abgerundete Ecken 21">
            <a:extLst>
              <a:ext uri="{FF2B5EF4-FFF2-40B4-BE49-F238E27FC236}">
                <a16:creationId xmlns:a16="http://schemas.microsoft.com/office/drawing/2014/main" id="{C7EBB2CA-86CA-4860-9119-FEF03BAC35A7}"/>
              </a:ext>
            </a:extLst>
          </p:cNvPr>
          <p:cNvSpPr/>
          <p:nvPr/>
        </p:nvSpPr>
        <p:spPr>
          <a:xfrm>
            <a:off x="5622288" y="1870306"/>
            <a:ext cx="5922011" cy="540000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1950" indent="-276225">
              <a:spcBef>
                <a:spcPts val="1200"/>
              </a:spcBef>
            </a:pPr>
            <a:r>
              <a:rPr lang="de-AT" b="1" dirty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a) </a:t>
            </a:r>
            <a:r>
              <a:rPr lang="de-AT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Die bisherigen Ausgaben genau kontrollieren</a:t>
            </a:r>
            <a:endParaRPr lang="de-AT" dirty="0">
              <a:solidFill>
                <a:schemeClr val="tx1">
                  <a:lumMod val="85000"/>
                  <a:lumOff val="15000"/>
                </a:schemeClr>
              </a:solidFill>
              <a:latin typeface="Corbel" panose="020B0503020204020204" pitchFamily="34" charset="0"/>
            </a:endParaRPr>
          </a:p>
        </p:txBody>
      </p:sp>
      <p:sp>
        <p:nvSpPr>
          <p:cNvPr id="11" name="Rechteck: abgerundete Ecken 8">
            <a:extLst>
              <a:ext uri="{FF2B5EF4-FFF2-40B4-BE49-F238E27FC236}">
                <a16:creationId xmlns:a16="http://schemas.microsoft.com/office/drawing/2014/main" id="{306690AF-F404-4F39-88DE-6BD0BDBA1727}"/>
              </a:ext>
            </a:extLst>
          </p:cNvPr>
          <p:cNvSpPr/>
          <p:nvPr/>
        </p:nvSpPr>
        <p:spPr>
          <a:xfrm>
            <a:off x="5644427" y="3580694"/>
            <a:ext cx="5899872" cy="540000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1950" indent="-276225">
              <a:spcBef>
                <a:spcPts val="1200"/>
              </a:spcBef>
            </a:pPr>
            <a:r>
              <a:rPr lang="de-AT" b="1" dirty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c)  </a:t>
            </a:r>
            <a:r>
              <a:rPr lang="de-AT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Einen langfristigen Kredit aufnehmen</a:t>
            </a:r>
            <a:endParaRPr lang="de-AT" dirty="0">
              <a:solidFill>
                <a:schemeClr val="tx1">
                  <a:lumMod val="85000"/>
                  <a:lumOff val="15000"/>
                </a:schemeClr>
              </a:solidFill>
              <a:latin typeface="Corbel" panose="020B0503020204020204" pitchFamily="34" charset="0"/>
            </a:endParaRPr>
          </a:p>
        </p:txBody>
      </p:sp>
      <p:sp>
        <p:nvSpPr>
          <p:cNvPr id="12" name="Rechteck: abgerundete Ecken 25">
            <a:extLst>
              <a:ext uri="{FF2B5EF4-FFF2-40B4-BE49-F238E27FC236}">
                <a16:creationId xmlns:a16="http://schemas.microsoft.com/office/drawing/2014/main" id="{CE91C732-79BB-4A3F-989D-013E7052ADE0}"/>
              </a:ext>
            </a:extLst>
          </p:cNvPr>
          <p:cNvSpPr/>
          <p:nvPr/>
        </p:nvSpPr>
        <p:spPr>
          <a:xfrm>
            <a:off x="5644427" y="4435888"/>
            <a:ext cx="5899872" cy="540000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1950" indent="-276225">
              <a:spcBef>
                <a:spcPts val="1200"/>
              </a:spcBef>
            </a:pPr>
            <a:r>
              <a:rPr lang="de-AT" b="1" dirty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d)  </a:t>
            </a:r>
            <a:r>
              <a:rPr lang="de-AT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Die Einnahmen (z. B. durch einen Zweitjob, staatliche Sozialleistungen) erhöhen</a:t>
            </a:r>
            <a:endParaRPr lang="de-AT" dirty="0">
              <a:solidFill>
                <a:schemeClr val="tx1">
                  <a:lumMod val="85000"/>
                  <a:lumOff val="15000"/>
                </a:schemeClr>
              </a:solidFill>
              <a:latin typeface="Corbel" panose="020B0503020204020204" pitchFamily="34" charset="0"/>
            </a:endParaRPr>
          </a:p>
        </p:txBody>
      </p:sp>
      <p:sp>
        <p:nvSpPr>
          <p:cNvPr id="13" name="Rechteck: abgerundete Ecken 26">
            <a:extLst>
              <a:ext uri="{FF2B5EF4-FFF2-40B4-BE49-F238E27FC236}">
                <a16:creationId xmlns:a16="http://schemas.microsoft.com/office/drawing/2014/main" id="{C09F3F92-8975-4055-985A-5A0B1B18B14D}"/>
              </a:ext>
            </a:extLst>
          </p:cNvPr>
          <p:cNvSpPr/>
          <p:nvPr/>
        </p:nvSpPr>
        <p:spPr>
          <a:xfrm>
            <a:off x="5644427" y="5291082"/>
            <a:ext cx="5899873" cy="540000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1950" indent="-276225">
              <a:spcBef>
                <a:spcPts val="1200"/>
              </a:spcBef>
            </a:pPr>
            <a:r>
              <a:rPr lang="de-AT" b="1" dirty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e)  </a:t>
            </a:r>
            <a:r>
              <a:rPr lang="de-AT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Unnötige Ausgaben reduzieren oder darauf verzichten</a:t>
            </a:r>
            <a:endParaRPr lang="de-AT" dirty="0">
              <a:solidFill>
                <a:schemeClr val="tx1">
                  <a:lumMod val="85000"/>
                  <a:lumOff val="15000"/>
                </a:schemeClr>
              </a:solidFill>
              <a:latin typeface="Corbel" panose="020B0503020204020204" pitchFamily="34" charset="0"/>
            </a:endParaRPr>
          </a:p>
        </p:txBody>
      </p:sp>
      <p:sp>
        <p:nvSpPr>
          <p:cNvPr id="8" name="Sprechblase: rechteckig mit abgerundeten Ecken 17">
            <a:extLst>
              <a:ext uri="{FF2B5EF4-FFF2-40B4-BE49-F238E27FC236}">
                <a16:creationId xmlns:a16="http://schemas.microsoft.com/office/drawing/2014/main" id="{CC39F7EF-33A7-4E30-B269-4C158911C864}"/>
              </a:ext>
            </a:extLst>
          </p:cNvPr>
          <p:cNvSpPr/>
          <p:nvPr/>
        </p:nvSpPr>
        <p:spPr>
          <a:xfrm>
            <a:off x="1852527" y="2252149"/>
            <a:ext cx="2325773" cy="1868545"/>
          </a:xfrm>
          <a:prstGeom prst="wedgeRoundRectCallout">
            <a:avLst>
              <a:gd name="adj1" fmla="val -52566"/>
              <a:gd name="adj2" fmla="val 79935"/>
              <a:gd name="adj3" fmla="val 16667"/>
            </a:avLst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1200"/>
              </a:spcBef>
            </a:pPr>
            <a:r>
              <a:rPr lang="de-AT" dirty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Was denkst du </a:t>
            </a:r>
            <a:r>
              <a:rPr lang="de-AT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sollte Max in dieser Situation tun?</a:t>
            </a:r>
            <a:endParaRPr lang="de-AT" dirty="0">
              <a:solidFill>
                <a:schemeClr val="tx1">
                  <a:lumMod val="85000"/>
                  <a:lumOff val="15000"/>
                </a:schemeClr>
              </a:solidFill>
              <a:latin typeface="Corbel" panose="020B0503020204020204" pitchFamily="34" charset="0"/>
            </a:endParaRPr>
          </a:p>
        </p:txBody>
      </p:sp>
      <p:grpSp>
        <p:nvGrpSpPr>
          <p:cNvPr id="15" name="Gruppieren 14"/>
          <p:cNvGrpSpPr/>
          <p:nvPr/>
        </p:nvGrpSpPr>
        <p:grpSpPr>
          <a:xfrm>
            <a:off x="61571" y="6348682"/>
            <a:ext cx="473608" cy="552450"/>
            <a:chOff x="0" y="0"/>
            <a:chExt cx="473608" cy="552450"/>
          </a:xfrm>
        </p:grpSpPr>
        <p:pic>
          <p:nvPicPr>
            <p:cNvPr id="16" name="Grafik 15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4678" y="0"/>
              <a:ext cx="328930" cy="377825"/>
            </a:xfrm>
            <a:prstGeom prst="rect">
              <a:avLst/>
            </a:prstGeom>
            <a:noFill/>
          </p:spPr>
        </p:pic>
        <p:sp>
          <p:nvSpPr>
            <p:cNvPr id="18" name="Textfeld 17"/>
            <p:cNvSpPr txBox="1"/>
            <p:nvPr/>
          </p:nvSpPr>
          <p:spPr>
            <a:xfrm>
              <a:off x="0" y="123825"/>
              <a:ext cx="265430" cy="428625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de-AT" sz="1200" b="1" dirty="0" smtClean="0">
                  <a:solidFill>
                    <a:srgbClr val="006067"/>
                  </a:solidFill>
                  <a:latin typeface="Corbel" panose="020B0503020204020204" pitchFamily="34" charset="0"/>
                  <a:ea typeface="Times New Roman" panose="02020603050405020304" pitchFamily="18" charset="0"/>
                </a:rPr>
                <a:t>3a</a:t>
              </a:r>
              <a:endParaRPr lang="de-AT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14890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1CBD7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1CBD7"/>
                                      </p:to>
                                    </p:animClr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1CBD7"/>
                                      </p:to>
                                    </p:animClr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rafik 9" descr="P:\GEMEINSAME DOKUMENTE\Illustrationen_Felix\Skript_41-42\Julia_v1.png">
            <a:extLst>
              <a:ext uri="{FF2B5EF4-FFF2-40B4-BE49-F238E27FC236}">
                <a16:creationId xmlns:a16="http://schemas.microsoft.com/office/drawing/2014/main" id="{43109D35-1375-499A-8CB4-71A3A1C92D2A}"/>
              </a:ext>
            </a:extLst>
          </p:cNvPr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52" t="5918" r="13953" b="3488"/>
          <a:stretch/>
        </p:blipFill>
        <p:spPr bwMode="auto">
          <a:xfrm>
            <a:off x="486654" y="3803822"/>
            <a:ext cx="1409035" cy="2777636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7ECAEB78-BB2A-4B20-8BDC-22B1DF661F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Tipp: Ausgaben genauer einteilen</a:t>
            </a:r>
            <a:endParaRPr lang="de-AT" dirty="0"/>
          </a:p>
        </p:txBody>
      </p:sp>
      <p:sp>
        <p:nvSpPr>
          <p:cNvPr id="21" name="Sprechblase: rechteckig mit abgerundeten Ecken 20">
            <a:extLst>
              <a:ext uri="{FF2B5EF4-FFF2-40B4-BE49-F238E27FC236}">
                <a16:creationId xmlns:a16="http://schemas.microsoft.com/office/drawing/2014/main" id="{C2EA0CA2-DBC2-4A11-9CC2-0346102029D1}"/>
              </a:ext>
            </a:extLst>
          </p:cNvPr>
          <p:cNvSpPr/>
          <p:nvPr/>
        </p:nvSpPr>
        <p:spPr>
          <a:xfrm>
            <a:off x="1471527" y="1598977"/>
            <a:ext cx="5008648" cy="2270637"/>
          </a:xfrm>
          <a:prstGeom prst="wedgeRoundRectCallout">
            <a:avLst>
              <a:gd name="adj1" fmla="val -34704"/>
              <a:gd name="adj2" fmla="val 65887"/>
              <a:gd name="adj3" fmla="val 16667"/>
            </a:avLst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1200"/>
              </a:spcBef>
            </a:pPr>
            <a:r>
              <a:rPr lang="de-AT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Um noch einen genaueren Überblick über deine monatlichen Ausgaben und über mögliche Einsparmöglichkeiten zu bekommen, könntest du diese in </a:t>
            </a:r>
            <a:r>
              <a:rPr lang="de-AT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fixe und unregelmäßige Ausgaben</a:t>
            </a:r>
            <a:r>
              <a:rPr lang="de-AT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 aufteilen. Zudem werden die </a:t>
            </a:r>
            <a:r>
              <a:rPr lang="de-AT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Haushaltsausgaben</a:t>
            </a:r>
            <a:r>
              <a:rPr lang="de-AT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 meist getrennt erfasst. </a:t>
            </a:r>
            <a:endParaRPr lang="de-AT" dirty="0">
              <a:solidFill>
                <a:schemeClr val="tx1">
                  <a:lumMod val="85000"/>
                  <a:lumOff val="15000"/>
                </a:schemeClr>
              </a:solidFill>
              <a:latin typeface="Corbel" panose="020B0503020204020204" pitchFamily="34" charset="0"/>
            </a:endParaRPr>
          </a:p>
        </p:txBody>
      </p:sp>
      <p:pic>
        <p:nvPicPr>
          <p:cNvPr id="22" name="Grafik 21">
            <a:extLst>
              <a:ext uri="{FF2B5EF4-FFF2-40B4-BE49-F238E27FC236}">
                <a16:creationId xmlns:a16="http://schemas.microsoft.com/office/drawing/2014/main" id="{72852174-B640-4D5B-86AE-DE833736CC6B}"/>
              </a:ext>
            </a:extLst>
          </p:cNvPr>
          <p:cNvPicPr/>
          <p:nvPr/>
        </p:nvPicPr>
        <p:blipFill rotWithShape="1">
          <a:blip r:embed="rId3">
            <a:clrChange>
              <a:clrFrom>
                <a:srgbClr val="E7E7E8"/>
              </a:clrFrom>
              <a:clrTo>
                <a:srgbClr val="E7E7E8">
                  <a:alpha val="0"/>
                </a:srgbClr>
              </a:clrTo>
            </a:clrChange>
          </a:blip>
          <a:srcRect r="4792"/>
          <a:stretch/>
        </p:blipFill>
        <p:spPr bwMode="auto">
          <a:xfrm>
            <a:off x="9183488" y="3797673"/>
            <a:ext cx="1515084" cy="257076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3" name="Rechteck: abgerundete Ecken 20">
            <a:extLst>
              <a:ext uri="{FF2B5EF4-FFF2-40B4-BE49-F238E27FC236}">
                <a16:creationId xmlns:a16="http://schemas.microsoft.com/office/drawing/2014/main" id="{8C7F8BD6-E3EE-4E19-BA69-44A303FB50CB}"/>
              </a:ext>
            </a:extLst>
          </p:cNvPr>
          <p:cNvSpPr/>
          <p:nvPr/>
        </p:nvSpPr>
        <p:spPr>
          <a:xfrm flipH="1">
            <a:off x="8584813" y="1750482"/>
            <a:ext cx="2733704" cy="1932499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1200"/>
              </a:spcBef>
            </a:pPr>
            <a:r>
              <a:rPr lang="de-AT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Welcher meiner Ausgaben gehören nun zu den fixen, unregelmäßigen oder Haushaltsausgaben?</a:t>
            </a:r>
            <a:endParaRPr lang="de-AT" dirty="0">
              <a:solidFill>
                <a:schemeClr val="tx1">
                  <a:lumMod val="85000"/>
                  <a:lumOff val="15000"/>
                </a:schemeClr>
              </a:solidFill>
              <a:latin typeface="Corbel" panose="020B0503020204020204" pitchFamily="34" charset="0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604319" y="6555072"/>
            <a:ext cx="11062543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de-AT" sz="1200" dirty="0">
                <a:solidFill>
                  <a:prstClr val="black">
                    <a:lumMod val="50000"/>
                    <a:lumOff val="50000"/>
                  </a:prstClr>
                </a:solidFill>
              </a:rPr>
              <a:t>Quelle: </a:t>
            </a:r>
            <a:r>
              <a:rPr lang="de-AT" sz="1200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asb</a:t>
            </a:r>
            <a:r>
              <a:rPr lang="de-AT" sz="1200" dirty="0">
                <a:solidFill>
                  <a:prstClr val="black">
                    <a:lumMod val="50000"/>
                    <a:lumOff val="50000"/>
                  </a:prstClr>
                </a:solidFill>
              </a:rPr>
              <a:t> Schuldenreport </a:t>
            </a:r>
            <a:r>
              <a:rPr lang="de-AT" sz="1200" dirty="0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2018</a:t>
            </a:r>
            <a:r>
              <a:rPr lang="de-AT" sz="1200" dirty="0">
                <a:solidFill>
                  <a:prstClr val="black">
                    <a:lumMod val="50000"/>
                    <a:lumOff val="50000"/>
                  </a:prstClr>
                </a:solidFill>
              </a:rPr>
              <a:t>, https://www.schuldenberatung.at/fachpublikum/news/2018/07/Referenzbudgets2018.php</a:t>
            </a:r>
          </a:p>
        </p:txBody>
      </p:sp>
      <p:pic>
        <p:nvPicPr>
          <p:cNvPr id="11" name="Grafik 10"/>
          <p:cNvPicPr>
            <a:picLocks noChangeAspect="1"/>
          </p:cNvPicPr>
          <p:nvPr/>
        </p:nvPicPr>
        <p:blipFill>
          <a:blip r:embed="rId4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613608" y="1295460"/>
            <a:ext cx="1427636" cy="1009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3693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ECAEB78-BB2A-4B20-8BDC-22B1DF661F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Tipp: Ausgaben genauer einteilen</a:t>
            </a: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77769E26-63EA-45F9-9150-EBD31548DBCB}"/>
              </a:ext>
            </a:extLst>
          </p:cNvPr>
          <p:cNvSpPr/>
          <p:nvPr/>
        </p:nvSpPr>
        <p:spPr>
          <a:xfrm>
            <a:off x="2067409" y="3352758"/>
            <a:ext cx="2937600" cy="21209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de-AT" sz="500" dirty="0" smtClean="0">
              <a:solidFill>
                <a:schemeClr val="tx1">
                  <a:lumMod val="85000"/>
                  <a:lumOff val="15000"/>
                </a:schemeClr>
              </a:solidFill>
              <a:latin typeface="Corbel" panose="020B0503020204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de-AT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täglich bzw. wöchentlich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de-AT" sz="2000" dirty="0" smtClean="0">
              <a:solidFill>
                <a:schemeClr val="tx1">
                  <a:lumMod val="85000"/>
                  <a:lumOff val="15000"/>
                </a:schemeClr>
              </a:solidFill>
              <a:latin typeface="Corbel" panose="020B0503020204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de-AT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unterschiedliche </a:t>
            </a:r>
            <a:br>
              <a:rPr lang="de-AT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</a:br>
            <a:r>
              <a:rPr lang="de-AT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Höhe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de-AT" sz="2000" dirty="0">
              <a:solidFill>
                <a:schemeClr val="tx1">
                  <a:lumMod val="85000"/>
                  <a:lumOff val="15000"/>
                </a:schemeClr>
              </a:solidFill>
              <a:latin typeface="Corbel" panose="020B0503020204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de-AT" sz="2000" dirty="0">
              <a:solidFill>
                <a:schemeClr val="tx1">
                  <a:lumMod val="85000"/>
                  <a:lumOff val="15000"/>
                </a:schemeClr>
              </a:solidFill>
              <a:latin typeface="Corbel" panose="020B0503020204020204" pitchFamily="34" charset="0"/>
            </a:endParaRPr>
          </a:p>
          <a:p>
            <a:pPr algn="ctr"/>
            <a:endParaRPr lang="de-AT" sz="2000" dirty="0">
              <a:solidFill>
                <a:schemeClr val="tx1">
                  <a:lumMod val="85000"/>
                  <a:lumOff val="15000"/>
                </a:schemeClr>
              </a:solidFill>
              <a:latin typeface="Corbel" panose="020B0503020204020204" pitchFamily="34" charset="0"/>
            </a:endParaRPr>
          </a:p>
          <a:p>
            <a:pPr algn="ctr"/>
            <a:endParaRPr lang="de-AT" sz="2000" dirty="0">
              <a:solidFill>
                <a:schemeClr val="tx1">
                  <a:lumMod val="85000"/>
                  <a:lumOff val="15000"/>
                </a:schemeClr>
              </a:solidFill>
              <a:latin typeface="Corbel" panose="020B0503020204020204" pitchFamily="34" charset="0"/>
            </a:endParaRPr>
          </a:p>
        </p:txBody>
      </p:sp>
      <p:sp>
        <p:nvSpPr>
          <p:cNvPr id="17" name="Rechteck 16">
            <a:extLst>
              <a:ext uri="{FF2B5EF4-FFF2-40B4-BE49-F238E27FC236}">
                <a16:creationId xmlns:a16="http://schemas.microsoft.com/office/drawing/2014/main" id="{77769E26-63EA-45F9-9150-EBD31548DBCB}"/>
              </a:ext>
            </a:extLst>
          </p:cNvPr>
          <p:cNvSpPr/>
          <p:nvPr/>
        </p:nvSpPr>
        <p:spPr>
          <a:xfrm>
            <a:off x="5322216" y="3351986"/>
            <a:ext cx="2937599" cy="212012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de-AT" sz="500" dirty="0" smtClean="0">
              <a:solidFill>
                <a:schemeClr val="tx1">
                  <a:lumMod val="85000"/>
                  <a:lumOff val="15000"/>
                </a:schemeClr>
              </a:solidFill>
              <a:latin typeface="Corbel" panose="020B0503020204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de-AT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meist monatlich oder jährlich</a:t>
            </a:r>
          </a:p>
          <a:p>
            <a:endParaRPr lang="de-AT" sz="2000" dirty="0" smtClean="0">
              <a:solidFill>
                <a:schemeClr val="tx1">
                  <a:lumMod val="85000"/>
                  <a:lumOff val="15000"/>
                </a:schemeClr>
              </a:solidFill>
              <a:latin typeface="Corbel" panose="020B0503020204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de-AT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vertraglich fixiert, daher meist gleiche Höhe</a:t>
            </a:r>
            <a:endParaRPr lang="de-AT" sz="2000" dirty="0">
              <a:solidFill>
                <a:schemeClr val="tx1">
                  <a:lumMod val="85000"/>
                  <a:lumOff val="15000"/>
                </a:schemeClr>
              </a:solidFill>
              <a:latin typeface="Corbel" panose="020B0503020204020204" pitchFamily="34" charset="0"/>
            </a:endParaRPr>
          </a:p>
          <a:p>
            <a:pPr algn="ctr"/>
            <a:endParaRPr lang="de-AT" sz="2000" dirty="0">
              <a:solidFill>
                <a:schemeClr val="tx1">
                  <a:lumMod val="85000"/>
                  <a:lumOff val="15000"/>
                </a:schemeClr>
              </a:solidFill>
              <a:latin typeface="Corbel" panose="020B0503020204020204" pitchFamily="34" charset="0"/>
            </a:endParaRPr>
          </a:p>
        </p:txBody>
      </p:sp>
      <p:sp>
        <p:nvSpPr>
          <p:cNvPr id="18" name="Rechteck 17">
            <a:extLst>
              <a:ext uri="{FF2B5EF4-FFF2-40B4-BE49-F238E27FC236}">
                <a16:creationId xmlns:a16="http://schemas.microsoft.com/office/drawing/2014/main" id="{77769E26-63EA-45F9-9150-EBD31548DBCB}"/>
              </a:ext>
            </a:extLst>
          </p:cNvPr>
          <p:cNvSpPr/>
          <p:nvPr/>
        </p:nvSpPr>
        <p:spPr>
          <a:xfrm>
            <a:off x="8576861" y="3351986"/>
            <a:ext cx="2937601" cy="21209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de-AT" sz="500" dirty="0" smtClean="0">
              <a:solidFill>
                <a:schemeClr val="tx1">
                  <a:lumMod val="85000"/>
                  <a:lumOff val="15000"/>
                </a:schemeClr>
              </a:solidFill>
              <a:latin typeface="Corbel" panose="020B0503020204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de-AT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selten und ungleichmäßig 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de-AT" sz="2000" dirty="0">
              <a:solidFill>
                <a:schemeClr val="tx1">
                  <a:lumMod val="85000"/>
                  <a:lumOff val="15000"/>
                </a:schemeClr>
              </a:solidFill>
              <a:latin typeface="Corbel" panose="020B0503020204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de-AT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unterschiedliche Höhe (teilweise mit hohen Ausgaben verbunden)</a:t>
            </a:r>
            <a:endParaRPr lang="de-AT" sz="2000" dirty="0">
              <a:solidFill>
                <a:schemeClr val="tx1">
                  <a:lumMod val="85000"/>
                  <a:lumOff val="15000"/>
                </a:schemeClr>
              </a:solidFill>
              <a:latin typeface="Corbel" panose="020B0503020204020204" pitchFamily="34" charset="0"/>
            </a:endParaRPr>
          </a:p>
        </p:txBody>
      </p:sp>
      <p:sp>
        <p:nvSpPr>
          <p:cNvPr id="22" name="Rechteck 21">
            <a:extLst>
              <a:ext uri="{FF2B5EF4-FFF2-40B4-BE49-F238E27FC236}">
                <a16:creationId xmlns:a16="http://schemas.microsoft.com/office/drawing/2014/main" id="{77769E26-63EA-45F9-9150-EBD31548DBCB}"/>
              </a:ext>
            </a:extLst>
          </p:cNvPr>
          <p:cNvSpPr/>
          <p:nvPr/>
        </p:nvSpPr>
        <p:spPr>
          <a:xfrm>
            <a:off x="2067409" y="2489158"/>
            <a:ext cx="2937600" cy="70713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de-AT" sz="500" b="1" dirty="0" smtClean="0">
              <a:solidFill>
                <a:schemeClr val="tx1">
                  <a:lumMod val="85000"/>
                  <a:lumOff val="15000"/>
                </a:schemeClr>
              </a:solidFill>
              <a:latin typeface="Corbel" panose="020B0503020204020204" pitchFamily="34" charset="0"/>
            </a:endParaRPr>
          </a:p>
          <a:p>
            <a:pPr algn="ctr">
              <a:spcBef>
                <a:spcPts val="600"/>
              </a:spcBef>
            </a:pPr>
            <a:r>
              <a:rPr lang="de-AT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Haushaltsausgaben</a:t>
            </a:r>
            <a:endParaRPr lang="de-AT" sz="2000" b="1" dirty="0">
              <a:solidFill>
                <a:schemeClr val="tx1">
                  <a:lumMod val="85000"/>
                  <a:lumOff val="15000"/>
                </a:schemeClr>
              </a:solidFill>
              <a:latin typeface="Corbel" panose="020B0503020204020204" pitchFamily="34" charset="0"/>
            </a:endParaRPr>
          </a:p>
        </p:txBody>
      </p:sp>
      <p:sp>
        <p:nvSpPr>
          <p:cNvPr id="23" name="Rechteck 22">
            <a:extLst>
              <a:ext uri="{FF2B5EF4-FFF2-40B4-BE49-F238E27FC236}">
                <a16:creationId xmlns:a16="http://schemas.microsoft.com/office/drawing/2014/main" id="{77769E26-63EA-45F9-9150-EBD31548DBCB}"/>
              </a:ext>
            </a:extLst>
          </p:cNvPr>
          <p:cNvSpPr/>
          <p:nvPr/>
        </p:nvSpPr>
        <p:spPr>
          <a:xfrm>
            <a:off x="5322216" y="2489386"/>
            <a:ext cx="2937600" cy="706907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de-AT" sz="500" b="1" dirty="0" smtClean="0">
              <a:solidFill>
                <a:schemeClr val="tx1">
                  <a:lumMod val="85000"/>
                  <a:lumOff val="15000"/>
                </a:schemeClr>
              </a:solidFill>
              <a:latin typeface="Corbel" panose="020B0503020204020204" pitchFamily="34" charset="0"/>
            </a:endParaRPr>
          </a:p>
          <a:p>
            <a:pPr algn="ctr">
              <a:lnSpc>
                <a:spcPts val="2600"/>
              </a:lnSpc>
              <a:spcBef>
                <a:spcPts val="600"/>
              </a:spcBef>
            </a:pPr>
            <a:r>
              <a:rPr lang="de-AT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Fixe Ausgaben</a:t>
            </a:r>
            <a:endParaRPr lang="de-AT" sz="2000" b="1" dirty="0">
              <a:solidFill>
                <a:schemeClr val="tx1">
                  <a:lumMod val="85000"/>
                  <a:lumOff val="15000"/>
                </a:schemeClr>
              </a:solidFill>
              <a:latin typeface="Corbel" panose="020B0503020204020204" pitchFamily="34" charset="0"/>
            </a:endParaRPr>
          </a:p>
        </p:txBody>
      </p:sp>
      <p:sp>
        <p:nvSpPr>
          <p:cNvPr id="24" name="Rechteck 23">
            <a:extLst>
              <a:ext uri="{FF2B5EF4-FFF2-40B4-BE49-F238E27FC236}">
                <a16:creationId xmlns:a16="http://schemas.microsoft.com/office/drawing/2014/main" id="{77769E26-63EA-45F9-9150-EBD31548DBCB}"/>
              </a:ext>
            </a:extLst>
          </p:cNvPr>
          <p:cNvSpPr/>
          <p:nvPr/>
        </p:nvSpPr>
        <p:spPr>
          <a:xfrm>
            <a:off x="8577024" y="2489157"/>
            <a:ext cx="2937438" cy="7071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spcBef>
                <a:spcPts val="600"/>
              </a:spcBef>
            </a:pPr>
            <a:r>
              <a:rPr lang="de-AT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Unregelmäßige Ausgaben</a:t>
            </a:r>
            <a:endParaRPr lang="de-AT" sz="2000" b="1" dirty="0">
              <a:solidFill>
                <a:schemeClr val="tx1">
                  <a:lumMod val="85000"/>
                  <a:lumOff val="15000"/>
                </a:schemeClr>
              </a:solidFill>
              <a:latin typeface="Corbel" panose="020B0503020204020204" pitchFamily="34" charset="0"/>
            </a:endParaRPr>
          </a:p>
        </p:txBody>
      </p:sp>
      <p:pic>
        <p:nvPicPr>
          <p:cNvPr id="29" name="Grafik 28" descr="Sparschwein"/>
          <p:cNvPicPr/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wpc="http://schemas.microsoft.com/office/word/2010/wordprocessingCanvas" xmlns:cx="http://schemas.microsoft.com/office/drawing/2014/chartex" xmlns:cx1="http://schemas.microsoft.com/office/drawing/2015/9/8/chartex" xmlns:mc="http://schemas.openxmlformats.org/markup-compatibility/2006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w16cid="http://schemas.microsoft.com/office/word/2016/wordml/cid" xmlns:w="http://schemas.openxmlformats.org/wordprocessingml/2006/main" xmlns:w10="urn:schemas-microsoft-com:office:word" xmlns:v="urn:schemas-microsoft-com:vml" xmlns:o="urn:schemas-microsoft-com:office:office" xmlns:am3d="http://schemas.microsoft.com/office/drawing/2017/model3d" xmlns:aink="http://schemas.microsoft.com/office/drawing/2016/ink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="" xmlns:lc="http://schemas.openxmlformats.org/drawingml/2006/lockedCanvas" r:embed="rId281"/>
              </a:ext>
            </a:extLst>
          </a:blip>
          <a:stretch>
            <a:fillRect/>
          </a:stretch>
        </p:blipFill>
        <p:spPr>
          <a:xfrm>
            <a:off x="9588461" y="1412179"/>
            <a:ext cx="914400" cy="914400"/>
          </a:xfrm>
          <a:prstGeom prst="rect">
            <a:avLst/>
          </a:prstGeom>
        </p:spPr>
      </p:pic>
      <p:pic>
        <p:nvPicPr>
          <p:cNvPr id="30" name="Grafik 29" descr="Dokument"/>
          <p:cNvPicPr/>
          <p:nvPr/>
        </p:nvPicPr>
        <p:blipFill>
          <a:blip r:embed="rId28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wpc="http://schemas.microsoft.com/office/word/2010/wordprocessingCanvas" xmlns:cx="http://schemas.microsoft.com/office/drawing/2014/chartex" xmlns:cx1="http://schemas.microsoft.com/office/drawing/2015/9/8/chartex" xmlns:mc="http://schemas.openxmlformats.org/markup-compatibility/2006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w16cid="http://schemas.microsoft.com/office/word/2016/wordml/cid" xmlns:w="http://schemas.openxmlformats.org/wordprocessingml/2006/main" xmlns:w10="urn:schemas-microsoft-com:office:word" xmlns:v="urn:schemas-microsoft-com:vml" xmlns:o="urn:schemas-microsoft-com:office:office" xmlns:am3d="http://schemas.microsoft.com/office/drawing/2017/model3d" xmlns:aink="http://schemas.microsoft.com/office/drawing/2016/ink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="" xmlns:lc="http://schemas.openxmlformats.org/drawingml/2006/lockedCanvas" r:embed="rId181"/>
              </a:ext>
            </a:extLst>
          </a:blip>
          <a:stretch>
            <a:fillRect/>
          </a:stretch>
        </p:blipFill>
        <p:spPr>
          <a:xfrm>
            <a:off x="6333815" y="1411407"/>
            <a:ext cx="914400" cy="914400"/>
          </a:xfrm>
          <a:prstGeom prst="rect">
            <a:avLst/>
          </a:prstGeom>
        </p:spPr>
      </p:pic>
      <p:pic>
        <p:nvPicPr>
          <p:cNvPr id="31" name="Grafik 30" descr="Haus"/>
          <p:cNvPicPr/>
          <p:nvPr/>
        </p:nvPicPr>
        <p:blipFill>
          <a:blip r:embed="rId28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wpc="http://schemas.microsoft.com/office/word/2010/wordprocessingCanvas" xmlns:cx="http://schemas.microsoft.com/office/drawing/2014/chartex" xmlns:cx1="http://schemas.microsoft.com/office/drawing/2015/9/8/chartex" xmlns:mc="http://schemas.openxmlformats.org/markup-compatibility/2006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w16cid="http://schemas.microsoft.com/office/word/2016/wordml/cid" xmlns:w="http://schemas.openxmlformats.org/wordprocessingml/2006/main" xmlns:w10="urn:schemas-microsoft-com:office:word" xmlns:v="urn:schemas-microsoft-com:vml" xmlns:o="urn:schemas-microsoft-com:office:office" xmlns:am3d="http://schemas.microsoft.com/office/drawing/2017/model3d" xmlns:aink="http://schemas.microsoft.com/office/drawing/2016/ink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="" xmlns:lc="http://schemas.openxmlformats.org/drawingml/2006/lockedCanvas" r:embed="rId797"/>
              </a:ext>
            </a:extLst>
          </a:blip>
          <a:stretch>
            <a:fillRect/>
          </a:stretch>
        </p:blipFill>
        <p:spPr>
          <a:xfrm>
            <a:off x="3079169" y="1411407"/>
            <a:ext cx="914400" cy="914400"/>
          </a:xfrm>
          <a:prstGeom prst="rect">
            <a:avLst/>
          </a:prstGeom>
        </p:spPr>
      </p:pic>
      <p:sp>
        <p:nvSpPr>
          <p:cNvPr id="32" name="Rechteck 31"/>
          <p:cNvSpPr/>
          <p:nvPr/>
        </p:nvSpPr>
        <p:spPr>
          <a:xfrm>
            <a:off x="488107" y="6548735"/>
            <a:ext cx="11062543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de-AT" sz="1200" dirty="0">
                <a:solidFill>
                  <a:prstClr val="black">
                    <a:lumMod val="50000"/>
                    <a:lumOff val="50000"/>
                  </a:prstClr>
                </a:solidFill>
              </a:rPr>
              <a:t>Quelle: </a:t>
            </a:r>
            <a:r>
              <a:rPr lang="de-AT" sz="1200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asb</a:t>
            </a:r>
            <a:r>
              <a:rPr lang="de-AT" sz="1200" dirty="0">
                <a:solidFill>
                  <a:prstClr val="black">
                    <a:lumMod val="50000"/>
                    <a:lumOff val="50000"/>
                  </a:prstClr>
                </a:solidFill>
              </a:rPr>
              <a:t> </a:t>
            </a:r>
            <a:r>
              <a:rPr lang="de-AT" sz="1200" dirty="0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Referenzbudgets, </a:t>
            </a:r>
            <a:r>
              <a:rPr lang="de-AT" sz="1200" dirty="0">
                <a:solidFill>
                  <a:prstClr val="black">
                    <a:lumMod val="50000"/>
                    <a:lumOff val="50000"/>
                  </a:prstClr>
                </a:solidFill>
              </a:rPr>
              <a:t>https://www.budgetberatung.at/downloads/infodatenbank/referenzbudgets/referenzbudgets-booklet2010.pdf</a:t>
            </a:r>
          </a:p>
        </p:txBody>
      </p:sp>
      <p:pic>
        <p:nvPicPr>
          <p:cNvPr id="14" name="Grafik 13" descr="P:\GEMEINSAME DOKUMENTE\Illustrationen_Felix\Skript_41-42\Julia_v1.png">
            <a:extLst>
              <a:ext uri="{FF2B5EF4-FFF2-40B4-BE49-F238E27FC236}">
                <a16:creationId xmlns:a16="http://schemas.microsoft.com/office/drawing/2014/main" id="{43109D35-1375-499A-8CB4-71A3A1C92D2A}"/>
              </a:ext>
            </a:extLst>
          </p:cNvPr>
          <p:cNvPicPr/>
          <p:nvPr/>
        </p:nvPicPr>
        <p:blipFill rotWithShape="1">
          <a:blip r:embed="rId79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52" t="5918" r="13953" b="3488"/>
          <a:stretch/>
        </p:blipFill>
        <p:spPr bwMode="auto">
          <a:xfrm>
            <a:off x="486654" y="3803822"/>
            <a:ext cx="1409035" cy="2777636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444873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58B4D537-64E8-4426-A37A-5759DCFDFB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Warum ist der richtige Umgang mit Geld wichtig?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961509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ECAEB78-BB2A-4B20-8BDC-22B1DF661F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Tipp: Ausgaben genauer einteilen</a:t>
            </a:r>
          </a:p>
        </p:txBody>
      </p:sp>
      <p:pic>
        <p:nvPicPr>
          <p:cNvPr id="15" name="Grafik 14" descr="P:\GEMEINSAME DOKUMENTE\Illustrationen_Felix\Skript_41-42\Julia_v1.png">
            <a:extLst>
              <a:ext uri="{FF2B5EF4-FFF2-40B4-BE49-F238E27FC236}">
                <a16:creationId xmlns:a16="http://schemas.microsoft.com/office/drawing/2014/main" id="{43109D35-1375-499A-8CB4-71A3A1C92D2A}"/>
              </a:ext>
            </a:extLst>
          </p:cNvPr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52" t="5918" r="13953" b="3488"/>
          <a:stretch/>
        </p:blipFill>
        <p:spPr bwMode="auto">
          <a:xfrm>
            <a:off x="486654" y="3803822"/>
            <a:ext cx="1409035" cy="2777636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3" name="Rechteck 22">
            <a:extLst>
              <a:ext uri="{FF2B5EF4-FFF2-40B4-BE49-F238E27FC236}">
                <a16:creationId xmlns:a16="http://schemas.microsoft.com/office/drawing/2014/main" id="{77769E26-63EA-45F9-9150-EBD31548DBCB}"/>
              </a:ext>
            </a:extLst>
          </p:cNvPr>
          <p:cNvSpPr/>
          <p:nvPr/>
        </p:nvSpPr>
        <p:spPr>
          <a:xfrm>
            <a:off x="3375453" y="1706219"/>
            <a:ext cx="2520000" cy="70713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de-AT" sz="400" b="1" dirty="0" smtClean="0">
              <a:solidFill>
                <a:schemeClr val="tx1">
                  <a:lumMod val="85000"/>
                  <a:lumOff val="15000"/>
                </a:schemeClr>
              </a:solidFill>
              <a:latin typeface="Corbel" panose="020B0503020204020204" pitchFamily="34" charset="0"/>
            </a:endParaRPr>
          </a:p>
          <a:p>
            <a:pPr algn="ctr">
              <a:spcBef>
                <a:spcPts val="600"/>
              </a:spcBef>
            </a:pPr>
            <a:r>
              <a:rPr lang="de-AT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Haushaltsausgaben</a:t>
            </a:r>
            <a:endParaRPr lang="de-AT" b="1" dirty="0">
              <a:solidFill>
                <a:schemeClr val="tx1">
                  <a:lumMod val="85000"/>
                  <a:lumOff val="15000"/>
                </a:schemeClr>
              </a:solidFill>
              <a:latin typeface="Corbel" panose="020B0503020204020204" pitchFamily="34" charset="0"/>
            </a:endParaRPr>
          </a:p>
        </p:txBody>
      </p:sp>
      <p:sp>
        <p:nvSpPr>
          <p:cNvPr id="24" name="Rechteck 23">
            <a:extLst>
              <a:ext uri="{FF2B5EF4-FFF2-40B4-BE49-F238E27FC236}">
                <a16:creationId xmlns:a16="http://schemas.microsoft.com/office/drawing/2014/main" id="{77769E26-63EA-45F9-9150-EBD31548DBCB}"/>
              </a:ext>
            </a:extLst>
          </p:cNvPr>
          <p:cNvSpPr/>
          <p:nvPr/>
        </p:nvSpPr>
        <p:spPr>
          <a:xfrm>
            <a:off x="6383930" y="1706219"/>
            <a:ext cx="2520000" cy="70690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de-AT" sz="400" b="1" dirty="0" smtClean="0">
              <a:solidFill>
                <a:schemeClr val="tx1">
                  <a:lumMod val="85000"/>
                  <a:lumOff val="15000"/>
                </a:schemeClr>
              </a:solidFill>
              <a:latin typeface="Corbel" panose="020B0503020204020204" pitchFamily="34" charset="0"/>
            </a:endParaRPr>
          </a:p>
          <a:p>
            <a:pPr algn="ctr">
              <a:lnSpc>
                <a:spcPts val="2600"/>
              </a:lnSpc>
              <a:spcBef>
                <a:spcPts val="600"/>
              </a:spcBef>
            </a:pPr>
            <a:r>
              <a:rPr lang="de-AT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Fixe Ausgaben</a:t>
            </a:r>
            <a:endParaRPr lang="de-AT" b="1" dirty="0">
              <a:solidFill>
                <a:schemeClr val="tx1">
                  <a:lumMod val="85000"/>
                  <a:lumOff val="15000"/>
                </a:schemeClr>
              </a:solidFill>
              <a:latin typeface="Corbel" panose="020B0503020204020204" pitchFamily="34" charset="0"/>
            </a:endParaRPr>
          </a:p>
        </p:txBody>
      </p:sp>
      <p:sp>
        <p:nvSpPr>
          <p:cNvPr id="25" name="Rechteck 24">
            <a:extLst>
              <a:ext uri="{FF2B5EF4-FFF2-40B4-BE49-F238E27FC236}">
                <a16:creationId xmlns:a16="http://schemas.microsoft.com/office/drawing/2014/main" id="{77769E26-63EA-45F9-9150-EBD31548DBCB}"/>
              </a:ext>
            </a:extLst>
          </p:cNvPr>
          <p:cNvSpPr/>
          <p:nvPr/>
        </p:nvSpPr>
        <p:spPr>
          <a:xfrm>
            <a:off x="9392407" y="1709786"/>
            <a:ext cx="2520000" cy="70334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spcBef>
                <a:spcPts val="600"/>
              </a:spcBef>
            </a:pPr>
            <a:endParaRPr lang="de-AT" sz="100" b="1" dirty="0" smtClean="0">
              <a:solidFill>
                <a:schemeClr val="tx1">
                  <a:lumMod val="85000"/>
                  <a:lumOff val="15000"/>
                </a:schemeClr>
              </a:solidFill>
              <a:latin typeface="Corbel" panose="020B0503020204020204" pitchFamily="34" charset="0"/>
            </a:endParaRPr>
          </a:p>
          <a:p>
            <a:pPr algn="ctr"/>
            <a:r>
              <a:rPr lang="de-AT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Unregelmäßige Ausgaben</a:t>
            </a:r>
            <a:endParaRPr lang="de-AT" b="1" dirty="0">
              <a:solidFill>
                <a:schemeClr val="tx1">
                  <a:lumMod val="85000"/>
                  <a:lumOff val="15000"/>
                </a:schemeClr>
              </a:solidFill>
              <a:latin typeface="Corbel" panose="020B0503020204020204" pitchFamily="34" charset="0"/>
            </a:endParaRPr>
          </a:p>
        </p:txBody>
      </p:sp>
      <p:graphicFrame>
        <p:nvGraphicFramePr>
          <p:cNvPr id="26" name="Tabelle 25"/>
          <p:cNvGraphicFramePr>
            <a:graphicFrameLocks noGrp="1"/>
          </p:cNvGraphicFramePr>
          <p:nvPr>
            <p:extLst/>
          </p:nvPr>
        </p:nvGraphicFramePr>
        <p:xfrm>
          <a:off x="3375453" y="2921202"/>
          <a:ext cx="4262127" cy="29184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95418">
                  <a:extLst>
                    <a:ext uri="{9D8B030D-6E8A-4147-A177-3AD203B41FA5}">
                      <a16:colId xmlns:a16="http://schemas.microsoft.com/office/drawing/2014/main" val="4288108496"/>
                    </a:ext>
                  </a:extLst>
                </a:gridCol>
                <a:gridCol w="1466709">
                  <a:extLst>
                    <a:ext uri="{9D8B030D-6E8A-4147-A177-3AD203B41FA5}">
                      <a16:colId xmlns:a16="http://schemas.microsoft.com/office/drawing/2014/main" val="1280332899"/>
                    </a:ext>
                  </a:extLst>
                </a:gridCol>
              </a:tblGrid>
              <a:tr h="357600">
                <a:tc>
                  <a:txBody>
                    <a:bodyPr/>
                    <a:lstStyle/>
                    <a:p>
                      <a:endParaRPr lang="de-AT" sz="1750" dirty="0">
                        <a:solidFill>
                          <a:srgbClr val="C55A11"/>
                        </a:solidFill>
                        <a:latin typeface="Corbel" panose="020B0503020204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750" dirty="0" smtClean="0">
                          <a:solidFill>
                            <a:schemeClr val="tx1"/>
                          </a:solidFill>
                        </a:rPr>
                        <a:t>Euro</a:t>
                      </a:r>
                      <a:endParaRPr lang="de-AT" sz="17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1631041"/>
                  </a:ext>
                </a:extLst>
              </a:tr>
              <a:tr h="357600">
                <a:tc>
                  <a:txBody>
                    <a:bodyPr/>
                    <a:lstStyle/>
                    <a:p>
                      <a:r>
                        <a:rPr lang="de-AT" sz="1800" dirty="0" smtClean="0">
                          <a:solidFill>
                            <a:schemeClr val="tx1"/>
                          </a:solidFill>
                          <a:latin typeface="Corbel" panose="020B0503020204020204" pitchFamily="34" charset="0"/>
                        </a:rPr>
                        <a:t>Miete und Betriebskosten </a:t>
                      </a:r>
                    </a:p>
                  </a:txBody>
                  <a:tcPr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AT" sz="1750" dirty="0" smtClean="0">
                          <a:solidFill>
                            <a:schemeClr val="tx1"/>
                          </a:solidFill>
                        </a:rPr>
                        <a:t>650,-</a:t>
                      </a:r>
                      <a:endParaRPr lang="de-AT" sz="17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8289017"/>
                  </a:ext>
                </a:extLst>
              </a:tr>
              <a:tr h="357600">
                <a:tc>
                  <a:txBody>
                    <a:bodyPr/>
                    <a:lstStyle/>
                    <a:p>
                      <a:r>
                        <a:rPr lang="de-AT" sz="1800" dirty="0" smtClean="0">
                          <a:solidFill>
                            <a:schemeClr val="tx1"/>
                          </a:solidFill>
                          <a:latin typeface="Corbel" panose="020B0503020204020204" pitchFamily="34" charset="0"/>
                        </a:rPr>
                        <a:t>Gesundheitsvorsorge</a:t>
                      </a:r>
                    </a:p>
                  </a:txBody>
                  <a:tcPr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sz="1750" dirty="0" smtClean="0">
                          <a:solidFill>
                            <a:schemeClr val="tx1"/>
                          </a:solidFill>
                        </a:rPr>
                        <a:t>40,-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3319118"/>
                  </a:ext>
                </a:extLst>
              </a:tr>
              <a:tr h="357600">
                <a:tc>
                  <a:txBody>
                    <a:bodyPr/>
                    <a:lstStyle/>
                    <a:p>
                      <a:r>
                        <a:rPr lang="de-AT" sz="1800" dirty="0" smtClean="0">
                          <a:solidFill>
                            <a:schemeClr val="tx1"/>
                          </a:solidFill>
                          <a:latin typeface="Corbel" panose="020B0503020204020204" pitchFamily="34" charset="0"/>
                        </a:rPr>
                        <a:t>Körperpflege</a:t>
                      </a:r>
                    </a:p>
                  </a:txBody>
                  <a:tcPr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AT" sz="1750" dirty="0" smtClean="0">
                          <a:solidFill>
                            <a:schemeClr val="tx1"/>
                          </a:solidFill>
                        </a:rPr>
                        <a:t>40,-</a:t>
                      </a:r>
                      <a:endParaRPr lang="de-AT" sz="17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5573927"/>
                  </a:ext>
                </a:extLst>
              </a:tr>
              <a:tr h="357600">
                <a:tc>
                  <a:txBody>
                    <a:bodyPr/>
                    <a:lstStyle/>
                    <a:p>
                      <a:r>
                        <a:rPr lang="de-AT" sz="1800" dirty="0" smtClean="0">
                          <a:solidFill>
                            <a:schemeClr val="tx1"/>
                          </a:solidFill>
                          <a:latin typeface="Corbel" panose="020B0503020204020204" pitchFamily="34" charset="0"/>
                        </a:rPr>
                        <a:t>Kosten für PKW</a:t>
                      </a:r>
                    </a:p>
                  </a:txBody>
                  <a:tcPr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AT" sz="1750" dirty="0" smtClean="0">
                          <a:solidFill>
                            <a:schemeClr val="tx1"/>
                          </a:solidFill>
                        </a:rPr>
                        <a:t>520,-</a:t>
                      </a:r>
                      <a:endParaRPr lang="de-AT" sz="17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8185957"/>
                  </a:ext>
                </a:extLst>
              </a:tr>
              <a:tr h="357600">
                <a:tc>
                  <a:txBody>
                    <a:bodyPr/>
                    <a:lstStyle/>
                    <a:p>
                      <a:r>
                        <a:rPr lang="de-AT" sz="1800" dirty="0" smtClean="0">
                          <a:solidFill>
                            <a:schemeClr val="tx1"/>
                          </a:solidFill>
                          <a:latin typeface="Corbel" panose="020B0503020204020204" pitchFamily="34" charset="0"/>
                        </a:rPr>
                        <a:t>Telefon und Internet</a:t>
                      </a:r>
                    </a:p>
                  </a:txBody>
                  <a:tcPr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AT" sz="1750" dirty="0" smtClean="0">
                          <a:solidFill>
                            <a:schemeClr val="tx1"/>
                          </a:solidFill>
                        </a:rPr>
                        <a:t>60,-</a:t>
                      </a:r>
                      <a:endParaRPr lang="de-AT" sz="17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7761150"/>
                  </a:ext>
                </a:extLst>
              </a:tr>
              <a:tr h="357600">
                <a:tc>
                  <a:txBody>
                    <a:bodyPr/>
                    <a:lstStyle/>
                    <a:p>
                      <a:r>
                        <a:rPr lang="de-AT" sz="1800" dirty="0" smtClean="0">
                          <a:solidFill>
                            <a:schemeClr val="tx1"/>
                          </a:solidFill>
                          <a:latin typeface="Corbel" panose="020B0503020204020204" pitchFamily="34" charset="0"/>
                        </a:rPr>
                        <a:t>Fitnessstudio</a:t>
                      </a:r>
                    </a:p>
                  </a:txBody>
                  <a:tcPr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AT" sz="1750" dirty="0" smtClean="0">
                          <a:solidFill>
                            <a:schemeClr val="tx1"/>
                          </a:solidFill>
                        </a:rPr>
                        <a:t>60,-</a:t>
                      </a:r>
                      <a:endParaRPr lang="de-AT" sz="17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4423362"/>
                  </a:ext>
                </a:extLst>
              </a:tr>
              <a:tr h="357600">
                <a:tc>
                  <a:txBody>
                    <a:bodyPr/>
                    <a:lstStyle/>
                    <a:p>
                      <a:r>
                        <a:rPr lang="de-AT" sz="1800" dirty="0" smtClean="0">
                          <a:solidFill>
                            <a:schemeClr val="tx1"/>
                          </a:solidFill>
                          <a:latin typeface="Corbel" panose="020B0503020204020204" pitchFamily="34" charset="0"/>
                        </a:rPr>
                        <a:t>Haushaltsversicherung</a:t>
                      </a:r>
                    </a:p>
                  </a:txBody>
                  <a:tcPr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AT" sz="1750" dirty="0" smtClean="0">
                          <a:solidFill>
                            <a:schemeClr val="tx1"/>
                          </a:solidFill>
                        </a:rPr>
                        <a:t>15,-</a:t>
                      </a:r>
                      <a:endParaRPr lang="de-AT" sz="17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8275307"/>
                  </a:ext>
                </a:extLst>
              </a:tr>
            </a:tbl>
          </a:graphicData>
        </a:graphic>
      </p:graphicFrame>
      <p:graphicFrame>
        <p:nvGraphicFramePr>
          <p:cNvPr id="27" name="Tabelle 26"/>
          <p:cNvGraphicFramePr>
            <a:graphicFrameLocks noGrp="1"/>
          </p:cNvGraphicFramePr>
          <p:nvPr>
            <p:extLst/>
          </p:nvPr>
        </p:nvGraphicFramePr>
        <p:xfrm>
          <a:off x="7650280" y="3286962"/>
          <a:ext cx="4262127" cy="256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95418">
                  <a:extLst>
                    <a:ext uri="{9D8B030D-6E8A-4147-A177-3AD203B41FA5}">
                      <a16:colId xmlns:a16="http://schemas.microsoft.com/office/drawing/2014/main" val="3180591240"/>
                    </a:ext>
                  </a:extLst>
                </a:gridCol>
                <a:gridCol w="1466709">
                  <a:extLst>
                    <a:ext uri="{9D8B030D-6E8A-4147-A177-3AD203B41FA5}">
                      <a16:colId xmlns:a16="http://schemas.microsoft.com/office/drawing/2014/main" val="3800205880"/>
                    </a:ext>
                  </a:extLst>
                </a:gridCol>
              </a:tblGrid>
              <a:tr h="357600">
                <a:tc>
                  <a:txBody>
                    <a:bodyPr/>
                    <a:lstStyle/>
                    <a:p>
                      <a:r>
                        <a:rPr lang="de-AT" sz="1800" b="0" dirty="0" smtClean="0">
                          <a:solidFill>
                            <a:schemeClr val="tx1"/>
                          </a:solidFill>
                          <a:latin typeface="Corbel" panose="020B0503020204020204" pitchFamily="34" charset="0"/>
                        </a:rPr>
                        <a:t>Kleidung</a:t>
                      </a:r>
                    </a:p>
                  </a:txBody>
                  <a:tcPr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AT" sz="1750" b="0" dirty="0" smtClean="0">
                          <a:solidFill>
                            <a:schemeClr val="tx1"/>
                          </a:solidFill>
                        </a:rPr>
                        <a:t>75,-</a:t>
                      </a:r>
                      <a:endParaRPr lang="de-AT" sz="175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2437333"/>
                  </a:ext>
                </a:extLst>
              </a:tr>
              <a:tr h="3576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sz="1800" dirty="0" smtClean="0">
                          <a:solidFill>
                            <a:schemeClr val="tx1"/>
                          </a:solidFill>
                          <a:latin typeface="Corbel" panose="020B0503020204020204" pitchFamily="34" charset="0"/>
                        </a:rPr>
                        <a:t>Strom inkl. Warmwasser</a:t>
                      </a:r>
                    </a:p>
                  </a:txBody>
                  <a:tcPr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sz="1750" dirty="0" smtClean="0">
                          <a:solidFill>
                            <a:schemeClr val="tx1"/>
                          </a:solidFill>
                        </a:rPr>
                        <a:t>49,-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2968159"/>
                  </a:ext>
                </a:extLst>
              </a:tr>
              <a:tr h="357600">
                <a:tc>
                  <a:txBody>
                    <a:bodyPr/>
                    <a:lstStyle/>
                    <a:p>
                      <a:r>
                        <a:rPr lang="de-AT" sz="1800" dirty="0" smtClean="0">
                          <a:solidFill>
                            <a:schemeClr val="tx1"/>
                          </a:solidFill>
                          <a:latin typeface="Corbel" panose="020B0503020204020204" pitchFamily="34" charset="0"/>
                        </a:rPr>
                        <a:t>Rundfunkgebühren</a:t>
                      </a:r>
                    </a:p>
                  </a:txBody>
                  <a:tcPr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AT" sz="1750" dirty="0" smtClean="0">
                          <a:solidFill>
                            <a:schemeClr val="tx1"/>
                          </a:solidFill>
                        </a:rPr>
                        <a:t>25,-</a:t>
                      </a:r>
                      <a:endParaRPr lang="de-AT" sz="17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6393634"/>
                  </a:ext>
                </a:extLst>
              </a:tr>
              <a:tr h="357600">
                <a:tc>
                  <a:txBody>
                    <a:bodyPr/>
                    <a:lstStyle/>
                    <a:p>
                      <a:r>
                        <a:rPr lang="de-AT" sz="1800" dirty="0" smtClean="0">
                          <a:solidFill>
                            <a:schemeClr val="tx1"/>
                          </a:solidFill>
                          <a:latin typeface="Corbel" panose="020B0503020204020204" pitchFamily="34" charset="0"/>
                        </a:rPr>
                        <a:t>Reinigungsmittel</a:t>
                      </a:r>
                    </a:p>
                  </a:txBody>
                  <a:tcPr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AT" sz="1750" dirty="0" smtClean="0">
                          <a:solidFill>
                            <a:schemeClr val="tx1"/>
                          </a:solidFill>
                        </a:rPr>
                        <a:t>10,-</a:t>
                      </a:r>
                      <a:endParaRPr lang="de-AT" sz="17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6548778"/>
                  </a:ext>
                </a:extLst>
              </a:tr>
              <a:tr h="357600">
                <a:tc>
                  <a:txBody>
                    <a:bodyPr/>
                    <a:lstStyle/>
                    <a:p>
                      <a:r>
                        <a:rPr lang="de-AT" sz="1800" dirty="0" smtClean="0">
                          <a:solidFill>
                            <a:schemeClr val="tx1"/>
                          </a:solidFill>
                          <a:latin typeface="Corbel" panose="020B0503020204020204" pitchFamily="34" charset="0"/>
                        </a:rPr>
                        <a:t>Nahrungsmittel</a:t>
                      </a:r>
                    </a:p>
                  </a:txBody>
                  <a:tcPr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AT" sz="1750" dirty="0" smtClean="0">
                          <a:solidFill>
                            <a:schemeClr val="tx1"/>
                          </a:solidFill>
                        </a:rPr>
                        <a:t>370,-</a:t>
                      </a:r>
                      <a:endParaRPr lang="de-AT" sz="17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818481"/>
                  </a:ext>
                </a:extLst>
              </a:tr>
              <a:tr h="3576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sz="1800" dirty="0" smtClean="0">
                          <a:solidFill>
                            <a:schemeClr val="tx1"/>
                          </a:solidFill>
                          <a:latin typeface="Corbel" panose="020B0503020204020204" pitchFamily="34" charset="0"/>
                        </a:rPr>
                        <a:t>Heizung</a:t>
                      </a:r>
                    </a:p>
                  </a:txBody>
                  <a:tcPr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AT" sz="1750" dirty="0" smtClean="0">
                          <a:solidFill>
                            <a:schemeClr val="tx1"/>
                          </a:solidFill>
                        </a:rPr>
                        <a:t>50,-</a:t>
                      </a:r>
                      <a:endParaRPr lang="de-AT" sz="17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6511876"/>
                  </a:ext>
                </a:extLst>
              </a:tr>
              <a:tr h="3576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sz="1800" dirty="0" smtClean="0">
                          <a:solidFill>
                            <a:schemeClr val="tx1"/>
                          </a:solidFill>
                          <a:latin typeface="Corbel" panose="020B0503020204020204" pitchFamily="34" charset="0"/>
                        </a:rPr>
                        <a:t>Ausgaben Freizeit</a:t>
                      </a:r>
                    </a:p>
                  </a:txBody>
                  <a:tcPr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AT" sz="1750" dirty="0" smtClean="0">
                          <a:solidFill>
                            <a:schemeClr val="tx1"/>
                          </a:solidFill>
                        </a:rPr>
                        <a:t>150,-</a:t>
                      </a:r>
                      <a:endParaRPr lang="de-AT" sz="17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9441559"/>
                  </a:ext>
                </a:extLst>
              </a:tr>
            </a:tbl>
          </a:graphicData>
        </a:graphic>
      </p:graphicFrame>
      <p:sp>
        <p:nvSpPr>
          <p:cNvPr id="28" name="Rechteck 27"/>
          <p:cNvSpPr/>
          <p:nvPr/>
        </p:nvSpPr>
        <p:spPr>
          <a:xfrm>
            <a:off x="7670711" y="2933946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de-AT" dirty="0"/>
          </a:p>
        </p:txBody>
      </p:sp>
      <p:graphicFrame>
        <p:nvGraphicFramePr>
          <p:cNvPr id="29" name="Tabelle 28"/>
          <p:cNvGraphicFramePr>
            <a:graphicFrameLocks noGrp="1"/>
          </p:cNvGraphicFramePr>
          <p:nvPr>
            <p:extLst/>
          </p:nvPr>
        </p:nvGraphicFramePr>
        <p:xfrm>
          <a:off x="7650279" y="2921202"/>
          <a:ext cx="4262127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95418">
                  <a:extLst>
                    <a:ext uri="{9D8B030D-6E8A-4147-A177-3AD203B41FA5}">
                      <a16:colId xmlns:a16="http://schemas.microsoft.com/office/drawing/2014/main" val="1983544462"/>
                    </a:ext>
                  </a:extLst>
                </a:gridCol>
                <a:gridCol w="1466709">
                  <a:extLst>
                    <a:ext uri="{9D8B030D-6E8A-4147-A177-3AD203B41FA5}">
                      <a16:colId xmlns:a16="http://schemas.microsoft.com/office/drawing/2014/main" val="577887627"/>
                    </a:ext>
                  </a:extLst>
                </a:gridCol>
              </a:tblGrid>
              <a:tr h="357600">
                <a:tc>
                  <a:txBody>
                    <a:bodyPr/>
                    <a:lstStyle/>
                    <a:p>
                      <a:endParaRPr lang="de-AT" sz="1800" dirty="0" smtClean="0">
                        <a:solidFill>
                          <a:schemeClr val="tx1"/>
                        </a:solidFill>
                        <a:latin typeface="Corbel" panose="020B0503020204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750" dirty="0" smtClean="0">
                          <a:solidFill>
                            <a:schemeClr val="tx1"/>
                          </a:solidFill>
                        </a:rPr>
                        <a:t>Euro</a:t>
                      </a:r>
                      <a:endParaRPr lang="de-AT" sz="17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1690498"/>
                  </a:ext>
                </a:extLst>
              </a:tr>
            </a:tbl>
          </a:graphicData>
        </a:graphic>
      </p:graphicFrame>
      <p:sp>
        <p:nvSpPr>
          <p:cNvPr id="34" name="Sprechblase: rechteckig mit abgerundeten Ecken 20">
            <a:extLst>
              <a:ext uri="{FF2B5EF4-FFF2-40B4-BE49-F238E27FC236}">
                <a16:creationId xmlns:a16="http://schemas.microsoft.com/office/drawing/2014/main" id="{C2EA0CA2-DBC2-4A11-9CC2-0346102029D1}"/>
              </a:ext>
            </a:extLst>
          </p:cNvPr>
          <p:cNvSpPr/>
          <p:nvPr/>
        </p:nvSpPr>
        <p:spPr>
          <a:xfrm>
            <a:off x="165100" y="2184400"/>
            <a:ext cx="2721876" cy="1509408"/>
          </a:xfrm>
          <a:prstGeom prst="wedgeRoundRectCallout">
            <a:avLst>
              <a:gd name="adj1" fmla="val 5649"/>
              <a:gd name="adj2" fmla="val 75710"/>
              <a:gd name="adj3" fmla="val 16667"/>
            </a:avLst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1200"/>
              </a:spcBef>
            </a:pPr>
            <a:r>
              <a:rPr lang="de-AT" dirty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Welche Ausgaben von Max zählen deiner Meinung nach zu </a:t>
            </a:r>
            <a:r>
              <a:rPr lang="de-AT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den </a:t>
            </a:r>
            <a:br>
              <a:rPr lang="de-AT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</a:br>
            <a:r>
              <a:rPr lang="de-AT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Haushaltsausgaben</a:t>
            </a:r>
            <a:r>
              <a:rPr lang="de-AT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?</a:t>
            </a:r>
            <a:endParaRPr lang="de-AT" dirty="0">
              <a:solidFill>
                <a:schemeClr val="tx1">
                  <a:lumMod val="85000"/>
                  <a:lumOff val="15000"/>
                </a:schemeClr>
              </a:solidFill>
              <a:latin typeface="Corbel" panose="020B0503020204020204" pitchFamily="34" charset="0"/>
            </a:endParaRPr>
          </a:p>
        </p:txBody>
      </p:sp>
      <p:sp>
        <p:nvSpPr>
          <p:cNvPr id="36" name="Rechteck 35">
            <a:extLst>
              <a:ext uri="{FF2B5EF4-FFF2-40B4-BE49-F238E27FC236}">
                <a16:creationId xmlns:a16="http://schemas.microsoft.com/office/drawing/2014/main" id="{77769E26-63EA-45F9-9150-EBD31548DBCB}"/>
              </a:ext>
            </a:extLst>
          </p:cNvPr>
          <p:cNvSpPr/>
          <p:nvPr/>
        </p:nvSpPr>
        <p:spPr>
          <a:xfrm>
            <a:off x="3375453" y="3997756"/>
            <a:ext cx="4248000" cy="378000"/>
          </a:xfrm>
          <a:prstGeom prst="rect">
            <a:avLst/>
          </a:prstGeom>
          <a:solidFill>
            <a:schemeClr val="accent6">
              <a:lumMod val="40000"/>
              <a:lumOff val="60000"/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de-AT" sz="400" b="1" dirty="0" smtClean="0">
              <a:solidFill>
                <a:schemeClr val="tx1">
                  <a:lumMod val="85000"/>
                  <a:lumOff val="15000"/>
                </a:schemeClr>
              </a:solidFill>
              <a:latin typeface="Corbel" panose="020B0503020204020204" pitchFamily="34" charset="0"/>
            </a:endParaRPr>
          </a:p>
        </p:txBody>
      </p:sp>
      <p:sp>
        <p:nvSpPr>
          <p:cNvPr id="37" name="Rechteck 36">
            <a:extLst>
              <a:ext uri="{FF2B5EF4-FFF2-40B4-BE49-F238E27FC236}">
                <a16:creationId xmlns:a16="http://schemas.microsoft.com/office/drawing/2014/main" id="{77769E26-63EA-45F9-9150-EBD31548DBCB}"/>
              </a:ext>
            </a:extLst>
          </p:cNvPr>
          <p:cNvSpPr/>
          <p:nvPr/>
        </p:nvSpPr>
        <p:spPr>
          <a:xfrm>
            <a:off x="7650278" y="4386280"/>
            <a:ext cx="4255063" cy="378000"/>
          </a:xfrm>
          <a:prstGeom prst="rect">
            <a:avLst/>
          </a:prstGeom>
          <a:solidFill>
            <a:schemeClr val="accent6">
              <a:lumMod val="40000"/>
              <a:lumOff val="60000"/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de-AT" sz="400" b="1" dirty="0" smtClean="0">
              <a:solidFill>
                <a:schemeClr val="tx1">
                  <a:lumMod val="85000"/>
                  <a:lumOff val="15000"/>
                </a:schemeClr>
              </a:solidFill>
              <a:latin typeface="Corbel" panose="020B0503020204020204" pitchFamily="34" charset="0"/>
            </a:endParaRPr>
          </a:p>
        </p:txBody>
      </p:sp>
      <p:sp>
        <p:nvSpPr>
          <p:cNvPr id="38" name="Rechteck 37">
            <a:extLst>
              <a:ext uri="{FF2B5EF4-FFF2-40B4-BE49-F238E27FC236}">
                <a16:creationId xmlns:a16="http://schemas.microsoft.com/office/drawing/2014/main" id="{77769E26-63EA-45F9-9150-EBD31548DBCB}"/>
              </a:ext>
            </a:extLst>
          </p:cNvPr>
          <p:cNvSpPr/>
          <p:nvPr/>
        </p:nvSpPr>
        <p:spPr>
          <a:xfrm>
            <a:off x="7650277" y="4732017"/>
            <a:ext cx="4255065" cy="378000"/>
          </a:xfrm>
          <a:prstGeom prst="rect">
            <a:avLst/>
          </a:prstGeom>
          <a:solidFill>
            <a:schemeClr val="accent6">
              <a:lumMod val="40000"/>
              <a:lumOff val="60000"/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de-AT" sz="400" b="1" dirty="0" smtClean="0">
              <a:solidFill>
                <a:schemeClr val="tx1">
                  <a:lumMod val="85000"/>
                  <a:lumOff val="15000"/>
                </a:schemeClr>
              </a:solidFill>
              <a:latin typeface="Corbel" panose="020B0503020204020204" pitchFamily="34" charset="0"/>
            </a:endParaRPr>
          </a:p>
        </p:txBody>
      </p:sp>
      <p:sp>
        <p:nvSpPr>
          <p:cNvPr id="39" name="Rechteck 38"/>
          <p:cNvSpPr/>
          <p:nvPr/>
        </p:nvSpPr>
        <p:spPr>
          <a:xfrm>
            <a:off x="604319" y="6548319"/>
            <a:ext cx="11062543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de-AT" sz="1200" dirty="0">
                <a:solidFill>
                  <a:prstClr val="black">
                    <a:lumMod val="50000"/>
                    <a:lumOff val="50000"/>
                  </a:prstClr>
                </a:solidFill>
              </a:rPr>
              <a:t>Quelle: </a:t>
            </a:r>
            <a:r>
              <a:rPr lang="de-AT" sz="1200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asb</a:t>
            </a:r>
            <a:r>
              <a:rPr lang="de-AT" sz="1200" dirty="0">
                <a:solidFill>
                  <a:prstClr val="black">
                    <a:lumMod val="50000"/>
                    <a:lumOff val="50000"/>
                  </a:prstClr>
                </a:solidFill>
              </a:rPr>
              <a:t> </a:t>
            </a:r>
            <a:r>
              <a:rPr lang="de-AT" sz="1200" dirty="0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Referenzbudgets, </a:t>
            </a:r>
            <a:r>
              <a:rPr lang="de-AT" sz="1200" dirty="0">
                <a:solidFill>
                  <a:prstClr val="black">
                    <a:lumMod val="50000"/>
                    <a:lumOff val="50000"/>
                  </a:prstClr>
                </a:solidFill>
              </a:rPr>
              <a:t>https://www.budgetberatung.at/downloads/infodatenbank/referenzbudgets/referenzbudgets-booklet2010.pdf</a:t>
            </a:r>
          </a:p>
        </p:txBody>
      </p:sp>
      <p:grpSp>
        <p:nvGrpSpPr>
          <p:cNvPr id="16" name="Gruppieren 15"/>
          <p:cNvGrpSpPr/>
          <p:nvPr/>
        </p:nvGrpSpPr>
        <p:grpSpPr>
          <a:xfrm>
            <a:off x="61571" y="6348682"/>
            <a:ext cx="473608" cy="552450"/>
            <a:chOff x="0" y="0"/>
            <a:chExt cx="473608" cy="552450"/>
          </a:xfrm>
        </p:grpSpPr>
        <p:pic>
          <p:nvPicPr>
            <p:cNvPr id="17" name="Grafik 16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4678" y="0"/>
              <a:ext cx="328930" cy="377825"/>
            </a:xfrm>
            <a:prstGeom prst="rect">
              <a:avLst/>
            </a:prstGeom>
            <a:noFill/>
          </p:spPr>
        </p:pic>
        <p:sp>
          <p:nvSpPr>
            <p:cNvPr id="18" name="Textfeld 17"/>
            <p:cNvSpPr txBox="1"/>
            <p:nvPr/>
          </p:nvSpPr>
          <p:spPr>
            <a:xfrm>
              <a:off x="0" y="123825"/>
              <a:ext cx="265430" cy="428625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de-AT" sz="1200" b="1" dirty="0" smtClean="0">
                  <a:solidFill>
                    <a:srgbClr val="006067"/>
                  </a:solidFill>
                  <a:latin typeface="Corbel" panose="020B0503020204020204" pitchFamily="34" charset="0"/>
                  <a:ea typeface="Times New Roman" panose="02020603050405020304" pitchFamily="18" charset="0"/>
                </a:rPr>
                <a:t>3b</a:t>
              </a:r>
              <a:endParaRPr lang="de-AT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468710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  <p:bldP spid="37" grpId="0" animBg="1"/>
      <p:bldP spid="38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ECAEB78-BB2A-4B20-8BDC-22B1DF661F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Tipp: Ausgaben genauer einteilen</a:t>
            </a:r>
          </a:p>
        </p:txBody>
      </p:sp>
      <p:pic>
        <p:nvPicPr>
          <p:cNvPr id="15" name="Grafik 14" descr="P:\GEMEINSAME DOKUMENTE\Illustrationen_Felix\Skript_41-42\Julia_v1.png">
            <a:extLst>
              <a:ext uri="{FF2B5EF4-FFF2-40B4-BE49-F238E27FC236}">
                <a16:creationId xmlns:a16="http://schemas.microsoft.com/office/drawing/2014/main" id="{43109D35-1375-499A-8CB4-71A3A1C92D2A}"/>
              </a:ext>
            </a:extLst>
          </p:cNvPr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52" t="5918" r="13953" b="3488"/>
          <a:stretch/>
        </p:blipFill>
        <p:spPr bwMode="auto">
          <a:xfrm>
            <a:off x="486654" y="3803822"/>
            <a:ext cx="1409035" cy="2777636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3" name="Rechteck 22">
            <a:extLst>
              <a:ext uri="{FF2B5EF4-FFF2-40B4-BE49-F238E27FC236}">
                <a16:creationId xmlns:a16="http://schemas.microsoft.com/office/drawing/2014/main" id="{77769E26-63EA-45F9-9150-EBD31548DBCB}"/>
              </a:ext>
            </a:extLst>
          </p:cNvPr>
          <p:cNvSpPr/>
          <p:nvPr/>
        </p:nvSpPr>
        <p:spPr>
          <a:xfrm>
            <a:off x="3375453" y="1706219"/>
            <a:ext cx="2520000" cy="70713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de-AT" sz="400" b="1" dirty="0" smtClean="0">
              <a:solidFill>
                <a:schemeClr val="tx1">
                  <a:lumMod val="85000"/>
                  <a:lumOff val="15000"/>
                </a:schemeClr>
              </a:solidFill>
              <a:latin typeface="Corbel" panose="020B0503020204020204" pitchFamily="34" charset="0"/>
            </a:endParaRPr>
          </a:p>
          <a:p>
            <a:pPr algn="ctr">
              <a:spcBef>
                <a:spcPts val="600"/>
              </a:spcBef>
            </a:pPr>
            <a:r>
              <a:rPr lang="de-AT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Haushaltsausgaben</a:t>
            </a:r>
            <a:endParaRPr lang="de-AT" b="1" dirty="0">
              <a:solidFill>
                <a:schemeClr val="tx1">
                  <a:lumMod val="85000"/>
                  <a:lumOff val="15000"/>
                </a:schemeClr>
              </a:solidFill>
              <a:latin typeface="Corbel" panose="020B0503020204020204" pitchFamily="34" charset="0"/>
            </a:endParaRPr>
          </a:p>
        </p:txBody>
      </p:sp>
      <p:sp>
        <p:nvSpPr>
          <p:cNvPr id="24" name="Rechteck 23">
            <a:extLst>
              <a:ext uri="{FF2B5EF4-FFF2-40B4-BE49-F238E27FC236}">
                <a16:creationId xmlns:a16="http://schemas.microsoft.com/office/drawing/2014/main" id="{77769E26-63EA-45F9-9150-EBD31548DBCB}"/>
              </a:ext>
            </a:extLst>
          </p:cNvPr>
          <p:cNvSpPr/>
          <p:nvPr/>
        </p:nvSpPr>
        <p:spPr>
          <a:xfrm>
            <a:off x="6383930" y="1706219"/>
            <a:ext cx="2520000" cy="706907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de-AT" sz="400" b="1" dirty="0" smtClean="0">
              <a:solidFill>
                <a:schemeClr val="tx1">
                  <a:lumMod val="85000"/>
                  <a:lumOff val="15000"/>
                </a:schemeClr>
              </a:solidFill>
              <a:latin typeface="Corbel" panose="020B0503020204020204" pitchFamily="34" charset="0"/>
            </a:endParaRPr>
          </a:p>
          <a:p>
            <a:pPr algn="ctr">
              <a:lnSpc>
                <a:spcPts val="2600"/>
              </a:lnSpc>
              <a:spcBef>
                <a:spcPts val="600"/>
              </a:spcBef>
            </a:pPr>
            <a:r>
              <a:rPr lang="de-AT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Fixe Ausgaben</a:t>
            </a:r>
            <a:endParaRPr lang="de-AT" b="1" dirty="0">
              <a:solidFill>
                <a:schemeClr val="tx1">
                  <a:lumMod val="85000"/>
                  <a:lumOff val="15000"/>
                </a:schemeClr>
              </a:solidFill>
              <a:latin typeface="Corbel" panose="020B0503020204020204" pitchFamily="34" charset="0"/>
            </a:endParaRPr>
          </a:p>
        </p:txBody>
      </p:sp>
      <p:sp>
        <p:nvSpPr>
          <p:cNvPr id="25" name="Rechteck 24">
            <a:extLst>
              <a:ext uri="{FF2B5EF4-FFF2-40B4-BE49-F238E27FC236}">
                <a16:creationId xmlns:a16="http://schemas.microsoft.com/office/drawing/2014/main" id="{77769E26-63EA-45F9-9150-EBD31548DBCB}"/>
              </a:ext>
            </a:extLst>
          </p:cNvPr>
          <p:cNvSpPr/>
          <p:nvPr/>
        </p:nvSpPr>
        <p:spPr>
          <a:xfrm>
            <a:off x="9392407" y="1709786"/>
            <a:ext cx="2520000" cy="70334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spcBef>
                <a:spcPts val="600"/>
              </a:spcBef>
            </a:pPr>
            <a:endParaRPr lang="de-AT" sz="100" b="1" dirty="0" smtClean="0">
              <a:solidFill>
                <a:schemeClr val="tx1">
                  <a:lumMod val="85000"/>
                  <a:lumOff val="15000"/>
                </a:schemeClr>
              </a:solidFill>
              <a:latin typeface="Corbel" panose="020B0503020204020204" pitchFamily="34" charset="0"/>
            </a:endParaRPr>
          </a:p>
          <a:p>
            <a:pPr algn="ctr"/>
            <a:r>
              <a:rPr lang="de-AT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Unregelmäßige Ausgaben</a:t>
            </a:r>
            <a:endParaRPr lang="de-AT" b="1" dirty="0">
              <a:solidFill>
                <a:schemeClr val="tx1">
                  <a:lumMod val="85000"/>
                  <a:lumOff val="15000"/>
                </a:schemeClr>
              </a:solidFill>
              <a:latin typeface="Corbel" panose="020B0503020204020204" pitchFamily="34" charset="0"/>
            </a:endParaRPr>
          </a:p>
        </p:txBody>
      </p:sp>
      <p:graphicFrame>
        <p:nvGraphicFramePr>
          <p:cNvPr id="26" name="Tabelle 25"/>
          <p:cNvGraphicFramePr>
            <a:graphicFrameLocks noGrp="1"/>
          </p:cNvGraphicFramePr>
          <p:nvPr>
            <p:extLst/>
          </p:nvPr>
        </p:nvGraphicFramePr>
        <p:xfrm>
          <a:off x="3375453" y="2921202"/>
          <a:ext cx="4262127" cy="29184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95418">
                  <a:extLst>
                    <a:ext uri="{9D8B030D-6E8A-4147-A177-3AD203B41FA5}">
                      <a16:colId xmlns:a16="http://schemas.microsoft.com/office/drawing/2014/main" val="4288108496"/>
                    </a:ext>
                  </a:extLst>
                </a:gridCol>
                <a:gridCol w="1466709">
                  <a:extLst>
                    <a:ext uri="{9D8B030D-6E8A-4147-A177-3AD203B41FA5}">
                      <a16:colId xmlns:a16="http://schemas.microsoft.com/office/drawing/2014/main" val="1280332899"/>
                    </a:ext>
                  </a:extLst>
                </a:gridCol>
              </a:tblGrid>
              <a:tr h="357600">
                <a:tc>
                  <a:txBody>
                    <a:bodyPr/>
                    <a:lstStyle/>
                    <a:p>
                      <a:endParaRPr lang="de-AT" sz="1750" dirty="0">
                        <a:solidFill>
                          <a:srgbClr val="C55A11"/>
                        </a:solidFill>
                        <a:latin typeface="Corbel" panose="020B0503020204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750" dirty="0" smtClean="0">
                          <a:solidFill>
                            <a:schemeClr val="tx1"/>
                          </a:solidFill>
                        </a:rPr>
                        <a:t>Euro</a:t>
                      </a:r>
                      <a:endParaRPr lang="de-AT" sz="17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1631041"/>
                  </a:ext>
                </a:extLst>
              </a:tr>
              <a:tr h="357600">
                <a:tc>
                  <a:txBody>
                    <a:bodyPr/>
                    <a:lstStyle/>
                    <a:p>
                      <a:r>
                        <a:rPr lang="de-AT" sz="1800" dirty="0" smtClean="0">
                          <a:solidFill>
                            <a:schemeClr val="tx1"/>
                          </a:solidFill>
                          <a:latin typeface="Corbel" panose="020B0503020204020204" pitchFamily="34" charset="0"/>
                        </a:rPr>
                        <a:t>Miete und Betriebskosten </a:t>
                      </a:r>
                    </a:p>
                  </a:txBody>
                  <a:tcPr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AT" sz="1750" dirty="0" smtClean="0">
                          <a:solidFill>
                            <a:schemeClr val="tx1"/>
                          </a:solidFill>
                        </a:rPr>
                        <a:t>650,-</a:t>
                      </a:r>
                      <a:endParaRPr lang="de-AT" sz="17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8289017"/>
                  </a:ext>
                </a:extLst>
              </a:tr>
              <a:tr h="357600">
                <a:tc>
                  <a:txBody>
                    <a:bodyPr/>
                    <a:lstStyle/>
                    <a:p>
                      <a:r>
                        <a:rPr lang="de-AT" sz="1800" dirty="0" smtClean="0">
                          <a:solidFill>
                            <a:schemeClr val="tx1"/>
                          </a:solidFill>
                          <a:latin typeface="Corbel" panose="020B0503020204020204" pitchFamily="34" charset="0"/>
                        </a:rPr>
                        <a:t>Gesundheitsvorsorge</a:t>
                      </a:r>
                    </a:p>
                  </a:txBody>
                  <a:tcPr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sz="1750" dirty="0" smtClean="0">
                          <a:solidFill>
                            <a:schemeClr val="tx1"/>
                          </a:solidFill>
                        </a:rPr>
                        <a:t>40,-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3319118"/>
                  </a:ext>
                </a:extLst>
              </a:tr>
              <a:tr h="357600">
                <a:tc>
                  <a:txBody>
                    <a:bodyPr/>
                    <a:lstStyle/>
                    <a:p>
                      <a:r>
                        <a:rPr lang="de-AT" sz="1800" dirty="0" smtClean="0">
                          <a:solidFill>
                            <a:schemeClr val="tx1"/>
                          </a:solidFill>
                          <a:latin typeface="Corbel" panose="020B0503020204020204" pitchFamily="34" charset="0"/>
                        </a:rPr>
                        <a:t>Körperpflege</a:t>
                      </a:r>
                    </a:p>
                  </a:txBody>
                  <a:tcPr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AT" sz="1750" dirty="0" smtClean="0">
                          <a:solidFill>
                            <a:schemeClr val="tx1"/>
                          </a:solidFill>
                        </a:rPr>
                        <a:t>40,-</a:t>
                      </a:r>
                      <a:endParaRPr lang="de-AT" sz="17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5573927"/>
                  </a:ext>
                </a:extLst>
              </a:tr>
              <a:tr h="357600">
                <a:tc>
                  <a:txBody>
                    <a:bodyPr/>
                    <a:lstStyle/>
                    <a:p>
                      <a:r>
                        <a:rPr lang="de-AT" sz="1800" dirty="0" smtClean="0">
                          <a:solidFill>
                            <a:schemeClr val="tx1"/>
                          </a:solidFill>
                          <a:latin typeface="Corbel" panose="020B0503020204020204" pitchFamily="34" charset="0"/>
                        </a:rPr>
                        <a:t>Kosten für PKW</a:t>
                      </a:r>
                    </a:p>
                  </a:txBody>
                  <a:tcPr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AT" sz="1750" dirty="0" smtClean="0">
                          <a:solidFill>
                            <a:schemeClr val="tx1"/>
                          </a:solidFill>
                        </a:rPr>
                        <a:t>520,-</a:t>
                      </a:r>
                      <a:endParaRPr lang="de-AT" sz="17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8185957"/>
                  </a:ext>
                </a:extLst>
              </a:tr>
              <a:tr h="357600">
                <a:tc>
                  <a:txBody>
                    <a:bodyPr/>
                    <a:lstStyle/>
                    <a:p>
                      <a:r>
                        <a:rPr lang="de-AT" sz="1800" dirty="0" smtClean="0">
                          <a:solidFill>
                            <a:schemeClr val="tx1"/>
                          </a:solidFill>
                          <a:latin typeface="Corbel" panose="020B0503020204020204" pitchFamily="34" charset="0"/>
                        </a:rPr>
                        <a:t>Telefon und Internet</a:t>
                      </a:r>
                    </a:p>
                  </a:txBody>
                  <a:tcPr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AT" sz="1750" dirty="0" smtClean="0">
                          <a:solidFill>
                            <a:schemeClr val="tx1"/>
                          </a:solidFill>
                        </a:rPr>
                        <a:t>60,-</a:t>
                      </a:r>
                      <a:endParaRPr lang="de-AT" sz="17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7761150"/>
                  </a:ext>
                </a:extLst>
              </a:tr>
              <a:tr h="357600">
                <a:tc>
                  <a:txBody>
                    <a:bodyPr/>
                    <a:lstStyle/>
                    <a:p>
                      <a:r>
                        <a:rPr lang="de-AT" sz="1800" dirty="0" smtClean="0">
                          <a:solidFill>
                            <a:schemeClr val="tx1"/>
                          </a:solidFill>
                          <a:latin typeface="Corbel" panose="020B0503020204020204" pitchFamily="34" charset="0"/>
                        </a:rPr>
                        <a:t>Fitnessstudio</a:t>
                      </a:r>
                    </a:p>
                  </a:txBody>
                  <a:tcPr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AT" sz="1750" dirty="0" smtClean="0">
                          <a:solidFill>
                            <a:schemeClr val="tx1"/>
                          </a:solidFill>
                        </a:rPr>
                        <a:t>60,-</a:t>
                      </a:r>
                      <a:endParaRPr lang="de-AT" sz="17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4423362"/>
                  </a:ext>
                </a:extLst>
              </a:tr>
              <a:tr h="357600">
                <a:tc>
                  <a:txBody>
                    <a:bodyPr/>
                    <a:lstStyle/>
                    <a:p>
                      <a:r>
                        <a:rPr lang="de-AT" sz="1800" dirty="0" smtClean="0">
                          <a:solidFill>
                            <a:schemeClr val="tx1"/>
                          </a:solidFill>
                          <a:latin typeface="Corbel" panose="020B0503020204020204" pitchFamily="34" charset="0"/>
                        </a:rPr>
                        <a:t>Haushaltsversicherung</a:t>
                      </a:r>
                    </a:p>
                  </a:txBody>
                  <a:tcPr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AT" sz="1750" dirty="0" smtClean="0">
                          <a:solidFill>
                            <a:schemeClr val="tx1"/>
                          </a:solidFill>
                        </a:rPr>
                        <a:t>15,-</a:t>
                      </a:r>
                      <a:endParaRPr lang="de-AT" sz="17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8275307"/>
                  </a:ext>
                </a:extLst>
              </a:tr>
            </a:tbl>
          </a:graphicData>
        </a:graphic>
      </p:graphicFrame>
      <p:graphicFrame>
        <p:nvGraphicFramePr>
          <p:cNvPr id="27" name="Tabelle 26"/>
          <p:cNvGraphicFramePr>
            <a:graphicFrameLocks noGrp="1"/>
          </p:cNvGraphicFramePr>
          <p:nvPr>
            <p:extLst/>
          </p:nvPr>
        </p:nvGraphicFramePr>
        <p:xfrm>
          <a:off x="7650280" y="3286962"/>
          <a:ext cx="4262127" cy="256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95418">
                  <a:extLst>
                    <a:ext uri="{9D8B030D-6E8A-4147-A177-3AD203B41FA5}">
                      <a16:colId xmlns:a16="http://schemas.microsoft.com/office/drawing/2014/main" val="3180591240"/>
                    </a:ext>
                  </a:extLst>
                </a:gridCol>
                <a:gridCol w="1466709">
                  <a:extLst>
                    <a:ext uri="{9D8B030D-6E8A-4147-A177-3AD203B41FA5}">
                      <a16:colId xmlns:a16="http://schemas.microsoft.com/office/drawing/2014/main" val="3800205880"/>
                    </a:ext>
                  </a:extLst>
                </a:gridCol>
              </a:tblGrid>
              <a:tr h="357600">
                <a:tc>
                  <a:txBody>
                    <a:bodyPr/>
                    <a:lstStyle/>
                    <a:p>
                      <a:r>
                        <a:rPr lang="de-AT" sz="1800" b="0" dirty="0" smtClean="0">
                          <a:solidFill>
                            <a:schemeClr val="tx1"/>
                          </a:solidFill>
                          <a:latin typeface="Corbel" panose="020B0503020204020204" pitchFamily="34" charset="0"/>
                        </a:rPr>
                        <a:t>Kleidung</a:t>
                      </a:r>
                    </a:p>
                  </a:txBody>
                  <a:tcPr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AT" sz="1750" b="0" dirty="0" smtClean="0">
                          <a:solidFill>
                            <a:schemeClr val="tx1"/>
                          </a:solidFill>
                        </a:rPr>
                        <a:t>75,-</a:t>
                      </a:r>
                      <a:endParaRPr lang="de-AT" sz="175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2437333"/>
                  </a:ext>
                </a:extLst>
              </a:tr>
              <a:tr h="3576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sz="1800" dirty="0" smtClean="0">
                          <a:solidFill>
                            <a:schemeClr val="tx1"/>
                          </a:solidFill>
                          <a:latin typeface="Corbel" panose="020B0503020204020204" pitchFamily="34" charset="0"/>
                        </a:rPr>
                        <a:t>Strom inkl. Warmwasser</a:t>
                      </a:r>
                    </a:p>
                  </a:txBody>
                  <a:tcPr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sz="1750" dirty="0" smtClean="0">
                          <a:solidFill>
                            <a:schemeClr val="tx1"/>
                          </a:solidFill>
                        </a:rPr>
                        <a:t>49,-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2968159"/>
                  </a:ext>
                </a:extLst>
              </a:tr>
              <a:tr h="357600">
                <a:tc>
                  <a:txBody>
                    <a:bodyPr/>
                    <a:lstStyle/>
                    <a:p>
                      <a:r>
                        <a:rPr lang="de-AT" sz="1800" dirty="0" smtClean="0">
                          <a:solidFill>
                            <a:schemeClr val="tx1"/>
                          </a:solidFill>
                          <a:latin typeface="Corbel" panose="020B0503020204020204" pitchFamily="34" charset="0"/>
                        </a:rPr>
                        <a:t>Rundfunkgebühren</a:t>
                      </a:r>
                    </a:p>
                  </a:txBody>
                  <a:tcPr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AT" sz="1750" dirty="0" smtClean="0">
                          <a:solidFill>
                            <a:schemeClr val="tx1"/>
                          </a:solidFill>
                        </a:rPr>
                        <a:t>25,-</a:t>
                      </a:r>
                      <a:endParaRPr lang="de-AT" sz="17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6393634"/>
                  </a:ext>
                </a:extLst>
              </a:tr>
              <a:tr h="357600">
                <a:tc>
                  <a:txBody>
                    <a:bodyPr/>
                    <a:lstStyle/>
                    <a:p>
                      <a:r>
                        <a:rPr lang="de-AT" sz="1800" dirty="0" smtClean="0">
                          <a:solidFill>
                            <a:schemeClr val="tx1"/>
                          </a:solidFill>
                          <a:latin typeface="Corbel" panose="020B0503020204020204" pitchFamily="34" charset="0"/>
                        </a:rPr>
                        <a:t>Reinigungsmittel</a:t>
                      </a:r>
                    </a:p>
                  </a:txBody>
                  <a:tcPr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AT" sz="1750" dirty="0" smtClean="0">
                          <a:solidFill>
                            <a:schemeClr val="tx1"/>
                          </a:solidFill>
                        </a:rPr>
                        <a:t>10,-</a:t>
                      </a:r>
                      <a:endParaRPr lang="de-AT" sz="17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6548778"/>
                  </a:ext>
                </a:extLst>
              </a:tr>
              <a:tr h="357600">
                <a:tc>
                  <a:txBody>
                    <a:bodyPr/>
                    <a:lstStyle/>
                    <a:p>
                      <a:r>
                        <a:rPr lang="de-AT" sz="1800" dirty="0" smtClean="0">
                          <a:solidFill>
                            <a:schemeClr val="tx1"/>
                          </a:solidFill>
                          <a:latin typeface="Corbel" panose="020B0503020204020204" pitchFamily="34" charset="0"/>
                        </a:rPr>
                        <a:t>Nahrungsmittel</a:t>
                      </a:r>
                    </a:p>
                  </a:txBody>
                  <a:tcPr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AT" sz="1750" dirty="0" smtClean="0">
                          <a:solidFill>
                            <a:schemeClr val="tx1"/>
                          </a:solidFill>
                        </a:rPr>
                        <a:t>370,-</a:t>
                      </a:r>
                      <a:endParaRPr lang="de-AT" sz="17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818481"/>
                  </a:ext>
                </a:extLst>
              </a:tr>
              <a:tr h="3576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sz="1800" dirty="0" smtClean="0">
                          <a:solidFill>
                            <a:schemeClr val="tx1"/>
                          </a:solidFill>
                          <a:latin typeface="Corbel" panose="020B0503020204020204" pitchFamily="34" charset="0"/>
                        </a:rPr>
                        <a:t>Heizung</a:t>
                      </a:r>
                    </a:p>
                  </a:txBody>
                  <a:tcPr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AT" sz="1750" dirty="0" smtClean="0">
                          <a:solidFill>
                            <a:schemeClr val="tx1"/>
                          </a:solidFill>
                        </a:rPr>
                        <a:t>50,-</a:t>
                      </a:r>
                      <a:endParaRPr lang="de-AT" sz="17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6511876"/>
                  </a:ext>
                </a:extLst>
              </a:tr>
              <a:tr h="3576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sz="1800" dirty="0" smtClean="0">
                          <a:solidFill>
                            <a:schemeClr val="tx1"/>
                          </a:solidFill>
                          <a:latin typeface="Corbel" panose="020B0503020204020204" pitchFamily="34" charset="0"/>
                        </a:rPr>
                        <a:t>Ausgaben Freizeit</a:t>
                      </a:r>
                    </a:p>
                  </a:txBody>
                  <a:tcPr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AT" sz="1750" dirty="0" smtClean="0">
                          <a:solidFill>
                            <a:schemeClr val="tx1"/>
                          </a:solidFill>
                        </a:rPr>
                        <a:t>150,-</a:t>
                      </a:r>
                      <a:endParaRPr lang="de-AT" sz="17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9441559"/>
                  </a:ext>
                </a:extLst>
              </a:tr>
            </a:tbl>
          </a:graphicData>
        </a:graphic>
      </p:graphicFrame>
      <p:sp>
        <p:nvSpPr>
          <p:cNvPr id="28" name="Rechteck 27"/>
          <p:cNvSpPr/>
          <p:nvPr/>
        </p:nvSpPr>
        <p:spPr>
          <a:xfrm>
            <a:off x="7670711" y="2933946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de-AT" dirty="0"/>
          </a:p>
        </p:txBody>
      </p:sp>
      <p:graphicFrame>
        <p:nvGraphicFramePr>
          <p:cNvPr id="29" name="Tabelle 28"/>
          <p:cNvGraphicFramePr>
            <a:graphicFrameLocks noGrp="1"/>
          </p:cNvGraphicFramePr>
          <p:nvPr>
            <p:extLst/>
          </p:nvPr>
        </p:nvGraphicFramePr>
        <p:xfrm>
          <a:off x="7650279" y="2921202"/>
          <a:ext cx="4262127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95418">
                  <a:extLst>
                    <a:ext uri="{9D8B030D-6E8A-4147-A177-3AD203B41FA5}">
                      <a16:colId xmlns:a16="http://schemas.microsoft.com/office/drawing/2014/main" val="1983544462"/>
                    </a:ext>
                  </a:extLst>
                </a:gridCol>
                <a:gridCol w="1466709">
                  <a:extLst>
                    <a:ext uri="{9D8B030D-6E8A-4147-A177-3AD203B41FA5}">
                      <a16:colId xmlns:a16="http://schemas.microsoft.com/office/drawing/2014/main" val="577887627"/>
                    </a:ext>
                  </a:extLst>
                </a:gridCol>
              </a:tblGrid>
              <a:tr h="357600">
                <a:tc>
                  <a:txBody>
                    <a:bodyPr/>
                    <a:lstStyle/>
                    <a:p>
                      <a:endParaRPr lang="de-AT" sz="1800" dirty="0" smtClean="0">
                        <a:solidFill>
                          <a:schemeClr val="tx1"/>
                        </a:solidFill>
                        <a:latin typeface="Corbel" panose="020B0503020204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750" dirty="0" smtClean="0">
                          <a:solidFill>
                            <a:schemeClr val="tx1"/>
                          </a:solidFill>
                        </a:rPr>
                        <a:t>Euro</a:t>
                      </a:r>
                      <a:endParaRPr lang="de-AT" sz="17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1690498"/>
                  </a:ext>
                </a:extLst>
              </a:tr>
            </a:tbl>
          </a:graphicData>
        </a:graphic>
      </p:graphicFrame>
      <p:sp>
        <p:nvSpPr>
          <p:cNvPr id="14" name="Sprechblase: rechteckig mit abgerundeten Ecken 20">
            <a:extLst>
              <a:ext uri="{FF2B5EF4-FFF2-40B4-BE49-F238E27FC236}">
                <a16:creationId xmlns:a16="http://schemas.microsoft.com/office/drawing/2014/main" id="{C2EA0CA2-DBC2-4A11-9CC2-0346102029D1}"/>
              </a:ext>
            </a:extLst>
          </p:cNvPr>
          <p:cNvSpPr/>
          <p:nvPr/>
        </p:nvSpPr>
        <p:spPr>
          <a:xfrm>
            <a:off x="165100" y="2184400"/>
            <a:ext cx="2721876" cy="1509408"/>
          </a:xfrm>
          <a:prstGeom prst="wedgeRoundRectCallout">
            <a:avLst>
              <a:gd name="adj1" fmla="val 5649"/>
              <a:gd name="adj2" fmla="val 75710"/>
              <a:gd name="adj3" fmla="val 16667"/>
            </a:avLst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1200"/>
              </a:spcBef>
            </a:pPr>
            <a:r>
              <a:rPr lang="de-AT" dirty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Welche Ausgaben von Max zählen deiner Meinung nach zu </a:t>
            </a:r>
            <a:r>
              <a:rPr lang="de-AT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den </a:t>
            </a:r>
            <a:br>
              <a:rPr lang="de-AT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</a:br>
            <a:r>
              <a:rPr lang="de-AT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fixen Ausgaben</a:t>
            </a:r>
            <a:r>
              <a:rPr lang="de-AT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?</a:t>
            </a:r>
            <a:endParaRPr lang="de-AT" dirty="0">
              <a:solidFill>
                <a:schemeClr val="tx1">
                  <a:lumMod val="85000"/>
                  <a:lumOff val="15000"/>
                </a:schemeClr>
              </a:solidFill>
              <a:latin typeface="Corbel" panose="020B0503020204020204" pitchFamily="34" charset="0"/>
            </a:endParaRPr>
          </a:p>
        </p:txBody>
      </p:sp>
      <p:sp>
        <p:nvSpPr>
          <p:cNvPr id="16" name="Rechteck 15">
            <a:extLst>
              <a:ext uri="{FF2B5EF4-FFF2-40B4-BE49-F238E27FC236}">
                <a16:creationId xmlns:a16="http://schemas.microsoft.com/office/drawing/2014/main" id="{77769E26-63EA-45F9-9150-EBD31548DBCB}"/>
              </a:ext>
            </a:extLst>
          </p:cNvPr>
          <p:cNvSpPr/>
          <p:nvPr/>
        </p:nvSpPr>
        <p:spPr>
          <a:xfrm>
            <a:off x="3388153" y="3261156"/>
            <a:ext cx="4248000" cy="378000"/>
          </a:xfrm>
          <a:prstGeom prst="rect">
            <a:avLst/>
          </a:prstGeom>
          <a:solidFill>
            <a:srgbClr val="BDD7EE">
              <a:alpha val="30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de-AT" sz="400" b="1" dirty="0" smtClean="0">
              <a:solidFill>
                <a:schemeClr val="tx1">
                  <a:lumMod val="85000"/>
                  <a:lumOff val="15000"/>
                </a:schemeClr>
              </a:solidFill>
              <a:latin typeface="Corbel" panose="020B0503020204020204" pitchFamily="34" charset="0"/>
            </a:endParaRPr>
          </a:p>
        </p:txBody>
      </p:sp>
      <p:sp>
        <p:nvSpPr>
          <p:cNvPr id="17" name="Rechteck 16">
            <a:extLst>
              <a:ext uri="{FF2B5EF4-FFF2-40B4-BE49-F238E27FC236}">
                <a16:creationId xmlns:a16="http://schemas.microsoft.com/office/drawing/2014/main" id="{77769E26-63EA-45F9-9150-EBD31548DBCB}"/>
              </a:ext>
            </a:extLst>
          </p:cNvPr>
          <p:cNvSpPr/>
          <p:nvPr/>
        </p:nvSpPr>
        <p:spPr>
          <a:xfrm>
            <a:off x="3384611" y="4384572"/>
            <a:ext cx="4248000" cy="378000"/>
          </a:xfrm>
          <a:prstGeom prst="rect">
            <a:avLst/>
          </a:prstGeom>
          <a:solidFill>
            <a:srgbClr val="BDD7EE">
              <a:alpha val="30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de-AT" sz="400" b="1" dirty="0" smtClean="0">
              <a:solidFill>
                <a:schemeClr val="tx1">
                  <a:lumMod val="85000"/>
                  <a:lumOff val="15000"/>
                </a:schemeClr>
              </a:solidFill>
              <a:latin typeface="Corbel" panose="020B0503020204020204" pitchFamily="34" charset="0"/>
            </a:endParaRPr>
          </a:p>
        </p:txBody>
      </p:sp>
      <p:sp>
        <p:nvSpPr>
          <p:cNvPr id="18" name="Rechteck 17">
            <a:extLst>
              <a:ext uri="{FF2B5EF4-FFF2-40B4-BE49-F238E27FC236}">
                <a16:creationId xmlns:a16="http://schemas.microsoft.com/office/drawing/2014/main" id="{77769E26-63EA-45F9-9150-EBD31548DBCB}"/>
              </a:ext>
            </a:extLst>
          </p:cNvPr>
          <p:cNvSpPr/>
          <p:nvPr/>
        </p:nvSpPr>
        <p:spPr>
          <a:xfrm>
            <a:off x="3384611" y="4730309"/>
            <a:ext cx="4248000" cy="378000"/>
          </a:xfrm>
          <a:prstGeom prst="rect">
            <a:avLst/>
          </a:prstGeom>
          <a:solidFill>
            <a:srgbClr val="BDD7EE">
              <a:alpha val="30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de-AT" sz="400" b="1" dirty="0" smtClean="0">
              <a:solidFill>
                <a:schemeClr val="tx1">
                  <a:lumMod val="85000"/>
                  <a:lumOff val="15000"/>
                </a:schemeClr>
              </a:solidFill>
              <a:latin typeface="Corbel" panose="020B0503020204020204" pitchFamily="34" charset="0"/>
            </a:endParaRPr>
          </a:p>
        </p:txBody>
      </p:sp>
      <p:sp>
        <p:nvSpPr>
          <p:cNvPr id="19" name="Rechteck 18">
            <a:extLst>
              <a:ext uri="{FF2B5EF4-FFF2-40B4-BE49-F238E27FC236}">
                <a16:creationId xmlns:a16="http://schemas.microsoft.com/office/drawing/2014/main" id="{77769E26-63EA-45F9-9150-EBD31548DBCB}"/>
              </a:ext>
            </a:extLst>
          </p:cNvPr>
          <p:cNvSpPr/>
          <p:nvPr/>
        </p:nvSpPr>
        <p:spPr>
          <a:xfrm>
            <a:off x="3389579" y="5107953"/>
            <a:ext cx="4248000" cy="378000"/>
          </a:xfrm>
          <a:prstGeom prst="rect">
            <a:avLst/>
          </a:prstGeom>
          <a:solidFill>
            <a:srgbClr val="BDD7EE">
              <a:alpha val="30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de-AT" sz="400" b="1" dirty="0" smtClean="0">
              <a:solidFill>
                <a:schemeClr val="tx1">
                  <a:lumMod val="85000"/>
                  <a:lumOff val="15000"/>
                </a:schemeClr>
              </a:solidFill>
              <a:latin typeface="Corbel" panose="020B0503020204020204" pitchFamily="34" charset="0"/>
            </a:endParaRPr>
          </a:p>
        </p:txBody>
      </p:sp>
      <p:sp>
        <p:nvSpPr>
          <p:cNvPr id="20" name="Rechteck 19">
            <a:extLst>
              <a:ext uri="{FF2B5EF4-FFF2-40B4-BE49-F238E27FC236}">
                <a16:creationId xmlns:a16="http://schemas.microsoft.com/office/drawing/2014/main" id="{77769E26-63EA-45F9-9150-EBD31548DBCB}"/>
              </a:ext>
            </a:extLst>
          </p:cNvPr>
          <p:cNvSpPr/>
          <p:nvPr/>
        </p:nvSpPr>
        <p:spPr>
          <a:xfrm>
            <a:off x="3391005" y="5461848"/>
            <a:ext cx="4248000" cy="378000"/>
          </a:xfrm>
          <a:prstGeom prst="rect">
            <a:avLst/>
          </a:prstGeom>
          <a:solidFill>
            <a:srgbClr val="BDD7EE">
              <a:alpha val="30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de-AT" sz="400" b="1" dirty="0" smtClean="0">
              <a:solidFill>
                <a:schemeClr val="tx1">
                  <a:lumMod val="85000"/>
                  <a:lumOff val="15000"/>
                </a:schemeClr>
              </a:solidFill>
              <a:latin typeface="Corbel" panose="020B0503020204020204" pitchFamily="34" charset="0"/>
            </a:endParaRPr>
          </a:p>
        </p:txBody>
      </p:sp>
      <p:sp>
        <p:nvSpPr>
          <p:cNvPr id="21" name="Rechteck 20">
            <a:extLst>
              <a:ext uri="{FF2B5EF4-FFF2-40B4-BE49-F238E27FC236}">
                <a16:creationId xmlns:a16="http://schemas.microsoft.com/office/drawing/2014/main" id="{77769E26-63EA-45F9-9150-EBD31548DBCB}"/>
              </a:ext>
            </a:extLst>
          </p:cNvPr>
          <p:cNvSpPr/>
          <p:nvPr/>
        </p:nvSpPr>
        <p:spPr>
          <a:xfrm>
            <a:off x="7642549" y="3636653"/>
            <a:ext cx="4275534" cy="378000"/>
          </a:xfrm>
          <a:prstGeom prst="rect">
            <a:avLst/>
          </a:prstGeom>
          <a:solidFill>
            <a:srgbClr val="BDD7EE">
              <a:alpha val="30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de-AT" sz="400" b="1" dirty="0" smtClean="0">
              <a:solidFill>
                <a:schemeClr val="tx1">
                  <a:lumMod val="85000"/>
                  <a:lumOff val="15000"/>
                </a:schemeClr>
              </a:solidFill>
              <a:latin typeface="Corbel" panose="020B0503020204020204" pitchFamily="34" charset="0"/>
            </a:endParaRPr>
          </a:p>
        </p:txBody>
      </p:sp>
      <p:sp>
        <p:nvSpPr>
          <p:cNvPr id="22" name="Rechteck 21">
            <a:extLst>
              <a:ext uri="{FF2B5EF4-FFF2-40B4-BE49-F238E27FC236}">
                <a16:creationId xmlns:a16="http://schemas.microsoft.com/office/drawing/2014/main" id="{77769E26-63EA-45F9-9150-EBD31548DBCB}"/>
              </a:ext>
            </a:extLst>
          </p:cNvPr>
          <p:cNvSpPr/>
          <p:nvPr/>
        </p:nvSpPr>
        <p:spPr>
          <a:xfrm>
            <a:off x="7629052" y="4029816"/>
            <a:ext cx="4275534" cy="378000"/>
          </a:xfrm>
          <a:prstGeom prst="rect">
            <a:avLst/>
          </a:prstGeom>
          <a:solidFill>
            <a:srgbClr val="BDD7EE">
              <a:alpha val="30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de-AT" sz="400" b="1" dirty="0" smtClean="0">
              <a:solidFill>
                <a:schemeClr val="tx1">
                  <a:lumMod val="85000"/>
                  <a:lumOff val="15000"/>
                </a:schemeClr>
              </a:solidFill>
              <a:latin typeface="Corbel" panose="020B0503020204020204" pitchFamily="34" charset="0"/>
            </a:endParaRPr>
          </a:p>
        </p:txBody>
      </p:sp>
      <p:sp>
        <p:nvSpPr>
          <p:cNvPr id="30" name="Rechteck 29">
            <a:extLst>
              <a:ext uri="{FF2B5EF4-FFF2-40B4-BE49-F238E27FC236}">
                <a16:creationId xmlns:a16="http://schemas.microsoft.com/office/drawing/2014/main" id="{77769E26-63EA-45F9-9150-EBD31548DBCB}"/>
              </a:ext>
            </a:extLst>
          </p:cNvPr>
          <p:cNvSpPr/>
          <p:nvPr/>
        </p:nvSpPr>
        <p:spPr>
          <a:xfrm>
            <a:off x="7642548" y="5122140"/>
            <a:ext cx="4275534" cy="378000"/>
          </a:xfrm>
          <a:prstGeom prst="rect">
            <a:avLst/>
          </a:prstGeom>
          <a:solidFill>
            <a:srgbClr val="BDD7EE">
              <a:alpha val="30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de-AT" sz="400" b="1" dirty="0" smtClean="0">
              <a:solidFill>
                <a:schemeClr val="tx1">
                  <a:lumMod val="85000"/>
                  <a:lumOff val="15000"/>
                </a:schemeClr>
              </a:solidFill>
              <a:latin typeface="Corbel" panose="020B0503020204020204" pitchFamily="34" charset="0"/>
            </a:endParaRPr>
          </a:p>
        </p:txBody>
      </p:sp>
      <p:sp>
        <p:nvSpPr>
          <p:cNvPr id="32" name="Rechteck 31"/>
          <p:cNvSpPr/>
          <p:nvPr/>
        </p:nvSpPr>
        <p:spPr>
          <a:xfrm>
            <a:off x="604319" y="6548319"/>
            <a:ext cx="11062543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de-AT" sz="1200" dirty="0">
                <a:solidFill>
                  <a:prstClr val="black">
                    <a:lumMod val="50000"/>
                    <a:lumOff val="50000"/>
                  </a:prstClr>
                </a:solidFill>
              </a:rPr>
              <a:t>Quelle: </a:t>
            </a:r>
            <a:r>
              <a:rPr lang="de-AT" sz="1200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asb</a:t>
            </a:r>
            <a:r>
              <a:rPr lang="de-AT" sz="1200" dirty="0">
                <a:solidFill>
                  <a:prstClr val="black">
                    <a:lumMod val="50000"/>
                    <a:lumOff val="50000"/>
                  </a:prstClr>
                </a:solidFill>
              </a:rPr>
              <a:t> </a:t>
            </a:r>
            <a:r>
              <a:rPr lang="de-AT" sz="1200" dirty="0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Referenzbudgets, </a:t>
            </a:r>
            <a:r>
              <a:rPr lang="de-AT" sz="1200" dirty="0">
                <a:solidFill>
                  <a:prstClr val="black">
                    <a:lumMod val="50000"/>
                    <a:lumOff val="50000"/>
                  </a:prstClr>
                </a:solidFill>
              </a:rPr>
              <a:t>https://www.budgetberatung.at/downloads/infodatenbank/referenzbudgets/referenzbudgets-booklet2010.pdf</a:t>
            </a:r>
          </a:p>
        </p:txBody>
      </p:sp>
      <p:grpSp>
        <p:nvGrpSpPr>
          <p:cNvPr id="33" name="Gruppieren 32"/>
          <p:cNvGrpSpPr/>
          <p:nvPr/>
        </p:nvGrpSpPr>
        <p:grpSpPr>
          <a:xfrm>
            <a:off x="61571" y="6348682"/>
            <a:ext cx="473608" cy="552450"/>
            <a:chOff x="0" y="0"/>
            <a:chExt cx="473608" cy="552450"/>
          </a:xfrm>
        </p:grpSpPr>
        <p:pic>
          <p:nvPicPr>
            <p:cNvPr id="34" name="Grafik 33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4678" y="0"/>
              <a:ext cx="328930" cy="377825"/>
            </a:xfrm>
            <a:prstGeom prst="rect">
              <a:avLst/>
            </a:prstGeom>
            <a:noFill/>
          </p:spPr>
        </p:pic>
        <p:sp>
          <p:nvSpPr>
            <p:cNvPr id="35" name="Textfeld 34"/>
            <p:cNvSpPr txBox="1"/>
            <p:nvPr/>
          </p:nvSpPr>
          <p:spPr>
            <a:xfrm>
              <a:off x="0" y="123825"/>
              <a:ext cx="265430" cy="428625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de-AT" sz="1200" b="1" dirty="0" smtClean="0">
                  <a:solidFill>
                    <a:srgbClr val="006067"/>
                  </a:solidFill>
                  <a:latin typeface="Corbel" panose="020B0503020204020204" pitchFamily="34" charset="0"/>
                  <a:ea typeface="Times New Roman" panose="02020603050405020304" pitchFamily="18" charset="0"/>
                </a:rPr>
                <a:t>3b</a:t>
              </a:r>
              <a:endParaRPr lang="de-AT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6296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30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ECAEB78-BB2A-4B20-8BDC-22B1DF661F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Tipp: Ausgaben genauer einteilen</a:t>
            </a:r>
          </a:p>
        </p:txBody>
      </p:sp>
      <p:pic>
        <p:nvPicPr>
          <p:cNvPr id="15" name="Grafik 14" descr="P:\GEMEINSAME DOKUMENTE\Illustrationen_Felix\Skript_41-42\Julia_v1.png">
            <a:extLst>
              <a:ext uri="{FF2B5EF4-FFF2-40B4-BE49-F238E27FC236}">
                <a16:creationId xmlns:a16="http://schemas.microsoft.com/office/drawing/2014/main" id="{43109D35-1375-499A-8CB4-71A3A1C92D2A}"/>
              </a:ext>
            </a:extLst>
          </p:cNvPr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52" t="5918" r="13953" b="3488"/>
          <a:stretch/>
        </p:blipFill>
        <p:spPr bwMode="auto">
          <a:xfrm>
            <a:off x="488107" y="3795401"/>
            <a:ext cx="1409035" cy="2777636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3" name="Rechteck 22">
            <a:extLst>
              <a:ext uri="{FF2B5EF4-FFF2-40B4-BE49-F238E27FC236}">
                <a16:creationId xmlns:a16="http://schemas.microsoft.com/office/drawing/2014/main" id="{77769E26-63EA-45F9-9150-EBD31548DBCB}"/>
              </a:ext>
            </a:extLst>
          </p:cNvPr>
          <p:cNvSpPr/>
          <p:nvPr/>
        </p:nvSpPr>
        <p:spPr>
          <a:xfrm>
            <a:off x="3375453" y="1706219"/>
            <a:ext cx="2520000" cy="70713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de-AT" sz="400" b="1" dirty="0" smtClean="0">
              <a:solidFill>
                <a:schemeClr val="tx1">
                  <a:lumMod val="85000"/>
                  <a:lumOff val="15000"/>
                </a:schemeClr>
              </a:solidFill>
              <a:latin typeface="Corbel" panose="020B0503020204020204" pitchFamily="34" charset="0"/>
            </a:endParaRPr>
          </a:p>
          <a:p>
            <a:pPr algn="ctr">
              <a:spcBef>
                <a:spcPts val="600"/>
              </a:spcBef>
            </a:pPr>
            <a:r>
              <a:rPr lang="de-AT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Haushaltsausgaben</a:t>
            </a:r>
            <a:endParaRPr lang="de-AT" b="1" dirty="0">
              <a:solidFill>
                <a:schemeClr val="tx1">
                  <a:lumMod val="85000"/>
                  <a:lumOff val="15000"/>
                </a:schemeClr>
              </a:solidFill>
              <a:latin typeface="Corbel" panose="020B0503020204020204" pitchFamily="34" charset="0"/>
            </a:endParaRPr>
          </a:p>
        </p:txBody>
      </p:sp>
      <p:sp>
        <p:nvSpPr>
          <p:cNvPr id="24" name="Rechteck 23">
            <a:extLst>
              <a:ext uri="{FF2B5EF4-FFF2-40B4-BE49-F238E27FC236}">
                <a16:creationId xmlns:a16="http://schemas.microsoft.com/office/drawing/2014/main" id="{77769E26-63EA-45F9-9150-EBD31548DBCB}"/>
              </a:ext>
            </a:extLst>
          </p:cNvPr>
          <p:cNvSpPr/>
          <p:nvPr/>
        </p:nvSpPr>
        <p:spPr>
          <a:xfrm>
            <a:off x="6383930" y="1706219"/>
            <a:ext cx="2520000" cy="70690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de-AT" sz="400" b="1" dirty="0" smtClean="0">
              <a:solidFill>
                <a:schemeClr val="tx1">
                  <a:lumMod val="85000"/>
                  <a:lumOff val="15000"/>
                </a:schemeClr>
              </a:solidFill>
              <a:latin typeface="Corbel" panose="020B0503020204020204" pitchFamily="34" charset="0"/>
            </a:endParaRPr>
          </a:p>
          <a:p>
            <a:pPr algn="ctr">
              <a:lnSpc>
                <a:spcPts val="2600"/>
              </a:lnSpc>
              <a:spcBef>
                <a:spcPts val="600"/>
              </a:spcBef>
            </a:pPr>
            <a:r>
              <a:rPr lang="de-AT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Fixe Ausgaben</a:t>
            </a:r>
            <a:endParaRPr lang="de-AT" b="1" dirty="0">
              <a:solidFill>
                <a:schemeClr val="tx1">
                  <a:lumMod val="85000"/>
                  <a:lumOff val="15000"/>
                </a:schemeClr>
              </a:solidFill>
              <a:latin typeface="Corbel" panose="020B0503020204020204" pitchFamily="34" charset="0"/>
            </a:endParaRPr>
          </a:p>
        </p:txBody>
      </p:sp>
      <p:sp>
        <p:nvSpPr>
          <p:cNvPr id="25" name="Rechteck 24">
            <a:extLst>
              <a:ext uri="{FF2B5EF4-FFF2-40B4-BE49-F238E27FC236}">
                <a16:creationId xmlns:a16="http://schemas.microsoft.com/office/drawing/2014/main" id="{77769E26-63EA-45F9-9150-EBD31548DBCB}"/>
              </a:ext>
            </a:extLst>
          </p:cNvPr>
          <p:cNvSpPr/>
          <p:nvPr/>
        </p:nvSpPr>
        <p:spPr>
          <a:xfrm>
            <a:off x="9392407" y="1709786"/>
            <a:ext cx="2520000" cy="70334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spcBef>
                <a:spcPts val="600"/>
              </a:spcBef>
            </a:pPr>
            <a:endParaRPr lang="de-AT" sz="100" b="1" dirty="0" smtClean="0">
              <a:solidFill>
                <a:schemeClr val="tx1">
                  <a:lumMod val="85000"/>
                  <a:lumOff val="15000"/>
                </a:schemeClr>
              </a:solidFill>
              <a:latin typeface="Corbel" panose="020B0503020204020204" pitchFamily="34" charset="0"/>
            </a:endParaRPr>
          </a:p>
          <a:p>
            <a:pPr algn="ctr"/>
            <a:r>
              <a:rPr lang="de-AT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Unregelmäßige Ausgaben</a:t>
            </a:r>
            <a:endParaRPr lang="de-AT" b="1" dirty="0">
              <a:solidFill>
                <a:schemeClr val="tx1">
                  <a:lumMod val="85000"/>
                  <a:lumOff val="15000"/>
                </a:schemeClr>
              </a:solidFill>
              <a:latin typeface="Corbel" panose="020B0503020204020204" pitchFamily="34" charset="0"/>
            </a:endParaRPr>
          </a:p>
        </p:txBody>
      </p:sp>
      <p:graphicFrame>
        <p:nvGraphicFramePr>
          <p:cNvPr id="26" name="Tabelle 25"/>
          <p:cNvGraphicFramePr>
            <a:graphicFrameLocks noGrp="1"/>
          </p:cNvGraphicFramePr>
          <p:nvPr>
            <p:extLst/>
          </p:nvPr>
        </p:nvGraphicFramePr>
        <p:xfrm>
          <a:off x="3375453" y="2921202"/>
          <a:ext cx="4262127" cy="29184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95418">
                  <a:extLst>
                    <a:ext uri="{9D8B030D-6E8A-4147-A177-3AD203B41FA5}">
                      <a16:colId xmlns:a16="http://schemas.microsoft.com/office/drawing/2014/main" val="4288108496"/>
                    </a:ext>
                  </a:extLst>
                </a:gridCol>
                <a:gridCol w="1466709">
                  <a:extLst>
                    <a:ext uri="{9D8B030D-6E8A-4147-A177-3AD203B41FA5}">
                      <a16:colId xmlns:a16="http://schemas.microsoft.com/office/drawing/2014/main" val="1280332899"/>
                    </a:ext>
                  </a:extLst>
                </a:gridCol>
              </a:tblGrid>
              <a:tr h="357600">
                <a:tc>
                  <a:txBody>
                    <a:bodyPr/>
                    <a:lstStyle/>
                    <a:p>
                      <a:endParaRPr lang="de-AT" sz="1750" dirty="0">
                        <a:solidFill>
                          <a:srgbClr val="C55A11"/>
                        </a:solidFill>
                        <a:latin typeface="Corbel" panose="020B0503020204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750" dirty="0" smtClean="0">
                          <a:solidFill>
                            <a:schemeClr val="tx1"/>
                          </a:solidFill>
                        </a:rPr>
                        <a:t>Euro</a:t>
                      </a:r>
                      <a:endParaRPr lang="de-AT" sz="17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1631041"/>
                  </a:ext>
                </a:extLst>
              </a:tr>
              <a:tr h="357600">
                <a:tc>
                  <a:txBody>
                    <a:bodyPr/>
                    <a:lstStyle/>
                    <a:p>
                      <a:r>
                        <a:rPr lang="de-AT" sz="1800" dirty="0" smtClean="0">
                          <a:solidFill>
                            <a:schemeClr val="tx1"/>
                          </a:solidFill>
                          <a:latin typeface="Corbel" panose="020B0503020204020204" pitchFamily="34" charset="0"/>
                        </a:rPr>
                        <a:t>Miete und Betriebskosten </a:t>
                      </a:r>
                    </a:p>
                  </a:txBody>
                  <a:tcPr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AT" sz="1750" dirty="0" smtClean="0">
                          <a:solidFill>
                            <a:schemeClr val="tx1"/>
                          </a:solidFill>
                        </a:rPr>
                        <a:t>650,-</a:t>
                      </a:r>
                      <a:endParaRPr lang="de-AT" sz="17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8289017"/>
                  </a:ext>
                </a:extLst>
              </a:tr>
              <a:tr h="357600">
                <a:tc>
                  <a:txBody>
                    <a:bodyPr/>
                    <a:lstStyle/>
                    <a:p>
                      <a:r>
                        <a:rPr lang="de-AT" sz="1800" dirty="0" smtClean="0">
                          <a:solidFill>
                            <a:schemeClr val="tx1"/>
                          </a:solidFill>
                          <a:latin typeface="Corbel" panose="020B0503020204020204" pitchFamily="34" charset="0"/>
                        </a:rPr>
                        <a:t>Gesundheitsvorsorge</a:t>
                      </a:r>
                    </a:p>
                  </a:txBody>
                  <a:tcPr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sz="1750" dirty="0" smtClean="0">
                          <a:solidFill>
                            <a:schemeClr val="tx1"/>
                          </a:solidFill>
                        </a:rPr>
                        <a:t>40,-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3319118"/>
                  </a:ext>
                </a:extLst>
              </a:tr>
              <a:tr h="357600">
                <a:tc>
                  <a:txBody>
                    <a:bodyPr/>
                    <a:lstStyle/>
                    <a:p>
                      <a:r>
                        <a:rPr lang="de-AT" sz="1800" dirty="0" smtClean="0">
                          <a:solidFill>
                            <a:schemeClr val="tx1"/>
                          </a:solidFill>
                          <a:latin typeface="Corbel" panose="020B0503020204020204" pitchFamily="34" charset="0"/>
                        </a:rPr>
                        <a:t>Körperpflege</a:t>
                      </a:r>
                    </a:p>
                  </a:txBody>
                  <a:tcPr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AT" sz="1750" dirty="0" smtClean="0">
                          <a:solidFill>
                            <a:schemeClr val="tx1"/>
                          </a:solidFill>
                        </a:rPr>
                        <a:t>40,-</a:t>
                      </a:r>
                      <a:endParaRPr lang="de-AT" sz="17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5573927"/>
                  </a:ext>
                </a:extLst>
              </a:tr>
              <a:tr h="357600">
                <a:tc>
                  <a:txBody>
                    <a:bodyPr/>
                    <a:lstStyle/>
                    <a:p>
                      <a:r>
                        <a:rPr lang="de-AT" sz="1800" dirty="0" smtClean="0">
                          <a:solidFill>
                            <a:schemeClr val="tx1"/>
                          </a:solidFill>
                          <a:latin typeface="Corbel" panose="020B0503020204020204" pitchFamily="34" charset="0"/>
                        </a:rPr>
                        <a:t>Kosten für PKW</a:t>
                      </a:r>
                    </a:p>
                  </a:txBody>
                  <a:tcPr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AT" sz="1750" dirty="0" smtClean="0">
                          <a:solidFill>
                            <a:schemeClr val="tx1"/>
                          </a:solidFill>
                        </a:rPr>
                        <a:t>520,-</a:t>
                      </a:r>
                      <a:endParaRPr lang="de-AT" sz="17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8185957"/>
                  </a:ext>
                </a:extLst>
              </a:tr>
              <a:tr h="357600">
                <a:tc>
                  <a:txBody>
                    <a:bodyPr/>
                    <a:lstStyle/>
                    <a:p>
                      <a:r>
                        <a:rPr lang="de-AT" sz="1800" dirty="0" smtClean="0">
                          <a:solidFill>
                            <a:schemeClr val="tx1"/>
                          </a:solidFill>
                          <a:latin typeface="Corbel" panose="020B0503020204020204" pitchFamily="34" charset="0"/>
                        </a:rPr>
                        <a:t>Telefon und Internet</a:t>
                      </a:r>
                    </a:p>
                  </a:txBody>
                  <a:tcPr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AT" sz="1750" dirty="0" smtClean="0">
                          <a:solidFill>
                            <a:schemeClr val="tx1"/>
                          </a:solidFill>
                        </a:rPr>
                        <a:t>60,-</a:t>
                      </a:r>
                      <a:endParaRPr lang="de-AT" sz="17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7761150"/>
                  </a:ext>
                </a:extLst>
              </a:tr>
              <a:tr h="357600">
                <a:tc>
                  <a:txBody>
                    <a:bodyPr/>
                    <a:lstStyle/>
                    <a:p>
                      <a:r>
                        <a:rPr lang="de-AT" sz="1800" dirty="0" smtClean="0">
                          <a:solidFill>
                            <a:schemeClr val="tx1"/>
                          </a:solidFill>
                          <a:latin typeface="Corbel" panose="020B0503020204020204" pitchFamily="34" charset="0"/>
                        </a:rPr>
                        <a:t>Fitnessstudio</a:t>
                      </a:r>
                    </a:p>
                  </a:txBody>
                  <a:tcPr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AT" sz="1750" dirty="0" smtClean="0">
                          <a:solidFill>
                            <a:schemeClr val="tx1"/>
                          </a:solidFill>
                        </a:rPr>
                        <a:t>60,-</a:t>
                      </a:r>
                      <a:endParaRPr lang="de-AT" sz="17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4423362"/>
                  </a:ext>
                </a:extLst>
              </a:tr>
              <a:tr h="357600">
                <a:tc>
                  <a:txBody>
                    <a:bodyPr/>
                    <a:lstStyle/>
                    <a:p>
                      <a:r>
                        <a:rPr lang="de-AT" sz="1800" dirty="0" smtClean="0">
                          <a:solidFill>
                            <a:schemeClr val="tx1"/>
                          </a:solidFill>
                          <a:latin typeface="Corbel" panose="020B0503020204020204" pitchFamily="34" charset="0"/>
                        </a:rPr>
                        <a:t>Haushaltsversicherung</a:t>
                      </a:r>
                    </a:p>
                  </a:txBody>
                  <a:tcPr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AT" sz="1750" dirty="0" smtClean="0">
                          <a:solidFill>
                            <a:schemeClr val="tx1"/>
                          </a:solidFill>
                        </a:rPr>
                        <a:t>15,-</a:t>
                      </a:r>
                      <a:endParaRPr lang="de-AT" sz="17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8275307"/>
                  </a:ext>
                </a:extLst>
              </a:tr>
            </a:tbl>
          </a:graphicData>
        </a:graphic>
      </p:graphicFrame>
      <p:graphicFrame>
        <p:nvGraphicFramePr>
          <p:cNvPr id="27" name="Tabelle 26"/>
          <p:cNvGraphicFramePr>
            <a:graphicFrameLocks noGrp="1"/>
          </p:cNvGraphicFramePr>
          <p:nvPr>
            <p:extLst/>
          </p:nvPr>
        </p:nvGraphicFramePr>
        <p:xfrm>
          <a:off x="7650280" y="3286962"/>
          <a:ext cx="4262127" cy="256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95418">
                  <a:extLst>
                    <a:ext uri="{9D8B030D-6E8A-4147-A177-3AD203B41FA5}">
                      <a16:colId xmlns:a16="http://schemas.microsoft.com/office/drawing/2014/main" val="3180591240"/>
                    </a:ext>
                  </a:extLst>
                </a:gridCol>
                <a:gridCol w="1466709">
                  <a:extLst>
                    <a:ext uri="{9D8B030D-6E8A-4147-A177-3AD203B41FA5}">
                      <a16:colId xmlns:a16="http://schemas.microsoft.com/office/drawing/2014/main" val="3800205880"/>
                    </a:ext>
                  </a:extLst>
                </a:gridCol>
              </a:tblGrid>
              <a:tr h="357600">
                <a:tc>
                  <a:txBody>
                    <a:bodyPr/>
                    <a:lstStyle/>
                    <a:p>
                      <a:r>
                        <a:rPr lang="de-AT" sz="1800" b="0" dirty="0" smtClean="0">
                          <a:solidFill>
                            <a:schemeClr val="tx1"/>
                          </a:solidFill>
                          <a:latin typeface="Corbel" panose="020B0503020204020204" pitchFamily="34" charset="0"/>
                        </a:rPr>
                        <a:t>Kleidung</a:t>
                      </a:r>
                    </a:p>
                  </a:txBody>
                  <a:tcPr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AT" sz="1750" b="0" dirty="0" smtClean="0">
                          <a:solidFill>
                            <a:schemeClr val="tx1"/>
                          </a:solidFill>
                        </a:rPr>
                        <a:t>75,-</a:t>
                      </a:r>
                      <a:endParaRPr lang="de-AT" sz="175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2437333"/>
                  </a:ext>
                </a:extLst>
              </a:tr>
              <a:tr h="3576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sz="1800" dirty="0" smtClean="0">
                          <a:solidFill>
                            <a:schemeClr val="tx1"/>
                          </a:solidFill>
                          <a:latin typeface="Corbel" panose="020B0503020204020204" pitchFamily="34" charset="0"/>
                        </a:rPr>
                        <a:t>Strom inkl. Warmwasser</a:t>
                      </a:r>
                    </a:p>
                  </a:txBody>
                  <a:tcPr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sz="1750" dirty="0" smtClean="0">
                          <a:solidFill>
                            <a:schemeClr val="tx1"/>
                          </a:solidFill>
                        </a:rPr>
                        <a:t>49,-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2968159"/>
                  </a:ext>
                </a:extLst>
              </a:tr>
              <a:tr h="357600">
                <a:tc>
                  <a:txBody>
                    <a:bodyPr/>
                    <a:lstStyle/>
                    <a:p>
                      <a:r>
                        <a:rPr lang="de-AT" sz="1800" dirty="0" smtClean="0">
                          <a:solidFill>
                            <a:schemeClr val="tx1"/>
                          </a:solidFill>
                          <a:latin typeface="Corbel" panose="020B0503020204020204" pitchFamily="34" charset="0"/>
                        </a:rPr>
                        <a:t>Rundfunkgebühren</a:t>
                      </a:r>
                    </a:p>
                  </a:txBody>
                  <a:tcPr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AT" sz="1750" dirty="0" smtClean="0">
                          <a:solidFill>
                            <a:schemeClr val="tx1"/>
                          </a:solidFill>
                        </a:rPr>
                        <a:t>25,-</a:t>
                      </a:r>
                      <a:endParaRPr lang="de-AT" sz="17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6393634"/>
                  </a:ext>
                </a:extLst>
              </a:tr>
              <a:tr h="357600">
                <a:tc>
                  <a:txBody>
                    <a:bodyPr/>
                    <a:lstStyle/>
                    <a:p>
                      <a:r>
                        <a:rPr lang="de-AT" sz="1800" dirty="0" smtClean="0">
                          <a:solidFill>
                            <a:schemeClr val="tx1"/>
                          </a:solidFill>
                          <a:latin typeface="Corbel" panose="020B0503020204020204" pitchFamily="34" charset="0"/>
                        </a:rPr>
                        <a:t>Reinigungsmittel</a:t>
                      </a:r>
                    </a:p>
                  </a:txBody>
                  <a:tcPr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AT" sz="1750" dirty="0" smtClean="0">
                          <a:solidFill>
                            <a:schemeClr val="tx1"/>
                          </a:solidFill>
                        </a:rPr>
                        <a:t>10,-</a:t>
                      </a:r>
                      <a:endParaRPr lang="de-AT" sz="17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6548778"/>
                  </a:ext>
                </a:extLst>
              </a:tr>
              <a:tr h="357600">
                <a:tc>
                  <a:txBody>
                    <a:bodyPr/>
                    <a:lstStyle/>
                    <a:p>
                      <a:r>
                        <a:rPr lang="de-AT" sz="1800" dirty="0" smtClean="0">
                          <a:solidFill>
                            <a:schemeClr val="tx1"/>
                          </a:solidFill>
                          <a:latin typeface="Corbel" panose="020B0503020204020204" pitchFamily="34" charset="0"/>
                        </a:rPr>
                        <a:t>Nahrungsmittel</a:t>
                      </a:r>
                    </a:p>
                  </a:txBody>
                  <a:tcPr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AT" sz="1750" dirty="0" smtClean="0">
                          <a:solidFill>
                            <a:schemeClr val="tx1"/>
                          </a:solidFill>
                        </a:rPr>
                        <a:t>370,-</a:t>
                      </a:r>
                      <a:endParaRPr lang="de-AT" sz="17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818481"/>
                  </a:ext>
                </a:extLst>
              </a:tr>
              <a:tr h="3576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sz="1800" dirty="0" smtClean="0">
                          <a:solidFill>
                            <a:schemeClr val="tx1"/>
                          </a:solidFill>
                          <a:latin typeface="Corbel" panose="020B0503020204020204" pitchFamily="34" charset="0"/>
                        </a:rPr>
                        <a:t>Heizung</a:t>
                      </a:r>
                    </a:p>
                  </a:txBody>
                  <a:tcPr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AT" sz="1750" dirty="0" smtClean="0">
                          <a:solidFill>
                            <a:schemeClr val="tx1"/>
                          </a:solidFill>
                        </a:rPr>
                        <a:t>50,-</a:t>
                      </a:r>
                      <a:endParaRPr lang="de-AT" sz="17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6511876"/>
                  </a:ext>
                </a:extLst>
              </a:tr>
              <a:tr h="3576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sz="1800" dirty="0" smtClean="0">
                          <a:solidFill>
                            <a:schemeClr val="tx1"/>
                          </a:solidFill>
                          <a:latin typeface="Corbel" panose="020B0503020204020204" pitchFamily="34" charset="0"/>
                        </a:rPr>
                        <a:t>Ausgaben Freizeit</a:t>
                      </a:r>
                    </a:p>
                  </a:txBody>
                  <a:tcPr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AT" sz="1750" dirty="0" smtClean="0">
                          <a:solidFill>
                            <a:schemeClr val="tx1"/>
                          </a:solidFill>
                        </a:rPr>
                        <a:t>150,-</a:t>
                      </a:r>
                      <a:endParaRPr lang="de-AT" sz="17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9441559"/>
                  </a:ext>
                </a:extLst>
              </a:tr>
            </a:tbl>
          </a:graphicData>
        </a:graphic>
      </p:graphicFrame>
      <p:sp>
        <p:nvSpPr>
          <p:cNvPr id="28" name="Rechteck 27"/>
          <p:cNvSpPr/>
          <p:nvPr/>
        </p:nvSpPr>
        <p:spPr>
          <a:xfrm>
            <a:off x="7670711" y="2933946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de-AT" dirty="0"/>
          </a:p>
        </p:txBody>
      </p:sp>
      <p:graphicFrame>
        <p:nvGraphicFramePr>
          <p:cNvPr id="29" name="Tabelle 28"/>
          <p:cNvGraphicFramePr>
            <a:graphicFrameLocks noGrp="1"/>
          </p:cNvGraphicFramePr>
          <p:nvPr>
            <p:extLst/>
          </p:nvPr>
        </p:nvGraphicFramePr>
        <p:xfrm>
          <a:off x="7650279" y="2921202"/>
          <a:ext cx="4262127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95418">
                  <a:extLst>
                    <a:ext uri="{9D8B030D-6E8A-4147-A177-3AD203B41FA5}">
                      <a16:colId xmlns:a16="http://schemas.microsoft.com/office/drawing/2014/main" val="1983544462"/>
                    </a:ext>
                  </a:extLst>
                </a:gridCol>
                <a:gridCol w="1466709">
                  <a:extLst>
                    <a:ext uri="{9D8B030D-6E8A-4147-A177-3AD203B41FA5}">
                      <a16:colId xmlns:a16="http://schemas.microsoft.com/office/drawing/2014/main" val="577887627"/>
                    </a:ext>
                  </a:extLst>
                </a:gridCol>
              </a:tblGrid>
              <a:tr h="357600">
                <a:tc>
                  <a:txBody>
                    <a:bodyPr/>
                    <a:lstStyle/>
                    <a:p>
                      <a:endParaRPr lang="de-AT" sz="1800" dirty="0" smtClean="0">
                        <a:solidFill>
                          <a:schemeClr val="tx1"/>
                        </a:solidFill>
                        <a:latin typeface="Corbel" panose="020B0503020204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750" dirty="0" smtClean="0">
                          <a:solidFill>
                            <a:schemeClr val="tx1"/>
                          </a:solidFill>
                        </a:rPr>
                        <a:t>Euro</a:t>
                      </a:r>
                      <a:endParaRPr lang="de-AT" sz="17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1690498"/>
                  </a:ext>
                </a:extLst>
              </a:tr>
            </a:tbl>
          </a:graphicData>
        </a:graphic>
      </p:graphicFrame>
      <p:sp>
        <p:nvSpPr>
          <p:cNvPr id="13" name="Sprechblase: rechteckig mit abgerundeten Ecken 20">
            <a:extLst>
              <a:ext uri="{FF2B5EF4-FFF2-40B4-BE49-F238E27FC236}">
                <a16:creationId xmlns:a16="http://schemas.microsoft.com/office/drawing/2014/main" id="{C2EA0CA2-DBC2-4A11-9CC2-0346102029D1}"/>
              </a:ext>
            </a:extLst>
          </p:cNvPr>
          <p:cNvSpPr/>
          <p:nvPr/>
        </p:nvSpPr>
        <p:spPr>
          <a:xfrm>
            <a:off x="165100" y="2184400"/>
            <a:ext cx="2721876" cy="1509408"/>
          </a:xfrm>
          <a:prstGeom prst="wedgeRoundRectCallout">
            <a:avLst>
              <a:gd name="adj1" fmla="val 5649"/>
              <a:gd name="adj2" fmla="val 75710"/>
              <a:gd name="adj3" fmla="val 16667"/>
            </a:avLst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1200"/>
              </a:spcBef>
            </a:pPr>
            <a:r>
              <a:rPr lang="de-AT" dirty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Welche Ausgaben von Max zählen deiner Meinung nach zu </a:t>
            </a:r>
            <a:r>
              <a:rPr lang="de-AT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den </a:t>
            </a:r>
            <a:br>
              <a:rPr lang="de-AT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</a:br>
            <a:r>
              <a:rPr lang="de-AT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unregelmäßigen Ausgaben</a:t>
            </a:r>
            <a:r>
              <a:rPr lang="de-AT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?</a:t>
            </a:r>
            <a:endParaRPr lang="de-AT" dirty="0">
              <a:solidFill>
                <a:schemeClr val="tx1">
                  <a:lumMod val="85000"/>
                  <a:lumOff val="15000"/>
                </a:schemeClr>
              </a:solidFill>
              <a:latin typeface="Corbel" panose="020B0503020204020204" pitchFamily="34" charset="0"/>
            </a:endParaRPr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77769E26-63EA-45F9-9150-EBD31548DBCB}"/>
              </a:ext>
            </a:extLst>
          </p:cNvPr>
          <p:cNvSpPr/>
          <p:nvPr/>
        </p:nvSpPr>
        <p:spPr>
          <a:xfrm>
            <a:off x="3400853" y="3651703"/>
            <a:ext cx="4248000" cy="378000"/>
          </a:xfrm>
          <a:prstGeom prst="rect">
            <a:avLst/>
          </a:prstGeom>
          <a:solidFill>
            <a:schemeClr val="accent4">
              <a:lumMod val="60000"/>
              <a:lumOff val="40000"/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de-AT" sz="400" b="1" dirty="0" smtClean="0">
              <a:solidFill>
                <a:schemeClr val="tx1">
                  <a:lumMod val="85000"/>
                  <a:lumOff val="15000"/>
                </a:schemeClr>
              </a:solidFill>
              <a:latin typeface="Corbel" panose="020B0503020204020204" pitchFamily="34" charset="0"/>
            </a:endParaRPr>
          </a:p>
        </p:txBody>
      </p:sp>
      <p:sp>
        <p:nvSpPr>
          <p:cNvPr id="16" name="Rechteck 15">
            <a:extLst>
              <a:ext uri="{FF2B5EF4-FFF2-40B4-BE49-F238E27FC236}">
                <a16:creationId xmlns:a16="http://schemas.microsoft.com/office/drawing/2014/main" id="{77769E26-63EA-45F9-9150-EBD31548DBCB}"/>
              </a:ext>
            </a:extLst>
          </p:cNvPr>
          <p:cNvSpPr/>
          <p:nvPr/>
        </p:nvSpPr>
        <p:spPr>
          <a:xfrm>
            <a:off x="7650278" y="3291506"/>
            <a:ext cx="4248000" cy="378000"/>
          </a:xfrm>
          <a:prstGeom prst="rect">
            <a:avLst/>
          </a:prstGeom>
          <a:solidFill>
            <a:schemeClr val="accent4">
              <a:lumMod val="60000"/>
              <a:lumOff val="40000"/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de-AT" sz="400" b="1" dirty="0" smtClean="0">
              <a:solidFill>
                <a:schemeClr val="tx1">
                  <a:lumMod val="85000"/>
                  <a:lumOff val="15000"/>
                </a:schemeClr>
              </a:solidFill>
              <a:latin typeface="Corbel" panose="020B0503020204020204" pitchFamily="34" charset="0"/>
            </a:endParaRPr>
          </a:p>
        </p:txBody>
      </p:sp>
      <p:sp>
        <p:nvSpPr>
          <p:cNvPr id="17" name="Rechteck 16">
            <a:extLst>
              <a:ext uri="{FF2B5EF4-FFF2-40B4-BE49-F238E27FC236}">
                <a16:creationId xmlns:a16="http://schemas.microsoft.com/office/drawing/2014/main" id="{77769E26-63EA-45F9-9150-EBD31548DBCB}"/>
              </a:ext>
            </a:extLst>
          </p:cNvPr>
          <p:cNvSpPr/>
          <p:nvPr/>
        </p:nvSpPr>
        <p:spPr>
          <a:xfrm>
            <a:off x="7650280" y="5463355"/>
            <a:ext cx="4248000" cy="378000"/>
          </a:xfrm>
          <a:prstGeom prst="rect">
            <a:avLst/>
          </a:prstGeom>
          <a:solidFill>
            <a:schemeClr val="accent4">
              <a:lumMod val="60000"/>
              <a:lumOff val="40000"/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de-AT" sz="400" b="1" dirty="0" smtClean="0">
              <a:solidFill>
                <a:schemeClr val="tx1">
                  <a:lumMod val="85000"/>
                  <a:lumOff val="15000"/>
                </a:schemeClr>
              </a:solidFill>
              <a:latin typeface="Corbel" panose="020B0503020204020204" pitchFamily="34" charset="0"/>
            </a:endParaRPr>
          </a:p>
        </p:txBody>
      </p:sp>
      <p:sp>
        <p:nvSpPr>
          <p:cNvPr id="19" name="Rechteck 18"/>
          <p:cNvSpPr/>
          <p:nvPr/>
        </p:nvSpPr>
        <p:spPr>
          <a:xfrm>
            <a:off x="604319" y="6548319"/>
            <a:ext cx="11062543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de-AT" sz="1200" dirty="0">
                <a:solidFill>
                  <a:prstClr val="black">
                    <a:lumMod val="50000"/>
                    <a:lumOff val="50000"/>
                  </a:prstClr>
                </a:solidFill>
              </a:rPr>
              <a:t>Quelle: </a:t>
            </a:r>
            <a:r>
              <a:rPr lang="de-AT" sz="1200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asb</a:t>
            </a:r>
            <a:r>
              <a:rPr lang="de-AT" sz="1200" dirty="0">
                <a:solidFill>
                  <a:prstClr val="black">
                    <a:lumMod val="50000"/>
                    <a:lumOff val="50000"/>
                  </a:prstClr>
                </a:solidFill>
              </a:rPr>
              <a:t> </a:t>
            </a:r>
            <a:r>
              <a:rPr lang="de-AT" sz="1200" dirty="0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Referenzbudgets, </a:t>
            </a:r>
            <a:r>
              <a:rPr lang="de-AT" sz="1200" dirty="0">
                <a:solidFill>
                  <a:prstClr val="black">
                    <a:lumMod val="50000"/>
                    <a:lumOff val="50000"/>
                  </a:prstClr>
                </a:solidFill>
              </a:rPr>
              <a:t>https://www.budgetberatung.at/downloads/infodatenbank/referenzbudgets/referenzbudgets-booklet2010.pdf</a:t>
            </a:r>
          </a:p>
        </p:txBody>
      </p:sp>
      <p:grpSp>
        <p:nvGrpSpPr>
          <p:cNvPr id="20" name="Gruppieren 19"/>
          <p:cNvGrpSpPr/>
          <p:nvPr/>
        </p:nvGrpSpPr>
        <p:grpSpPr>
          <a:xfrm>
            <a:off x="61571" y="6348682"/>
            <a:ext cx="473608" cy="552450"/>
            <a:chOff x="0" y="0"/>
            <a:chExt cx="473608" cy="552450"/>
          </a:xfrm>
        </p:grpSpPr>
        <p:pic>
          <p:nvPicPr>
            <p:cNvPr id="21" name="Grafik 20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4678" y="0"/>
              <a:ext cx="328930" cy="377825"/>
            </a:xfrm>
            <a:prstGeom prst="rect">
              <a:avLst/>
            </a:prstGeom>
            <a:noFill/>
          </p:spPr>
        </p:pic>
        <p:sp>
          <p:nvSpPr>
            <p:cNvPr id="22" name="Textfeld 21"/>
            <p:cNvSpPr txBox="1"/>
            <p:nvPr/>
          </p:nvSpPr>
          <p:spPr>
            <a:xfrm>
              <a:off x="0" y="123825"/>
              <a:ext cx="265430" cy="428625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de-AT" sz="1200" b="1" dirty="0" smtClean="0">
                  <a:solidFill>
                    <a:srgbClr val="006067"/>
                  </a:solidFill>
                  <a:latin typeface="Corbel" panose="020B0503020204020204" pitchFamily="34" charset="0"/>
                  <a:ea typeface="Times New Roman" panose="02020603050405020304" pitchFamily="18" charset="0"/>
                </a:rPr>
                <a:t>3b</a:t>
              </a:r>
              <a:endParaRPr lang="de-AT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15304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6" grpId="0" animBg="1"/>
      <p:bldP spid="17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ECAEB78-BB2A-4B20-8BDC-22B1DF661F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Einsparungsmöglichkeiten</a:t>
            </a:r>
            <a:endParaRPr lang="de-AT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7086768"/>
              </p:ext>
            </p:extLst>
          </p:nvPr>
        </p:nvGraphicFramePr>
        <p:xfrm>
          <a:off x="6520811" y="1954201"/>
          <a:ext cx="4262127" cy="3334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95418">
                  <a:extLst>
                    <a:ext uri="{9D8B030D-6E8A-4147-A177-3AD203B41FA5}">
                      <a16:colId xmlns:a16="http://schemas.microsoft.com/office/drawing/2014/main" val="499422553"/>
                    </a:ext>
                  </a:extLst>
                </a:gridCol>
                <a:gridCol w="1466709">
                  <a:extLst>
                    <a:ext uri="{9D8B030D-6E8A-4147-A177-3AD203B41FA5}">
                      <a16:colId xmlns:a16="http://schemas.microsoft.com/office/drawing/2014/main" val="836818830"/>
                    </a:ext>
                  </a:extLst>
                </a:gridCol>
              </a:tblGrid>
              <a:tr h="408440">
                <a:tc>
                  <a:txBody>
                    <a:bodyPr/>
                    <a:lstStyle/>
                    <a:p>
                      <a:r>
                        <a:rPr lang="de-AT" sz="1800" dirty="0" smtClean="0">
                          <a:solidFill>
                            <a:srgbClr val="C55A11"/>
                          </a:solidFill>
                          <a:latin typeface="Corbel" panose="020B0503020204020204" pitchFamily="34" charset="0"/>
                        </a:rPr>
                        <a:t>Fixe Ausgaben</a:t>
                      </a:r>
                      <a:endParaRPr lang="de-AT" sz="1750" dirty="0">
                        <a:solidFill>
                          <a:srgbClr val="C55A11"/>
                        </a:solidFill>
                        <a:latin typeface="Corbel" panose="020B0503020204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750" dirty="0" smtClean="0">
                          <a:solidFill>
                            <a:schemeClr val="tx1"/>
                          </a:solidFill>
                        </a:rPr>
                        <a:t>Euro</a:t>
                      </a:r>
                      <a:endParaRPr lang="de-AT" sz="17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1856865"/>
                  </a:ext>
                </a:extLst>
              </a:tr>
              <a:tr h="357600">
                <a:tc>
                  <a:txBody>
                    <a:bodyPr/>
                    <a:lstStyle/>
                    <a:p>
                      <a:r>
                        <a:rPr lang="de-AT" sz="1800" dirty="0" smtClean="0">
                          <a:solidFill>
                            <a:schemeClr val="tx1"/>
                          </a:solidFill>
                          <a:latin typeface="Corbel" panose="020B0503020204020204" pitchFamily="34" charset="0"/>
                        </a:rPr>
                        <a:t>Miete und Betriebskosten </a:t>
                      </a:r>
                    </a:p>
                  </a:txBody>
                  <a:tcPr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AT" sz="1750" dirty="0" smtClean="0">
                          <a:solidFill>
                            <a:schemeClr val="tx1"/>
                          </a:solidFill>
                        </a:rPr>
                        <a:t>650,-</a:t>
                      </a:r>
                      <a:endParaRPr lang="de-AT" sz="17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2106347"/>
                  </a:ext>
                </a:extLst>
              </a:tr>
              <a:tr h="357600">
                <a:tc>
                  <a:txBody>
                    <a:bodyPr/>
                    <a:lstStyle/>
                    <a:p>
                      <a:r>
                        <a:rPr lang="de-AT" sz="1800" dirty="0" smtClean="0">
                          <a:solidFill>
                            <a:schemeClr val="tx1"/>
                          </a:solidFill>
                          <a:latin typeface="Corbel" panose="020B0503020204020204" pitchFamily="34" charset="0"/>
                        </a:rPr>
                        <a:t>Strom inkl. Warmwasser</a:t>
                      </a:r>
                    </a:p>
                  </a:txBody>
                  <a:tcPr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AT" sz="1750" dirty="0" smtClean="0">
                          <a:solidFill>
                            <a:schemeClr val="tx1"/>
                          </a:solidFill>
                        </a:rPr>
                        <a:t>49,-</a:t>
                      </a:r>
                      <a:endParaRPr lang="de-AT" sz="17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093084"/>
                  </a:ext>
                </a:extLst>
              </a:tr>
              <a:tr h="357600">
                <a:tc>
                  <a:txBody>
                    <a:bodyPr/>
                    <a:lstStyle/>
                    <a:p>
                      <a:r>
                        <a:rPr lang="de-AT" sz="1800" dirty="0" smtClean="0">
                          <a:solidFill>
                            <a:schemeClr val="tx1"/>
                          </a:solidFill>
                          <a:latin typeface="Corbel" panose="020B0503020204020204" pitchFamily="34" charset="0"/>
                        </a:rPr>
                        <a:t>Heizung</a:t>
                      </a:r>
                    </a:p>
                  </a:txBody>
                  <a:tcPr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AT" sz="1750" dirty="0" smtClean="0">
                          <a:solidFill>
                            <a:schemeClr val="tx1"/>
                          </a:solidFill>
                        </a:rPr>
                        <a:t>50,-</a:t>
                      </a:r>
                      <a:endParaRPr lang="de-AT" sz="17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1383536"/>
                  </a:ext>
                </a:extLst>
              </a:tr>
              <a:tr h="357600">
                <a:tc>
                  <a:txBody>
                    <a:bodyPr/>
                    <a:lstStyle/>
                    <a:p>
                      <a:r>
                        <a:rPr lang="de-AT" sz="1800" dirty="0" smtClean="0">
                          <a:solidFill>
                            <a:schemeClr val="tx1"/>
                          </a:solidFill>
                          <a:latin typeface="Corbel" panose="020B0503020204020204" pitchFamily="34" charset="0"/>
                        </a:rPr>
                        <a:t>Kosten für PKW</a:t>
                      </a:r>
                    </a:p>
                  </a:txBody>
                  <a:tcPr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AT" sz="1750" dirty="0" smtClean="0">
                          <a:solidFill>
                            <a:schemeClr val="tx1"/>
                          </a:solidFill>
                        </a:rPr>
                        <a:t>520,-</a:t>
                      </a:r>
                      <a:endParaRPr lang="de-AT" sz="17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9469772"/>
                  </a:ext>
                </a:extLst>
              </a:tr>
              <a:tr h="357600">
                <a:tc>
                  <a:txBody>
                    <a:bodyPr/>
                    <a:lstStyle/>
                    <a:p>
                      <a:r>
                        <a:rPr lang="de-AT" sz="1800" dirty="0" smtClean="0">
                          <a:solidFill>
                            <a:schemeClr val="tx1"/>
                          </a:solidFill>
                          <a:latin typeface="Corbel" panose="020B0503020204020204" pitchFamily="34" charset="0"/>
                        </a:rPr>
                        <a:t>Telefon und Internet</a:t>
                      </a:r>
                    </a:p>
                  </a:txBody>
                  <a:tcPr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AT" sz="1750" dirty="0" smtClean="0">
                          <a:solidFill>
                            <a:schemeClr val="tx1"/>
                          </a:solidFill>
                        </a:rPr>
                        <a:t>60,-</a:t>
                      </a:r>
                      <a:endParaRPr lang="de-AT" sz="17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8996012"/>
                  </a:ext>
                </a:extLst>
              </a:tr>
              <a:tr h="357600">
                <a:tc>
                  <a:txBody>
                    <a:bodyPr/>
                    <a:lstStyle/>
                    <a:p>
                      <a:r>
                        <a:rPr lang="de-AT" sz="1800" dirty="0" smtClean="0">
                          <a:solidFill>
                            <a:schemeClr val="tx1"/>
                          </a:solidFill>
                          <a:latin typeface="Corbel" panose="020B0503020204020204" pitchFamily="34" charset="0"/>
                        </a:rPr>
                        <a:t>Rundfunkgebühren</a:t>
                      </a:r>
                    </a:p>
                  </a:txBody>
                  <a:tcPr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AT" sz="1750" dirty="0" smtClean="0">
                          <a:solidFill>
                            <a:schemeClr val="tx1"/>
                          </a:solidFill>
                        </a:rPr>
                        <a:t>25,-</a:t>
                      </a:r>
                      <a:endParaRPr lang="de-AT" sz="17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265904"/>
                  </a:ext>
                </a:extLst>
              </a:tr>
              <a:tr h="357600">
                <a:tc>
                  <a:txBody>
                    <a:bodyPr/>
                    <a:lstStyle/>
                    <a:p>
                      <a:r>
                        <a:rPr lang="de-AT" sz="1800" dirty="0" smtClean="0">
                          <a:solidFill>
                            <a:schemeClr val="tx1"/>
                          </a:solidFill>
                          <a:latin typeface="Corbel" panose="020B0503020204020204" pitchFamily="34" charset="0"/>
                        </a:rPr>
                        <a:t>Haushaltsversicherung</a:t>
                      </a:r>
                    </a:p>
                  </a:txBody>
                  <a:tcPr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AT" sz="1750" dirty="0" smtClean="0">
                          <a:solidFill>
                            <a:schemeClr val="tx1"/>
                          </a:solidFill>
                        </a:rPr>
                        <a:t>15,-</a:t>
                      </a:r>
                      <a:endParaRPr lang="de-AT" sz="17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2529735"/>
                  </a:ext>
                </a:extLst>
              </a:tr>
              <a:tr h="357600">
                <a:tc>
                  <a:txBody>
                    <a:bodyPr/>
                    <a:lstStyle/>
                    <a:p>
                      <a:r>
                        <a:rPr lang="de-AT" sz="1800" dirty="0" smtClean="0">
                          <a:solidFill>
                            <a:schemeClr val="tx1"/>
                          </a:solidFill>
                          <a:latin typeface="Corbel" panose="020B0503020204020204" pitchFamily="34" charset="0"/>
                        </a:rPr>
                        <a:t>Fitnessstudio </a:t>
                      </a:r>
                    </a:p>
                  </a:txBody>
                  <a:tcPr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AT" sz="1750" dirty="0" smtClean="0">
                          <a:solidFill>
                            <a:schemeClr val="tx1"/>
                          </a:solidFill>
                        </a:rPr>
                        <a:t>60,-</a:t>
                      </a:r>
                      <a:endParaRPr lang="de-AT" sz="17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8629516"/>
                  </a:ext>
                </a:extLst>
              </a:tr>
            </a:tbl>
          </a:graphicData>
        </a:graphic>
      </p:graphicFrame>
      <p:sp>
        <p:nvSpPr>
          <p:cNvPr id="9" name="Sprechblase: rechteckig mit abgerundeten Ecken 20">
            <a:extLst>
              <a:ext uri="{FF2B5EF4-FFF2-40B4-BE49-F238E27FC236}">
                <a16:creationId xmlns:a16="http://schemas.microsoft.com/office/drawing/2014/main" id="{C2EA0CA2-DBC2-4A11-9CC2-0346102029D1}"/>
              </a:ext>
            </a:extLst>
          </p:cNvPr>
          <p:cNvSpPr/>
          <p:nvPr/>
        </p:nvSpPr>
        <p:spPr>
          <a:xfrm>
            <a:off x="1396361" y="2038350"/>
            <a:ext cx="3823339" cy="1536756"/>
          </a:xfrm>
          <a:prstGeom prst="wedgeRoundRectCallout">
            <a:avLst>
              <a:gd name="adj1" fmla="val -30718"/>
              <a:gd name="adj2" fmla="val 110513"/>
              <a:gd name="adj3" fmla="val 16667"/>
            </a:avLst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1200"/>
              </a:spcBef>
            </a:pPr>
            <a:r>
              <a:rPr lang="de-AT" dirty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Wo bestehen deiner Meinung nach </a:t>
            </a:r>
            <a:r>
              <a:rPr lang="de-AT" b="1" dirty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Einsparungsmöglichkeiten</a:t>
            </a:r>
            <a:r>
              <a:rPr lang="de-AT" dirty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 bei den </a:t>
            </a:r>
            <a:r>
              <a:rPr lang="de-AT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fixen </a:t>
            </a:r>
            <a:r>
              <a:rPr lang="de-AT" dirty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Ausgaben von Max?</a:t>
            </a:r>
          </a:p>
        </p:txBody>
      </p:sp>
      <p:pic>
        <p:nvPicPr>
          <p:cNvPr id="11" name="Grafik 10" descr="P:\GEMEINSAME DOKUMENTE\Illustrationen_Felix\Skript_41-42\Julia_v1.png">
            <a:extLst>
              <a:ext uri="{FF2B5EF4-FFF2-40B4-BE49-F238E27FC236}">
                <a16:creationId xmlns:a16="http://schemas.microsoft.com/office/drawing/2014/main" id="{43109D35-1375-499A-8CB4-71A3A1C92D2A}"/>
              </a:ext>
            </a:extLst>
          </p:cNvPr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52" t="5918" r="13953" b="3488"/>
          <a:stretch/>
        </p:blipFill>
        <p:spPr bwMode="auto">
          <a:xfrm>
            <a:off x="486654" y="3803822"/>
            <a:ext cx="1409035" cy="2777636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8" name="Rechteck 7"/>
          <p:cNvSpPr/>
          <p:nvPr/>
        </p:nvSpPr>
        <p:spPr>
          <a:xfrm>
            <a:off x="638432" y="6533175"/>
            <a:ext cx="11516498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de-AT" sz="1050" dirty="0">
                <a:solidFill>
                  <a:prstClr val="black">
                    <a:lumMod val="50000"/>
                    <a:lumOff val="50000"/>
                  </a:prstClr>
                </a:solidFill>
              </a:rPr>
              <a:t>Quelle: </a:t>
            </a:r>
            <a:r>
              <a:rPr lang="de-AT" sz="1050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asb</a:t>
            </a:r>
            <a:r>
              <a:rPr lang="de-AT" sz="1050" dirty="0">
                <a:solidFill>
                  <a:prstClr val="black">
                    <a:lumMod val="50000"/>
                    <a:lumOff val="50000"/>
                  </a:prstClr>
                </a:solidFill>
              </a:rPr>
              <a:t> Schuldenreport </a:t>
            </a:r>
            <a:r>
              <a:rPr lang="de-AT" sz="1050" dirty="0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2019, </a:t>
            </a:r>
            <a:r>
              <a:rPr lang="de-AT" sz="1050" dirty="0">
                <a:solidFill>
                  <a:prstClr val="black">
                    <a:lumMod val="50000"/>
                    <a:lumOff val="50000"/>
                  </a:prstClr>
                </a:solidFill>
              </a:rPr>
              <a:t>https://www.schuldenberatung.at/downloads/infodatenbank/referenzbudgets/Referenzbudgets_2019_Aktualisierung_EndV.pdf?m=1559628703&amp;</a:t>
            </a:r>
          </a:p>
        </p:txBody>
      </p:sp>
      <p:grpSp>
        <p:nvGrpSpPr>
          <p:cNvPr id="10" name="Gruppieren 9"/>
          <p:cNvGrpSpPr/>
          <p:nvPr/>
        </p:nvGrpSpPr>
        <p:grpSpPr>
          <a:xfrm>
            <a:off x="61571" y="6348682"/>
            <a:ext cx="473608" cy="552450"/>
            <a:chOff x="0" y="0"/>
            <a:chExt cx="473608" cy="552450"/>
          </a:xfrm>
        </p:grpSpPr>
        <p:pic>
          <p:nvPicPr>
            <p:cNvPr id="12" name="Grafik 11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4678" y="0"/>
              <a:ext cx="328930" cy="377825"/>
            </a:xfrm>
            <a:prstGeom prst="rect">
              <a:avLst/>
            </a:prstGeom>
            <a:noFill/>
          </p:spPr>
        </p:pic>
        <p:sp>
          <p:nvSpPr>
            <p:cNvPr id="13" name="Textfeld 12"/>
            <p:cNvSpPr txBox="1"/>
            <p:nvPr/>
          </p:nvSpPr>
          <p:spPr>
            <a:xfrm>
              <a:off x="0" y="123825"/>
              <a:ext cx="265430" cy="428625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de-AT" sz="1200" b="1" dirty="0" smtClean="0">
                  <a:solidFill>
                    <a:srgbClr val="006067"/>
                  </a:solidFill>
                  <a:latin typeface="Corbel" panose="020B0503020204020204" pitchFamily="34" charset="0"/>
                  <a:ea typeface="Times New Roman" panose="02020603050405020304" pitchFamily="18" charset="0"/>
                </a:rPr>
                <a:t>3c</a:t>
              </a:r>
              <a:endParaRPr lang="de-AT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17025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eck 9">
            <a:extLst>
              <a:ext uri="{FF2B5EF4-FFF2-40B4-BE49-F238E27FC236}">
                <a16:creationId xmlns:a16="http://schemas.microsoft.com/office/drawing/2014/main" id="{77769E26-63EA-45F9-9150-EBD31548DBCB}"/>
              </a:ext>
            </a:extLst>
          </p:cNvPr>
          <p:cNvSpPr/>
          <p:nvPr/>
        </p:nvSpPr>
        <p:spPr>
          <a:xfrm>
            <a:off x="943016" y="1838507"/>
            <a:ext cx="9944059" cy="4590868"/>
          </a:xfrm>
          <a:prstGeom prst="rect">
            <a:avLst/>
          </a:prstGeom>
          <a:solidFill>
            <a:srgbClr val="D7DDE5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de-AT" sz="5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/>
            </a:r>
            <a:br>
              <a:rPr lang="de-AT" sz="5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</a:br>
            <a:r>
              <a:rPr lang="de-AT" sz="2400" dirty="0">
                <a:solidFill>
                  <a:srgbClr val="006067"/>
                </a:solidFill>
                <a:latin typeface="Corbel" panose="020B0503020204020204" pitchFamily="34" charset="0"/>
                <a:sym typeface="Wingdings" panose="05000000000000000000" pitchFamily="2" charset="2"/>
              </a:rPr>
              <a:t></a:t>
            </a:r>
            <a:r>
              <a:rPr lang="de-AT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  <a:sym typeface="Wingdings" panose="05000000000000000000" pitchFamily="2" charset="2"/>
              </a:rPr>
              <a:t>   </a:t>
            </a:r>
            <a:r>
              <a:rPr lang="de-AT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Genauer Ausgaben-Check</a:t>
            </a:r>
          </a:p>
          <a:p>
            <a:pPr marL="742950" lvl="1" indent="-285750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de-AT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Angebote von Versicherungen, Energieanbietern etc. (mithilfe von Onlineportalen) miteinander vergleichen und  ev. Wechsel zu billigeren Anbietern</a:t>
            </a:r>
            <a:endParaRPr lang="de-AT" dirty="0">
              <a:solidFill>
                <a:schemeClr val="tx1">
                  <a:lumMod val="85000"/>
                  <a:lumOff val="15000"/>
                </a:schemeClr>
              </a:solidFill>
              <a:latin typeface="Corbel" panose="020B0503020204020204" pitchFamily="34" charset="0"/>
            </a:endParaRPr>
          </a:p>
          <a:p>
            <a:pPr>
              <a:lnSpc>
                <a:spcPct val="120000"/>
              </a:lnSpc>
              <a:spcBef>
                <a:spcPts val="2400"/>
              </a:spcBef>
            </a:pPr>
            <a:r>
              <a:rPr lang="de-AT" sz="2400" dirty="0" smtClean="0">
                <a:solidFill>
                  <a:srgbClr val="006067"/>
                </a:solidFill>
                <a:latin typeface="Corbel" panose="020B0503020204020204" pitchFamily="34" charset="0"/>
                <a:sym typeface="Wingdings" panose="05000000000000000000" pitchFamily="2" charset="2"/>
              </a:rPr>
              <a:t></a:t>
            </a:r>
            <a:r>
              <a:rPr lang="de-AT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  <a:sym typeface="Wingdings" panose="05000000000000000000" pitchFamily="2" charset="2"/>
              </a:rPr>
              <a:t>   </a:t>
            </a:r>
            <a:r>
              <a:rPr lang="de-AT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Veränderung der bisherigen Lebensgewohnheiten</a:t>
            </a:r>
            <a:endParaRPr lang="de-AT" sz="2000" b="1" dirty="0">
              <a:solidFill>
                <a:schemeClr val="tx1">
                  <a:lumMod val="85000"/>
                  <a:lumOff val="15000"/>
                </a:schemeClr>
              </a:solidFill>
              <a:latin typeface="Corbel" panose="020B0503020204020204" pitchFamily="34" charset="0"/>
            </a:endParaRPr>
          </a:p>
          <a:p>
            <a:pPr marL="742950" lvl="1" indent="-285750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de-AT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Reduktion der Energiekosten durch Energiesparen</a:t>
            </a:r>
          </a:p>
          <a:p>
            <a:pPr marL="742950" lvl="1" indent="-285750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de-AT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Reduktion der Mietkosten durch Umzug in eine billigere Wohnung oder durch Gründung einer Wohngemeinschaft</a:t>
            </a:r>
            <a:endParaRPr lang="de-AT" dirty="0">
              <a:solidFill>
                <a:schemeClr val="tx1">
                  <a:lumMod val="85000"/>
                  <a:lumOff val="15000"/>
                </a:schemeClr>
              </a:solidFill>
              <a:latin typeface="Corbel" panose="020B0503020204020204" pitchFamily="34" charset="0"/>
            </a:endParaRPr>
          </a:p>
          <a:p>
            <a:pPr marL="742950" lvl="1" indent="-285750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de-AT" dirty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Alternativen zu einem PKW (z. B. Öffentliche Verkehrsmittel) auf </a:t>
            </a:r>
            <a:r>
              <a:rPr lang="de-AT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Machbarkeit </a:t>
            </a:r>
            <a:r>
              <a:rPr lang="de-AT" dirty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prüfen</a:t>
            </a:r>
          </a:p>
          <a:p>
            <a:pPr>
              <a:lnSpc>
                <a:spcPct val="120000"/>
              </a:lnSpc>
              <a:spcBef>
                <a:spcPts val="2400"/>
              </a:spcBef>
              <a:spcAft>
                <a:spcPts val="200"/>
              </a:spcAft>
            </a:pPr>
            <a:r>
              <a:rPr lang="de-AT" sz="2400" dirty="0" smtClean="0">
                <a:solidFill>
                  <a:srgbClr val="006067"/>
                </a:solidFill>
                <a:latin typeface="Corbel" panose="020B0503020204020204" pitchFamily="34" charset="0"/>
                <a:sym typeface="Wingdings" panose="05000000000000000000" pitchFamily="2" charset="2"/>
              </a:rPr>
              <a:t></a:t>
            </a:r>
            <a:r>
              <a:rPr lang="de-AT" sz="200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orbel" panose="020B0503020204020204" pitchFamily="34" charset="0"/>
                <a:sym typeface="Wingdings" panose="05000000000000000000" pitchFamily="2" charset="2"/>
              </a:rPr>
              <a:t>   </a:t>
            </a:r>
            <a:r>
              <a:rPr lang="de-AT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Professionelle Unterstützung durch </a:t>
            </a:r>
            <a:r>
              <a:rPr lang="de-AT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Schuldnerberatungen</a:t>
            </a:r>
            <a:endParaRPr lang="de-AT" sz="2000" b="1" dirty="0">
              <a:solidFill>
                <a:schemeClr val="tx1">
                  <a:lumMod val="85000"/>
                  <a:lumOff val="15000"/>
                </a:schemeClr>
              </a:solidFill>
              <a:latin typeface="Corbel" panose="020B0503020204020204" pitchFamily="34" charset="0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ECAEB78-BB2A-4B20-8BDC-22B1DF661F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Einsparungsmöglichkeiten</a:t>
            </a: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77769E26-63EA-45F9-9150-EBD31548DBCB}"/>
              </a:ext>
            </a:extLst>
          </p:cNvPr>
          <p:cNvSpPr/>
          <p:nvPr/>
        </p:nvSpPr>
        <p:spPr>
          <a:xfrm>
            <a:off x="943015" y="1409699"/>
            <a:ext cx="9944060" cy="428807"/>
          </a:xfrm>
          <a:prstGeom prst="rect">
            <a:avLst/>
          </a:prstGeom>
          <a:solidFill>
            <a:srgbClr val="006067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de-AT" sz="2000" dirty="0" smtClean="0">
                <a:solidFill>
                  <a:schemeClr val="bg1"/>
                </a:solidFill>
                <a:latin typeface="Corbel" panose="020B0503020204020204" pitchFamily="34" charset="0"/>
              </a:rPr>
              <a:t>Tipps zur möglichen Reduktion von fixen Ausgaben</a:t>
            </a:r>
            <a:endParaRPr lang="de-AT" sz="2000" dirty="0">
              <a:solidFill>
                <a:schemeClr val="bg1"/>
              </a:solidFill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5833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ECAEB78-BB2A-4B20-8BDC-22B1DF661F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Einsparungsmöglichkeiten</a:t>
            </a:r>
          </a:p>
        </p:txBody>
      </p:sp>
      <p:graphicFrame>
        <p:nvGraphicFramePr>
          <p:cNvPr id="10" name="Tabel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3663524"/>
              </p:ext>
            </p:extLst>
          </p:nvPr>
        </p:nvGraphicFramePr>
        <p:xfrm>
          <a:off x="6669726" y="1803621"/>
          <a:ext cx="4262127" cy="146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95418">
                  <a:extLst>
                    <a:ext uri="{9D8B030D-6E8A-4147-A177-3AD203B41FA5}">
                      <a16:colId xmlns:a16="http://schemas.microsoft.com/office/drawing/2014/main" val="4288108496"/>
                    </a:ext>
                  </a:extLst>
                </a:gridCol>
                <a:gridCol w="1466709">
                  <a:extLst>
                    <a:ext uri="{9D8B030D-6E8A-4147-A177-3AD203B41FA5}">
                      <a16:colId xmlns:a16="http://schemas.microsoft.com/office/drawing/2014/main" val="1280332899"/>
                    </a:ext>
                  </a:extLst>
                </a:gridCol>
              </a:tblGrid>
              <a:tr h="357600">
                <a:tc>
                  <a:txBody>
                    <a:bodyPr/>
                    <a:lstStyle/>
                    <a:p>
                      <a:r>
                        <a:rPr lang="de-AT" sz="1800" dirty="0" smtClean="0">
                          <a:solidFill>
                            <a:srgbClr val="C55A11"/>
                          </a:solidFill>
                          <a:latin typeface="Corbel" panose="020B0503020204020204" pitchFamily="34" charset="0"/>
                        </a:rPr>
                        <a:t>Haushaltsausgaben</a:t>
                      </a:r>
                      <a:endParaRPr lang="de-AT" sz="1750" dirty="0">
                        <a:solidFill>
                          <a:srgbClr val="C55A11"/>
                        </a:solidFill>
                        <a:latin typeface="Corbel" panose="020B0503020204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750" dirty="0" smtClean="0">
                          <a:solidFill>
                            <a:schemeClr val="tx1"/>
                          </a:solidFill>
                        </a:rPr>
                        <a:t>Euro</a:t>
                      </a:r>
                      <a:endParaRPr lang="de-AT" sz="17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1631041"/>
                  </a:ext>
                </a:extLst>
              </a:tr>
              <a:tr h="357600">
                <a:tc>
                  <a:txBody>
                    <a:bodyPr/>
                    <a:lstStyle/>
                    <a:p>
                      <a:r>
                        <a:rPr lang="de-AT" sz="1800" dirty="0" smtClean="0">
                          <a:solidFill>
                            <a:schemeClr val="tx1"/>
                          </a:solidFill>
                          <a:latin typeface="Corbel" panose="020B0503020204020204" pitchFamily="34" charset="0"/>
                        </a:rPr>
                        <a:t>Nahrungsmittel</a:t>
                      </a:r>
                    </a:p>
                  </a:txBody>
                  <a:tcPr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AT" sz="1750" dirty="0" smtClean="0">
                          <a:solidFill>
                            <a:schemeClr val="tx1"/>
                          </a:solidFill>
                        </a:rPr>
                        <a:t>370,-</a:t>
                      </a:r>
                      <a:endParaRPr lang="de-AT" sz="17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1395686"/>
                  </a:ext>
                </a:extLst>
              </a:tr>
              <a:tr h="357600">
                <a:tc>
                  <a:txBody>
                    <a:bodyPr/>
                    <a:lstStyle/>
                    <a:p>
                      <a:r>
                        <a:rPr lang="de-AT" sz="1800" dirty="0" smtClean="0">
                          <a:solidFill>
                            <a:schemeClr val="tx1"/>
                          </a:solidFill>
                          <a:latin typeface="Corbel" panose="020B0503020204020204" pitchFamily="34" charset="0"/>
                        </a:rPr>
                        <a:t>Körperpflege</a:t>
                      </a:r>
                    </a:p>
                  </a:txBody>
                  <a:tcPr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AT" sz="1750" dirty="0" smtClean="0">
                          <a:solidFill>
                            <a:schemeClr val="tx1"/>
                          </a:solidFill>
                        </a:rPr>
                        <a:t>40,-</a:t>
                      </a:r>
                      <a:endParaRPr lang="de-AT" sz="17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4048050"/>
                  </a:ext>
                </a:extLst>
              </a:tr>
              <a:tr h="357600">
                <a:tc>
                  <a:txBody>
                    <a:bodyPr/>
                    <a:lstStyle/>
                    <a:p>
                      <a:r>
                        <a:rPr lang="de-AT" sz="1800" dirty="0" smtClean="0">
                          <a:solidFill>
                            <a:schemeClr val="tx1"/>
                          </a:solidFill>
                          <a:latin typeface="Corbel" panose="020B0503020204020204" pitchFamily="34" charset="0"/>
                        </a:rPr>
                        <a:t>Reinigungsmittel</a:t>
                      </a:r>
                    </a:p>
                  </a:txBody>
                  <a:tcPr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AT" sz="1750" dirty="0" smtClean="0">
                          <a:solidFill>
                            <a:schemeClr val="tx1"/>
                          </a:solidFill>
                        </a:rPr>
                        <a:t>10,-</a:t>
                      </a:r>
                      <a:endParaRPr lang="de-AT" sz="17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0820503"/>
                  </a:ext>
                </a:extLst>
              </a:tr>
            </a:tbl>
          </a:graphicData>
        </a:graphic>
      </p:graphicFrame>
      <p:graphicFrame>
        <p:nvGraphicFramePr>
          <p:cNvPr id="11" name="Tabel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817311"/>
              </p:ext>
            </p:extLst>
          </p:nvPr>
        </p:nvGraphicFramePr>
        <p:xfrm>
          <a:off x="6669726" y="3866952"/>
          <a:ext cx="4262127" cy="146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95418">
                  <a:extLst>
                    <a:ext uri="{9D8B030D-6E8A-4147-A177-3AD203B41FA5}">
                      <a16:colId xmlns:a16="http://schemas.microsoft.com/office/drawing/2014/main" val="1874614290"/>
                    </a:ext>
                  </a:extLst>
                </a:gridCol>
                <a:gridCol w="1466709">
                  <a:extLst>
                    <a:ext uri="{9D8B030D-6E8A-4147-A177-3AD203B41FA5}">
                      <a16:colId xmlns:a16="http://schemas.microsoft.com/office/drawing/2014/main" val="1484514246"/>
                    </a:ext>
                  </a:extLst>
                </a:gridCol>
              </a:tblGrid>
              <a:tr h="357600">
                <a:tc>
                  <a:txBody>
                    <a:bodyPr/>
                    <a:lstStyle/>
                    <a:p>
                      <a:r>
                        <a:rPr lang="de-AT" sz="1800" dirty="0" smtClean="0">
                          <a:solidFill>
                            <a:srgbClr val="C55A11"/>
                          </a:solidFill>
                          <a:latin typeface="Corbel" panose="020B0503020204020204" pitchFamily="34" charset="0"/>
                        </a:rPr>
                        <a:t>Unregelmäßige</a:t>
                      </a:r>
                      <a:r>
                        <a:rPr lang="de-AT" sz="1800" baseline="0" dirty="0" smtClean="0">
                          <a:solidFill>
                            <a:srgbClr val="C55A11"/>
                          </a:solidFill>
                          <a:latin typeface="Corbel" panose="020B0503020204020204" pitchFamily="34" charset="0"/>
                        </a:rPr>
                        <a:t> Ausgaben</a:t>
                      </a:r>
                      <a:endParaRPr lang="de-AT" sz="1750" dirty="0">
                        <a:solidFill>
                          <a:srgbClr val="C55A11"/>
                        </a:solidFill>
                        <a:latin typeface="Corbel" panose="020B0503020204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750" dirty="0" smtClean="0">
                          <a:solidFill>
                            <a:schemeClr val="tx1"/>
                          </a:solidFill>
                        </a:rPr>
                        <a:t>Euro</a:t>
                      </a:r>
                      <a:endParaRPr lang="de-AT" sz="17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2669994"/>
                  </a:ext>
                </a:extLst>
              </a:tr>
              <a:tr h="357600">
                <a:tc>
                  <a:txBody>
                    <a:bodyPr/>
                    <a:lstStyle/>
                    <a:p>
                      <a:r>
                        <a:rPr lang="de-AT" sz="1800" dirty="0" smtClean="0">
                          <a:solidFill>
                            <a:schemeClr val="tx1"/>
                          </a:solidFill>
                          <a:latin typeface="Corbel" panose="020B0503020204020204" pitchFamily="34" charset="0"/>
                        </a:rPr>
                        <a:t>Kleidung</a:t>
                      </a:r>
                    </a:p>
                  </a:txBody>
                  <a:tcPr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AT" sz="1750" dirty="0" smtClean="0">
                          <a:solidFill>
                            <a:schemeClr val="tx1"/>
                          </a:solidFill>
                        </a:rPr>
                        <a:t>75,-</a:t>
                      </a:r>
                      <a:endParaRPr lang="de-AT" sz="17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1733988"/>
                  </a:ext>
                </a:extLst>
              </a:tr>
              <a:tr h="357600">
                <a:tc>
                  <a:txBody>
                    <a:bodyPr/>
                    <a:lstStyle/>
                    <a:p>
                      <a:r>
                        <a:rPr lang="de-AT" sz="1800" dirty="0" smtClean="0">
                          <a:solidFill>
                            <a:schemeClr val="tx1"/>
                          </a:solidFill>
                          <a:latin typeface="Corbel" panose="020B0503020204020204" pitchFamily="34" charset="0"/>
                        </a:rPr>
                        <a:t>Gesundheitsvorsorge</a:t>
                      </a:r>
                    </a:p>
                  </a:txBody>
                  <a:tcPr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AT" sz="1750" dirty="0" smtClean="0">
                          <a:solidFill>
                            <a:schemeClr val="tx1"/>
                          </a:solidFill>
                        </a:rPr>
                        <a:t>40,-</a:t>
                      </a:r>
                      <a:endParaRPr lang="de-AT" sz="17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970932"/>
                  </a:ext>
                </a:extLst>
              </a:tr>
              <a:tr h="357600">
                <a:tc>
                  <a:txBody>
                    <a:bodyPr/>
                    <a:lstStyle/>
                    <a:p>
                      <a:r>
                        <a:rPr lang="de-AT" sz="1800" dirty="0" smtClean="0">
                          <a:solidFill>
                            <a:schemeClr val="tx1"/>
                          </a:solidFill>
                          <a:latin typeface="Corbel" panose="020B0503020204020204" pitchFamily="34" charset="0"/>
                        </a:rPr>
                        <a:t>Ausgaben Freizeit</a:t>
                      </a:r>
                    </a:p>
                  </a:txBody>
                  <a:tcPr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AT" sz="1750" dirty="0" smtClean="0">
                          <a:solidFill>
                            <a:schemeClr val="tx1"/>
                          </a:solidFill>
                        </a:rPr>
                        <a:t>150,-</a:t>
                      </a:r>
                      <a:endParaRPr lang="de-AT" sz="17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6729929"/>
                  </a:ext>
                </a:extLst>
              </a:tr>
            </a:tbl>
          </a:graphicData>
        </a:graphic>
      </p:graphicFrame>
      <p:sp>
        <p:nvSpPr>
          <p:cNvPr id="9" name="Sprechblase: rechteckig mit abgerundeten Ecken 20">
            <a:extLst>
              <a:ext uri="{FF2B5EF4-FFF2-40B4-BE49-F238E27FC236}">
                <a16:creationId xmlns:a16="http://schemas.microsoft.com/office/drawing/2014/main" id="{C2EA0CA2-DBC2-4A11-9CC2-0346102029D1}"/>
              </a:ext>
            </a:extLst>
          </p:cNvPr>
          <p:cNvSpPr/>
          <p:nvPr/>
        </p:nvSpPr>
        <p:spPr>
          <a:xfrm>
            <a:off x="1396361" y="1803622"/>
            <a:ext cx="3912239" cy="1771484"/>
          </a:xfrm>
          <a:prstGeom prst="wedgeRoundRectCallout">
            <a:avLst>
              <a:gd name="adj1" fmla="val -33353"/>
              <a:gd name="adj2" fmla="val 86677"/>
              <a:gd name="adj3" fmla="val 16667"/>
            </a:avLst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1200"/>
              </a:spcBef>
            </a:pPr>
            <a:r>
              <a:rPr lang="de-AT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Wo bestehen deiner Meinung nach </a:t>
            </a:r>
            <a:r>
              <a:rPr lang="de-AT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Einsparungsmöglichkeiten</a:t>
            </a:r>
            <a:r>
              <a:rPr lang="de-AT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 bei den Haushaltsausgaben und unregelmäßigen Ausgaben von Max?</a:t>
            </a:r>
            <a:endParaRPr lang="de-AT" dirty="0">
              <a:solidFill>
                <a:schemeClr val="tx1">
                  <a:lumMod val="85000"/>
                  <a:lumOff val="15000"/>
                </a:schemeClr>
              </a:solidFill>
              <a:latin typeface="Corbel" panose="020B0503020204020204" pitchFamily="34" charset="0"/>
            </a:endParaRPr>
          </a:p>
        </p:txBody>
      </p:sp>
      <p:pic>
        <p:nvPicPr>
          <p:cNvPr id="13" name="Grafik 12" descr="P:\GEMEINSAME DOKUMENTE\Illustrationen_Felix\Skript_41-42\Julia_v1.png">
            <a:extLst>
              <a:ext uri="{FF2B5EF4-FFF2-40B4-BE49-F238E27FC236}">
                <a16:creationId xmlns:a16="http://schemas.microsoft.com/office/drawing/2014/main" id="{43109D35-1375-499A-8CB4-71A3A1C92D2A}"/>
              </a:ext>
            </a:extLst>
          </p:cNvPr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52" t="5918" r="13953" b="3488"/>
          <a:stretch/>
        </p:blipFill>
        <p:spPr bwMode="auto">
          <a:xfrm>
            <a:off x="486654" y="3803822"/>
            <a:ext cx="1409035" cy="2777636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8" name="Rechteck 7"/>
          <p:cNvSpPr/>
          <p:nvPr/>
        </p:nvSpPr>
        <p:spPr>
          <a:xfrm>
            <a:off x="638432" y="6533175"/>
            <a:ext cx="11516498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de-AT" sz="1050" dirty="0">
                <a:solidFill>
                  <a:prstClr val="black">
                    <a:lumMod val="50000"/>
                    <a:lumOff val="50000"/>
                  </a:prstClr>
                </a:solidFill>
              </a:rPr>
              <a:t>Quelle: </a:t>
            </a:r>
            <a:r>
              <a:rPr lang="de-AT" sz="1050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asb</a:t>
            </a:r>
            <a:r>
              <a:rPr lang="de-AT" sz="1050" dirty="0">
                <a:solidFill>
                  <a:prstClr val="black">
                    <a:lumMod val="50000"/>
                    <a:lumOff val="50000"/>
                  </a:prstClr>
                </a:solidFill>
              </a:rPr>
              <a:t> Schuldenreport </a:t>
            </a:r>
            <a:r>
              <a:rPr lang="de-AT" sz="1050" dirty="0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2019, </a:t>
            </a:r>
            <a:r>
              <a:rPr lang="de-AT" sz="1050" dirty="0">
                <a:solidFill>
                  <a:prstClr val="black">
                    <a:lumMod val="50000"/>
                    <a:lumOff val="50000"/>
                  </a:prstClr>
                </a:solidFill>
              </a:rPr>
              <a:t>https://www.schuldenberatung.at/downloads/infodatenbank/referenzbudgets/Referenzbudgets_2019_Aktualisierung_EndV.pdf?m=1559628703&amp;</a:t>
            </a:r>
          </a:p>
        </p:txBody>
      </p:sp>
      <p:grpSp>
        <p:nvGrpSpPr>
          <p:cNvPr id="12" name="Gruppieren 11"/>
          <p:cNvGrpSpPr/>
          <p:nvPr/>
        </p:nvGrpSpPr>
        <p:grpSpPr>
          <a:xfrm>
            <a:off x="61571" y="6348682"/>
            <a:ext cx="473608" cy="552450"/>
            <a:chOff x="0" y="0"/>
            <a:chExt cx="473608" cy="552450"/>
          </a:xfrm>
        </p:grpSpPr>
        <p:pic>
          <p:nvPicPr>
            <p:cNvPr id="14" name="Grafik 13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4678" y="0"/>
              <a:ext cx="328930" cy="377825"/>
            </a:xfrm>
            <a:prstGeom prst="rect">
              <a:avLst/>
            </a:prstGeom>
            <a:noFill/>
          </p:spPr>
        </p:pic>
        <p:sp>
          <p:nvSpPr>
            <p:cNvPr id="15" name="Textfeld 14"/>
            <p:cNvSpPr txBox="1"/>
            <p:nvPr/>
          </p:nvSpPr>
          <p:spPr>
            <a:xfrm>
              <a:off x="0" y="123825"/>
              <a:ext cx="265430" cy="428625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de-AT" sz="1200" b="1" dirty="0" smtClean="0">
                  <a:solidFill>
                    <a:srgbClr val="006067"/>
                  </a:solidFill>
                  <a:latin typeface="Corbel" panose="020B0503020204020204" pitchFamily="34" charset="0"/>
                  <a:ea typeface="Times New Roman" panose="02020603050405020304" pitchFamily="18" charset="0"/>
                </a:rPr>
                <a:t>3c</a:t>
              </a:r>
              <a:endParaRPr lang="de-AT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88416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eck 9">
            <a:extLst>
              <a:ext uri="{FF2B5EF4-FFF2-40B4-BE49-F238E27FC236}">
                <a16:creationId xmlns:a16="http://schemas.microsoft.com/office/drawing/2014/main" id="{77769E26-63EA-45F9-9150-EBD31548DBCB}"/>
              </a:ext>
            </a:extLst>
          </p:cNvPr>
          <p:cNvSpPr/>
          <p:nvPr/>
        </p:nvSpPr>
        <p:spPr>
          <a:xfrm>
            <a:off x="943016" y="1838507"/>
            <a:ext cx="9944059" cy="4590868"/>
          </a:xfrm>
          <a:prstGeom prst="rect">
            <a:avLst/>
          </a:prstGeom>
          <a:solidFill>
            <a:srgbClr val="D7DDE5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de-AT" sz="5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/>
            </a:r>
            <a:br>
              <a:rPr lang="de-AT" sz="5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</a:br>
            <a:r>
              <a:rPr lang="de-AT" sz="2400" dirty="0">
                <a:solidFill>
                  <a:srgbClr val="006067"/>
                </a:solidFill>
                <a:latin typeface="Corbel" panose="020B0503020204020204" pitchFamily="34" charset="0"/>
                <a:sym typeface="Wingdings" panose="05000000000000000000" pitchFamily="2" charset="2"/>
              </a:rPr>
              <a:t></a:t>
            </a:r>
            <a:r>
              <a:rPr lang="de-AT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  <a:sym typeface="Wingdings" panose="05000000000000000000" pitchFamily="2" charset="2"/>
              </a:rPr>
              <a:t>   </a:t>
            </a:r>
            <a:r>
              <a:rPr lang="de-AT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Genauer </a:t>
            </a:r>
            <a:r>
              <a:rPr lang="de-AT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Ausgaben-Check bei den Haushaltsausgaben</a:t>
            </a:r>
            <a:endParaRPr lang="de-AT" sz="2000" b="1" dirty="0">
              <a:solidFill>
                <a:schemeClr val="tx1">
                  <a:lumMod val="85000"/>
                  <a:lumOff val="15000"/>
                </a:schemeClr>
              </a:solidFill>
              <a:latin typeface="Corbel" panose="020B0503020204020204" pitchFamily="34" charset="0"/>
            </a:endParaRPr>
          </a:p>
          <a:p>
            <a:pPr marL="742950" lvl="1" indent="-285750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de-AT" dirty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Auf Sonderangebote </a:t>
            </a:r>
            <a:r>
              <a:rPr lang="de-AT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achten und Vergleich mehrerer Anbieter</a:t>
            </a:r>
          </a:p>
          <a:p>
            <a:pPr marL="742950" lvl="1" indent="-285750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de-AT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Einkaufzettel schreiben oder ein Bargeldbudget definieren</a:t>
            </a:r>
          </a:p>
          <a:p>
            <a:pPr marL="742950" lvl="1" indent="-285750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de-AT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Auf Fertiggerichte verzichten bzw. frisch selber kochen (wenn möglich auch für mehrere Tage) </a:t>
            </a:r>
          </a:p>
          <a:p>
            <a:pPr>
              <a:lnSpc>
                <a:spcPct val="120000"/>
              </a:lnSpc>
              <a:spcBef>
                <a:spcPts val="2400"/>
              </a:spcBef>
            </a:pPr>
            <a:r>
              <a:rPr lang="de-AT" sz="2400" dirty="0" smtClean="0">
                <a:solidFill>
                  <a:srgbClr val="006067"/>
                </a:solidFill>
                <a:latin typeface="Corbel" panose="020B0503020204020204" pitchFamily="34" charset="0"/>
                <a:sym typeface="Wingdings" panose="05000000000000000000" pitchFamily="2" charset="2"/>
              </a:rPr>
              <a:t></a:t>
            </a:r>
            <a:r>
              <a:rPr lang="de-AT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  <a:sym typeface="Wingdings" panose="05000000000000000000" pitchFamily="2" charset="2"/>
              </a:rPr>
              <a:t>   </a:t>
            </a:r>
            <a:r>
              <a:rPr lang="de-AT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Einsparmöglichkeiten bei den unregelmäßigen Ausgaben</a:t>
            </a:r>
            <a:endParaRPr lang="de-AT" sz="2000" b="1" dirty="0">
              <a:solidFill>
                <a:schemeClr val="tx1">
                  <a:lumMod val="85000"/>
                  <a:lumOff val="15000"/>
                </a:schemeClr>
              </a:solidFill>
              <a:latin typeface="Corbel" panose="020B0503020204020204" pitchFamily="34" charset="0"/>
            </a:endParaRPr>
          </a:p>
          <a:p>
            <a:pPr marL="742950" lvl="1" indent="-285750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de-AT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Ausgaben für die Freizeit kontrollieren und auf Notwendigkeit überprüfen</a:t>
            </a:r>
          </a:p>
          <a:p>
            <a:pPr marL="742950" lvl="1" indent="-285750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de-AT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Abos (Zeitungen, Streaming-Dienste etc.) auf Notwendigkeit prüfen und ggfs. stornieren</a:t>
            </a:r>
            <a:endParaRPr lang="de-AT" dirty="0">
              <a:solidFill>
                <a:schemeClr val="tx1">
                  <a:lumMod val="85000"/>
                  <a:lumOff val="15000"/>
                </a:schemeClr>
              </a:solidFill>
              <a:latin typeface="Corbel" panose="020B0503020204020204" pitchFamily="34" charset="0"/>
            </a:endParaRPr>
          </a:p>
          <a:p>
            <a:pPr marL="742950" lvl="1" indent="-285750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de-AT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Sonderangebote (z. B. Gutscheine für Freizeitevents) nutzen</a:t>
            </a:r>
          </a:p>
          <a:p>
            <a:pPr>
              <a:lnSpc>
                <a:spcPct val="120000"/>
              </a:lnSpc>
              <a:spcBef>
                <a:spcPts val="2400"/>
              </a:spcBef>
              <a:spcAft>
                <a:spcPts val="200"/>
              </a:spcAft>
            </a:pPr>
            <a:r>
              <a:rPr lang="de-AT" sz="2400" dirty="0" smtClean="0">
                <a:solidFill>
                  <a:srgbClr val="006067"/>
                </a:solidFill>
                <a:latin typeface="Corbel" panose="020B0503020204020204" pitchFamily="34" charset="0"/>
                <a:sym typeface="Wingdings" panose="05000000000000000000" pitchFamily="2" charset="2"/>
              </a:rPr>
              <a:t></a:t>
            </a:r>
            <a:r>
              <a:rPr lang="de-AT" sz="200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orbel" panose="020B0503020204020204" pitchFamily="34" charset="0"/>
                <a:sym typeface="Wingdings" panose="05000000000000000000" pitchFamily="2" charset="2"/>
              </a:rPr>
              <a:t>   </a:t>
            </a:r>
            <a:r>
              <a:rPr lang="de-AT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Professionelle Unterstützung durch </a:t>
            </a:r>
            <a:r>
              <a:rPr lang="de-AT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Schuldnerberatungen</a:t>
            </a:r>
            <a:endParaRPr lang="de-AT" sz="2000" b="1" dirty="0">
              <a:solidFill>
                <a:schemeClr val="tx1">
                  <a:lumMod val="85000"/>
                  <a:lumOff val="15000"/>
                </a:schemeClr>
              </a:solidFill>
              <a:latin typeface="Corbel" panose="020B0503020204020204" pitchFamily="34" charset="0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ECAEB78-BB2A-4B20-8BDC-22B1DF661F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Einsparungsmöglichkeiten</a:t>
            </a: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77769E26-63EA-45F9-9150-EBD31548DBCB}"/>
              </a:ext>
            </a:extLst>
          </p:cNvPr>
          <p:cNvSpPr/>
          <p:nvPr/>
        </p:nvSpPr>
        <p:spPr>
          <a:xfrm>
            <a:off x="943015" y="1409699"/>
            <a:ext cx="9944060" cy="428807"/>
          </a:xfrm>
          <a:prstGeom prst="rect">
            <a:avLst/>
          </a:prstGeom>
          <a:solidFill>
            <a:srgbClr val="006067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de-AT" sz="2000" dirty="0" smtClean="0">
                <a:solidFill>
                  <a:schemeClr val="bg1"/>
                </a:solidFill>
                <a:latin typeface="Corbel" panose="020B0503020204020204" pitchFamily="34" charset="0"/>
              </a:rPr>
              <a:t>Tipps zur möglichen Reduktion der Haushaltsausgaben und der unregelmäßigen Ausgaben</a:t>
            </a:r>
            <a:endParaRPr lang="de-AT" sz="2000" dirty="0">
              <a:solidFill>
                <a:schemeClr val="bg1"/>
              </a:solidFill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9502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58B4D537-64E8-4426-A37A-5759DCFDFB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AT" dirty="0" smtClean="0"/>
              <a:t>Kann ich den Umgang mit Geld im Voraus planen?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850823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ECAEB78-BB2A-4B20-8BDC-22B1DF661F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Haushaltsplan</a:t>
            </a:r>
            <a:endParaRPr lang="de-AT" dirty="0"/>
          </a:p>
        </p:txBody>
      </p:sp>
      <p:sp>
        <p:nvSpPr>
          <p:cNvPr id="13" name="Sprechblase: rechteckig mit abgerundeten Ecken 21">
            <a:extLst>
              <a:ext uri="{FF2B5EF4-FFF2-40B4-BE49-F238E27FC236}">
                <a16:creationId xmlns:a16="http://schemas.microsoft.com/office/drawing/2014/main" id="{62C1D4C1-3064-4AE5-8770-14AFDC2B3DC6}"/>
              </a:ext>
            </a:extLst>
          </p:cNvPr>
          <p:cNvSpPr/>
          <p:nvPr/>
        </p:nvSpPr>
        <p:spPr>
          <a:xfrm>
            <a:off x="409885" y="1815130"/>
            <a:ext cx="3575495" cy="1890834"/>
          </a:xfrm>
          <a:prstGeom prst="wedgeRoundRectCallout">
            <a:avLst>
              <a:gd name="adj1" fmla="val 2603"/>
              <a:gd name="adj2" fmla="val 80835"/>
              <a:gd name="adj3" fmla="val 16667"/>
            </a:avLst>
          </a:prstGeom>
          <a:solidFill>
            <a:schemeClr val="bg1">
              <a:lumMod val="95000"/>
            </a:schemeClr>
          </a:solidFill>
          <a:ln>
            <a:solidFill>
              <a:srgbClr val="D7DDE5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1200"/>
              </a:spcBef>
            </a:pPr>
            <a:r>
              <a:rPr lang="de-AT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Um einen Überblick über die </a:t>
            </a:r>
            <a:r>
              <a:rPr lang="de-AT" b="1" u="sng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geplanten</a:t>
            </a:r>
            <a:r>
              <a:rPr lang="de-AT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 Einnahmen und Ausgaben</a:t>
            </a:r>
            <a:r>
              <a:rPr lang="de-AT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 zu haben, ist das Führen eines Haushaltsplans ratsam.</a:t>
            </a:r>
            <a:endParaRPr lang="de-AT" dirty="0">
              <a:solidFill>
                <a:schemeClr val="tx1">
                  <a:lumMod val="85000"/>
                  <a:lumOff val="15000"/>
                </a:schemeClr>
              </a:solidFill>
              <a:latin typeface="Corbel" panose="020B0503020204020204" pitchFamily="34" charset="0"/>
            </a:endParaRPr>
          </a:p>
        </p:txBody>
      </p:sp>
      <p:sp>
        <p:nvSpPr>
          <p:cNvPr id="26" name="Rechteck 25">
            <a:extLst>
              <a:ext uri="{FF2B5EF4-FFF2-40B4-BE49-F238E27FC236}">
                <a16:creationId xmlns:a16="http://schemas.microsoft.com/office/drawing/2014/main" id="{7145B5A9-4E05-4C12-B02C-D88A2DB99EB0}"/>
              </a:ext>
            </a:extLst>
          </p:cNvPr>
          <p:cNvSpPr/>
          <p:nvPr/>
        </p:nvSpPr>
        <p:spPr>
          <a:xfrm>
            <a:off x="4248150" y="4862324"/>
            <a:ext cx="7639050" cy="1553716"/>
          </a:xfrm>
          <a:prstGeom prst="rect">
            <a:avLst/>
          </a:prstGeom>
          <a:solidFill>
            <a:srgbClr val="D7DDE5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>
              <a:lnSpc>
                <a:spcPct val="120000"/>
              </a:lnSpc>
            </a:pPr>
            <a:endParaRPr lang="de-AT" sz="1550" b="1" dirty="0" smtClean="0">
              <a:solidFill>
                <a:schemeClr val="tx1">
                  <a:lumMod val="85000"/>
                  <a:lumOff val="15000"/>
                </a:schemeClr>
              </a:solidFill>
              <a:latin typeface="Corbel" panose="020B0503020204020204" pitchFamily="34" charset="0"/>
            </a:endParaRPr>
          </a:p>
          <a:p>
            <a:pPr marL="171450">
              <a:lnSpc>
                <a:spcPct val="120000"/>
              </a:lnSpc>
            </a:pPr>
            <a:r>
              <a:rPr lang="de-AT" sz="155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Der Haushaltsplan stellt die </a:t>
            </a:r>
            <a:r>
              <a:rPr lang="de-AT" sz="1550" b="1" u="sng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geplanten</a:t>
            </a:r>
            <a:r>
              <a:rPr lang="de-AT" sz="155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 monatlichen Einnahmen und Ausgaben gegenüber. Oftmals bildet das Haushaltsbuch die Basis für den Haushaltsplan.</a:t>
            </a:r>
            <a:br>
              <a:rPr lang="de-AT" sz="155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</a:br>
            <a:endParaRPr lang="de-AT" sz="800" b="1" dirty="0">
              <a:solidFill>
                <a:schemeClr val="tx1">
                  <a:lumMod val="85000"/>
                  <a:lumOff val="15000"/>
                </a:schemeClr>
              </a:solidFill>
              <a:latin typeface="Corbel" panose="020B0503020204020204" pitchFamily="34" charset="0"/>
            </a:endParaRPr>
          </a:p>
          <a:p>
            <a:pPr marL="171450">
              <a:lnSpc>
                <a:spcPct val="120000"/>
              </a:lnSpc>
            </a:pPr>
            <a:r>
              <a:rPr lang="de-AT" sz="155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Wichtig </a:t>
            </a:r>
            <a:r>
              <a:rPr lang="de-AT" sz="155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ist hierbei ein Vergleich mit dem </a:t>
            </a:r>
            <a:r>
              <a:rPr lang="de-AT" sz="155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Haushaltsbuch, </a:t>
            </a:r>
            <a:r>
              <a:rPr lang="de-AT" sz="155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damit kontrolliert werden kann, ob die Planung auch den tatsächlichen Werten entspricht.</a:t>
            </a:r>
          </a:p>
          <a:p>
            <a:pPr marL="171450">
              <a:lnSpc>
                <a:spcPct val="120000"/>
              </a:lnSpc>
            </a:pPr>
            <a:endParaRPr lang="de-AT" sz="1550" b="1" dirty="0">
              <a:solidFill>
                <a:schemeClr val="tx1">
                  <a:lumMod val="85000"/>
                  <a:lumOff val="15000"/>
                </a:schemeClr>
              </a:solidFill>
              <a:latin typeface="Corbel" panose="020B0503020204020204" pitchFamily="34" charset="0"/>
            </a:endParaRPr>
          </a:p>
        </p:txBody>
      </p:sp>
      <p:pic>
        <p:nvPicPr>
          <p:cNvPr id="12" name="Grafik 11" descr="P:\GEMEINSAME DOKUMENTE\Illustrationen_Felix\Skript_41-42\Julia_v1.png">
            <a:extLst>
              <a:ext uri="{FF2B5EF4-FFF2-40B4-BE49-F238E27FC236}">
                <a16:creationId xmlns:a16="http://schemas.microsoft.com/office/drawing/2014/main" id="{43109D35-1375-499A-8CB4-71A3A1C92D2A}"/>
              </a:ext>
            </a:extLst>
          </p:cNvPr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52" t="5918" r="13953" b="3488"/>
          <a:stretch/>
        </p:blipFill>
        <p:spPr bwMode="auto">
          <a:xfrm>
            <a:off x="486654" y="3803822"/>
            <a:ext cx="1409035" cy="2777636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cxnSp>
        <p:nvCxnSpPr>
          <p:cNvPr id="17" name="Gerade Verbindung 6">
            <a:extLst>
              <a:ext uri="{FF2B5EF4-FFF2-40B4-BE49-F238E27FC236}">
                <a16:creationId xmlns:a16="http://schemas.microsoft.com/office/drawing/2014/main" id="{B2F15D12-DE0F-42B0-B460-611840BF8FB3}"/>
              </a:ext>
            </a:extLst>
          </p:cNvPr>
          <p:cNvCxnSpPr/>
          <p:nvPr/>
        </p:nvCxnSpPr>
        <p:spPr>
          <a:xfrm flipH="1">
            <a:off x="6370558" y="3004625"/>
            <a:ext cx="3924000" cy="113400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Gleichschenkliges Dreieck 17">
            <a:extLst>
              <a:ext uri="{FF2B5EF4-FFF2-40B4-BE49-F238E27FC236}">
                <a16:creationId xmlns:a16="http://schemas.microsoft.com/office/drawing/2014/main" id="{0AA23CD1-2AE6-4725-A2A6-0059F12BA1A6}"/>
              </a:ext>
            </a:extLst>
          </p:cNvPr>
          <p:cNvSpPr/>
          <p:nvPr/>
        </p:nvSpPr>
        <p:spPr>
          <a:xfrm>
            <a:off x="7863603" y="3665485"/>
            <a:ext cx="942046" cy="943415"/>
          </a:xfrm>
          <a:prstGeom prst="triangl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9" name="Rechteck 18">
            <a:extLst>
              <a:ext uri="{FF2B5EF4-FFF2-40B4-BE49-F238E27FC236}">
                <a16:creationId xmlns:a16="http://schemas.microsoft.com/office/drawing/2014/main" id="{EC31BB7D-B44E-4087-B765-682B0B58DC8E}"/>
              </a:ext>
            </a:extLst>
          </p:cNvPr>
          <p:cNvSpPr/>
          <p:nvPr/>
        </p:nvSpPr>
        <p:spPr>
          <a:xfrm rot="20643761" flipH="1">
            <a:off x="6183126" y="2529834"/>
            <a:ext cx="1867909" cy="123940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2200" dirty="0" smtClean="0">
                <a:latin typeface="Corbel" panose="020B0503020204020204" pitchFamily="34" charset="0"/>
              </a:rPr>
              <a:t>Geplante Einnahmen</a:t>
            </a:r>
            <a:endParaRPr lang="de-AT" sz="2200" dirty="0">
              <a:latin typeface="Corbel" panose="020B0503020204020204" pitchFamily="34" charset="0"/>
            </a:endParaRPr>
          </a:p>
        </p:txBody>
      </p:sp>
      <p:sp>
        <p:nvSpPr>
          <p:cNvPr id="20" name="Rechteck 19">
            <a:extLst>
              <a:ext uri="{FF2B5EF4-FFF2-40B4-BE49-F238E27FC236}">
                <a16:creationId xmlns:a16="http://schemas.microsoft.com/office/drawing/2014/main" id="{2CEE35DD-4F6B-4961-BAFC-AFF8175C1AD0}"/>
              </a:ext>
            </a:extLst>
          </p:cNvPr>
          <p:cNvSpPr/>
          <p:nvPr/>
        </p:nvSpPr>
        <p:spPr>
          <a:xfrm rot="20643761" flipH="1">
            <a:off x="8267954" y="2308693"/>
            <a:ext cx="1867909" cy="863514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2200" dirty="0" smtClean="0">
                <a:latin typeface="Corbel" panose="020B0503020204020204" pitchFamily="34" charset="0"/>
              </a:rPr>
              <a:t>Geplante Ausgaben</a:t>
            </a:r>
            <a:endParaRPr lang="de-AT" sz="2200" dirty="0">
              <a:latin typeface="Corbel" panose="020B0503020204020204" pitchFamily="34" charset="0"/>
            </a:endParaRPr>
          </a:p>
        </p:txBody>
      </p:sp>
      <p:pic>
        <p:nvPicPr>
          <p:cNvPr id="21" name="Grafik 20">
            <a:extLst>
              <a:ext uri="{FF2B5EF4-FFF2-40B4-BE49-F238E27FC236}">
                <a16:creationId xmlns:a16="http://schemas.microsoft.com/office/drawing/2014/main" id="{13C98E12-0E10-472D-BEC8-7865E6344CCE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3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 rot="20720670">
            <a:off x="8710694" y="1947217"/>
            <a:ext cx="489979" cy="373317"/>
          </a:xfrm>
          <a:prstGeom prst="rect">
            <a:avLst/>
          </a:prstGeom>
        </p:spPr>
      </p:pic>
      <p:pic>
        <p:nvPicPr>
          <p:cNvPr id="22" name="Grafik 21">
            <a:extLst>
              <a:ext uri="{FF2B5EF4-FFF2-40B4-BE49-F238E27FC236}">
                <a16:creationId xmlns:a16="http://schemas.microsoft.com/office/drawing/2014/main" id="{0A296420-1CBD-4CD8-8E96-2F1B63E45B7D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3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 rot="20645833">
            <a:off x="6377068" y="1842153"/>
            <a:ext cx="936751" cy="636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12894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18" grpId="0" animBg="1"/>
      <p:bldP spid="19" grpId="0" animBg="1"/>
      <p:bldP spid="20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el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7138887"/>
              </p:ext>
            </p:extLst>
          </p:nvPr>
        </p:nvGraphicFramePr>
        <p:xfrm>
          <a:off x="1631525" y="1304925"/>
          <a:ext cx="4262127" cy="548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95418">
                  <a:extLst>
                    <a:ext uri="{9D8B030D-6E8A-4147-A177-3AD203B41FA5}">
                      <a16:colId xmlns:a16="http://schemas.microsoft.com/office/drawing/2014/main" val="4288108496"/>
                    </a:ext>
                  </a:extLst>
                </a:gridCol>
                <a:gridCol w="1466709">
                  <a:extLst>
                    <a:ext uri="{9D8B030D-6E8A-4147-A177-3AD203B41FA5}">
                      <a16:colId xmlns:a16="http://schemas.microsoft.com/office/drawing/2014/main" val="1280332899"/>
                    </a:ext>
                  </a:extLst>
                </a:gridCol>
              </a:tblGrid>
              <a:tr h="333600">
                <a:tc>
                  <a:txBody>
                    <a:bodyPr/>
                    <a:lstStyle/>
                    <a:p>
                      <a:r>
                        <a:rPr lang="de-AT" sz="1800" dirty="0" smtClean="0">
                          <a:solidFill>
                            <a:srgbClr val="C55A11"/>
                          </a:solidFill>
                          <a:latin typeface="Corbel" panose="020B0503020204020204" pitchFamily="34" charset="0"/>
                        </a:rPr>
                        <a:t>Monatliche Ausgaben</a:t>
                      </a:r>
                      <a:endParaRPr lang="de-AT" sz="1800" dirty="0">
                        <a:solidFill>
                          <a:srgbClr val="C55A11"/>
                        </a:solidFill>
                        <a:latin typeface="Corbel" panose="020B0503020204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800" dirty="0" smtClean="0">
                          <a:solidFill>
                            <a:schemeClr val="tx1"/>
                          </a:solidFill>
                        </a:rPr>
                        <a:t>%</a:t>
                      </a:r>
                      <a:endParaRPr lang="de-AT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1631041"/>
                  </a:ext>
                </a:extLst>
              </a:tr>
              <a:tr h="333600">
                <a:tc>
                  <a:txBody>
                    <a:bodyPr/>
                    <a:lstStyle/>
                    <a:p>
                      <a:r>
                        <a:rPr lang="de-AT" sz="1800" dirty="0" smtClean="0">
                          <a:solidFill>
                            <a:schemeClr val="tx1"/>
                          </a:solidFill>
                          <a:latin typeface="Corbel" panose="020B0503020204020204" pitchFamily="34" charset="0"/>
                        </a:rPr>
                        <a:t>Miete und Betriebskosten </a:t>
                      </a:r>
                    </a:p>
                  </a:txBody>
                  <a:tcPr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de-AT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8289017"/>
                  </a:ext>
                </a:extLst>
              </a:tr>
              <a:tr h="333600">
                <a:tc>
                  <a:txBody>
                    <a:bodyPr/>
                    <a:lstStyle/>
                    <a:p>
                      <a:r>
                        <a:rPr lang="de-AT" sz="1800" dirty="0" smtClean="0">
                          <a:solidFill>
                            <a:schemeClr val="tx1"/>
                          </a:solidFill>
                          <a:latin typeface="Corbel" panose="020B0503020204020204" pitchFamily="34" charset="0"/>
                        </a:rPr>
                        <a:t>Strom inkl. Warmwasser</a:t>
                      </a:r>
                    </a:p>
                  </a:txBody>
                  <a:tcPr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de-AT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3319118"/>
                  </a:ext>
                </a:extLst>
              </a:tr>
              <a:tr h="333600">
                <a:tc>
                  <a:txBody>
                    <a:bodyPr/>
                    <a:lstStyle/>
                    <a:p>
                      <a:r>
                        <a:rPr lang="de-AT" sz="1800" dirty="0" smtClean="0">
                          <a:solidFill>
                            <a:schemeClr val="tx1"/>
                          </a:solidFill>
                          <a:latin typeface="Corbel" panose="020B0503020204020204" pitchFamily="34" charset="0"/>
                        </a:rPr>
                        <a:t>Heizung</a:t>
                      </a:r>
                    </a:p>
                  </a:txBody>
                  <a:tcPr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de-AT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5573927"/>
                  </a:ext>
                </a:extLst>
              </a:tr>
              <a:tr h="333600">
                <a:tc>
                  <a:txBody>
                    <a:bodyPr/>
                    <a:lstStyle/>
                    <a:p>
                      <a:r>
                        <a:rPr lang="de-AT" sz="1800" dirty="0" smtClean="0">
                          <a:solidFill>
                            <a:schemeClr val="tx1"/>
                          </a:solidFill>
                          <a:latin typeface="Corbel" panose="020B0503020204020204" pitchFamily="34" charset="0"/>
                        </a:rPr>
                        <a:t>Öffentlicher Verkehr</a:t>
                      </a:r>
                    </a:p>
                  </a:txBody>
                  <a:tcPr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de-AT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8185957"/>
                  </a:ext>
                </a:extLst>
              </a:tr>
              <a:tr h="333600">
                <a:tc>
                  <a:txBody>
                    <a:bodyPr/>
                    <a:lstStyle/>
                    <a:p>
                      <a:r>
                        <a:rPr lang="de-AT" sz="1800" dirty="0" smtClean="0">
                          <a:solidFill>
                            <a:schemeClr val="tx1"/>
                          </a:solidFill>
                          <a:latin typeface="Corbel" panose="020B0503020204020204" pitchFamily="34" charset="0"/>
                        </a:rPr>
                        <a:t>Telefon und Internet</a:t>
                      </a:r>
                    </a:p>
                  </a:txBody>
                  <a:tcPr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de-AT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7761150"/>
                  </a:ext>
                </a:extLst>
              </a:tr>
              <a:tr h="333600">
                <a:tc>
                  <a:txBody>
                    <a:bodyPr/>
                    <a:lstStyle/>
                    <a:p>
                      <a:r>
                        <a:rPr lang="de-AT" sz="1800" dirty="0" smtClean="0">
                          <a:solidFill>
                            <a:schemeClr val="tx1"/>
                          </a:solidFill>
                          <a:latin typeface="Corbel" panose="020B0503020204020204" pitchFamily="34" charset="0"/>
                        </a:rPr>
                        <a:t>Rundfunkgebühren</a:t>
                      </a:r>
                    </a:p>
                  </a:txBody>
                  <a:tcPr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de-AT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4423362"/>
                  </a:ext>
                </a:extLst>
              </a:tr>
              <a:tr h="333600">
                <a:tc>
                  <a:txBody>
                    <a:bodyPr/>
                    <a:lstStyle/>
                    <a:p>
                      <a:r>
                        <a:rPr lang="de-AT" sz="1800" dirty="0" smtClean="0">
                          <a:solidFill>
                            <a:schemeClr val="tx1"/>
                          </a:solidFill>
                          <a:latin typeface="Corbel" panose="020B0503020204020204" pitchFamily="34" charset="0"/>
                        </a:rPr>
                        <a:t>Haushaltsversicherung</a:t>
                      </a:r>
                    </a:p>
                  </a:txBody>
                  <a:tcPr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de-AT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8275307"/>
                  </a:ext>
                </a:extLst>
              </a:tr>
              <a:tr h="333600">
                <a:tc>
                  <a:txBody>
                    <a:bodyPr/>
                    <a:lstStyle/>
                    <a:p>
                      <a:r>
                        <a:rPr lang="de-AT" sz="1800" dirty="0" smtClean="0">
                          <a:solidFill>
                            <a:schemeClr val="tx1"/>
                          </a:solidFill>
                          <a:latin typeface="Corbel" panose="020B0503020204020204" pitchFamily="34" charset="0"/>
                        </a:rPr>
                        <a:t>Kleidung, Schuhe</a:t>
                      </a:r>
                    </a:p>
                  </a:txBody>
                  <a:tcPr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de-AT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6031301"/>
                  </a:ext>
                </a:extLst>
              </a:tr>
              <a:tr h="333600">
                <a:tc>
                  <a:txBody>
                    <a:bodyPr/>
                    <a:lstStyle/>
                    <a:p>
                      <a:r>
                        <a:rPr lang="de-AT" dirty="0" smtClean="0"/>
                        <a:t>Möbel, Ausstattung</a:t>
                      </a:r>
                      <a:endParaRPr lang="de-AT" dirty="0"/>
                    </a:p>
                  </a:txBody>
                  <a:tcPr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de-AT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5295411"/>
                  </a:ext>
                </a:extLst>
              </a:tr>
              <a:tr h="333600">
                <a:tc>
                  <a:txBody>
                    <a:bodyPr/>
                    <a:lstStyle/>
                    <a:p>
                      <a:r>
                        <a:rPr lang="de-AT" sz="1800" dirty="0" smtClean="0">
                          <a:solidFill>
                            <a:schemeClr val="tx1"/>
                          </a:solidFill>
                          <a:latin typeface="Corbel" panose="020B0503020204020204" pitchFamily="34" charset="0"/>
                        </a:rPr>
                        <a:t>Gesundheitsvorsorge</a:t>
                      </a:r>
                    </a:p>
                  </a:txBody>
                  <a:tcPr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de-AT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2583240"/>
                  </a:ext>
                </a:extLst>
              </a:tr>
              <a:tr h="333600">
                <a:tc>
                  <a:txBody>
                    <a:bodyPr/>
                    <a:lstStyle/>
                    <a:p>
                      <a:r>
                        <a:rPr lang="de-AT" sz="1800" dirty="0" smtClean="0">
                          <a:solidFill>
                            <a:schemeClr val="tx1"/>
                          </a:solidFill>
                          <a:latin typeface="Corbel" panose="020B0503020204020204" pitchFamily="34" charset="0"/>
                        </a:rPr>
                        <a:t>Ausgaben Freizeit</a:t>
                      </a:r>
                    </a:p>
                  </a:txBody>
                  <a:tcPr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de-AT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5615275"/>
                  </a:ext>
                </a:extLst>
              </a:tr>
              <a:tr h="333600">
                <a:tc>
                  <a:txBody>
                    <a:bodyPr/>
                    <a:lstStyle/>
                    <a:p>
                      <a:r>
                        <a:rPr lang="de-AT" sz="1800" dirty="0" smtClean="0">
                          <a:solidFill>
                            <a:schemeClr val="tx1"/>
                          </a:solidFill>
                          <a:latin typeface="Corbel" panose="020B0503020204020204" pitchFamily="34" charset="0"/>
                        </a:rPr>
                        <a:t>Nahrungsmittel</a:t>
                      </a:r>
                    </a:p>
                  </a:txBody>
                  <a:tcPr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de-AT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6042169"/>
                  </a:ext>
                </a:extLst>
              </a:tr>
              <a:tr h="333600">
                <a:tc>
                  <a:txBody>
                    <a:bodyPr/>
                    <a:lstStyle/>
                    <a:p>
                      <a:r>
                        <a:rPr lang="de-AT" sz="1800" dirty="0" smtClean="0">
                          <a:solidFill>
                            <a:schemeClr val="tx1"/>
                          </a:solidFill>
                          <a:latin typeface="Corbel" panose="020B0503020204020204" pitchFamily="34" charset="0"/>
                        </a:rPr>
                        <a:t>Körperpflege</a:t>
                      </a:r>
                    </a:p>
                  </a:txBody>
                  <a:tcPr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de-AT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7842615"/>
                  </a:ext>
                </a:extLst>
              </a:tr>
              <a:tr h="333600">
                <a:tc>
                  <a:txBody>
                    <a:bodyPr/>
                    <a:lstStyle/>
                    <a:p>
                      <a:r>
                        <a:rPr lang="de-AT" sz="1800" dirty="0" smtClean="0">
                          <a:solidFill>
                            <a:schemeClr val="tx1"/>
                          </a:solidFill>
                          <a:latin typeface="Corbel" panose="020B0503020204020204" pitchFamily="34" charset="0"/>
                        </a:rPr>
                        <a:t>Reinigungsmittel</a:t>
                      </a:r>
                    </a:p>
                  </a:txBody>
                  <a:tcPr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de-AT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7079412"/>
                  </a:ext>
                </a:extLst>
              </a:tr>
            </a:tbl>
          </a:graphicData>
        </a:graphic>
      </p:graphicFrame>
      <p:sp>
        <p:nvSpPr>
          <p:cNvPr id="2" name="Titel 1">
            <a:extLst>
              <a:ext uri="{FF2B5EF4-FFF2-40B4-BE49-F238E27FC236}">
                <a16:creationId xmlns:a16="http://schemas.microsoft.com/office/drawing/2014/main" id="{7ECAEB78-BB2A-4B20-8BDC-22B1DF661F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Haushaltsplan</a:t>
            </a:r>
            <a:endParaRPr lang="de-AT" dirty="0"/>
          </a:p>
        </p:txBody>
      </p:sp>
      <p:pic>
        <p:nvPicPr>
          <p:cNvPr id="25" name="Grafik 24" descr="P:\GEMEINSAME DOKUMENTE\Illustrationen_Felix\Skript_41-42\Julia_v1.png">
            <a:extLst>
              <a:ext uri="{FF2B5EF4-FFF2-40B4-BE49-F238E27FC236}">
                <a16:creationId xmlns:a16="http://schemas.microsoft.com/office/drawing/2014/main" id="{43109D35-1375-499A-8CB4-71A3A1C92D2A}"/>
              </a:ext>
            </a:extLst>
          </p:cNvPr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52" t="5918" r="13953" b="3488"/>
          <a:stretch/>
        </p:blipFill>
        <p:spPr bwMode="auto">
          <a:xfrm flipH="1">
            <a:off x="9651504" y="3861715"/>
            <a:ext cx="1409035" cy="2777636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31" name="Sprechblase: rechteckig mit abgerundeten Ecken 21">
            <a:extLst>
              <a:ext uri="{FF2B5EF4-FFF2-40B4-BE49-F238E27FC236}">
                <a16:creationId xmlns:a16="http://schemas.microsoft.com/office/drawing/2014/main" id="{62C1D4C1-3064-4AE5-8770-14AFDC2B3DC6}"/>
              </a:ext>
            </a:extLst>
          </p:cNvPr>
          <p:cNvSpPr/>
          <p:nvPr/>
        </p:nvSpPr>
        <p:spPr>
          <a:xfrm flipH="1">
            <a:off x="7263951" y="1390649"/>
            <a:ext cx="4270821" cy="2471065"/>
          </a:xfrm>
          <a:prstGeom prst="wedgeRoundRectCallout">
            <a:avLst>
              <a:gd name="adj1" fmla="val 4999"/>
              <a:gd name="adj2" fmla="val 63478"/>
              <a:gd name="adj3" fmla="val 16667"/>
            </a:avLst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1200"/>
              </a:spcBef>
            </a:pPr>
            <a:r>
              <a:rPr lang="de-AT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Stell dir vor, Max hätte ein Budget von </a:t>
            </a:r>
            <a:r>
              <a:rPr lang="de-AT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1.434 Euro </a:t>
            </a:r>
            <a:r>
              <a:rPr lang="de-AT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für seine Ausgaben zur Verfügung. </a:t>
            </a:r>
            <a:br>
              <a:rPr lang="de-AT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</a:br>
            <a:r>
              <a:rPr lang="de-AT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/>
            </a:r>
            <a:br>
              <a:rPr lang="de-AT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</a:br>
            <a:r>
              <a:rPr lang="de-AT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Wie viel </a:t>
            </a:r>
            <a:r>
              <a:rPr lang="de-AT" b="1" dirty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% von diesem </a:t>
            </a:r>
            <a:r>
              <a:rPr lang="de-AT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Geld sollte er deiner Meinung nach für die abgebildeten Ausgaben ausgeben?</a:t>
            </a:r>
            <a:endParaRPr lang="de-AT" b="1" dirty="0">
              <a:solidFill>
                <a:schemeClr val="tx1">
                  <a:lumMod val="85000"/>
                  <a:lumOff val="15000"/>
                </a:schemeClr>
              </a:solidFill>
              <a:latin typeface="Corbel" panose="020B0503020204020204" pitchFamily="34" charset="0"/>
            </a:endParaRPr>
          </a:p>
        </p:txBody>
      </p:sp>
      <p:grpSp>
        <p:nvGrpSpPr>
          <p:cNvPr id="11" name="Gruppieren 10"/>
          <p:cNvGrpSpPr/>
          <p:nvPr/>
        </p:nvGrpSpPr>
        <p:grpSpPr>
          <a:xfrm>
            <a:off x="61571" y="6348682"/>
            <a:ext cx="473608" cy="552450"/>
            <a:chOff x="0" y="0"/>
            <a:chExt cx="473608" cy="552450"/>
          </a:xfrm>
        </p:grpSpPr>
        <p:pic>
          <p:nvPicPr>
            <p:cNvPr id="12" name="Grafik 11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4678" y="0"/>
              <a:ext cx="328930" cy="377825"/>
            </a:xfrm>
            <a:prstGeom prst="rect">
              <a:avLst/>
            </a:prstGeom>
            <a:noFill/>
          </p:spPr>
        </p:pic>
        <p:sp>
          <p:nvSpPr>
            <p:cNvPr id="13" name="Textfeld 12"/>
            <p:cNvSpPr txBox="1"/>
            <p:nvPr/>
          </p:nvSpPr>
          <p:spPr>
            <a:xfrm>
              <a:off x="0" y="123825"/>
              <a:ext cx="265430" cy="428625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de-AT" sz="1200" b="1" dirty="0">
                  <a:solidFill>
                    <a:srgbClr val="006067"/>
                  </a:solidFill>
                  <a:latin typeface="Corbel" panose="020B0503020204020204" pitchFamily="34" charset="0"/>
                  <a:ea typeface="Times New Roman" panose="02020603050405020304" pitchFamily="18" charset="0"/>
                </a:rPr>
                <a:t>4</a:t>
              </a:r>
              <a:r>
                <a:rPr lang="de-AT" sz="1200" b="1" dirty="0" smtClean="0">
                  <a:solidFill>
                    <a:srgbClr val="006067"/>
                  </a:solidFill>
                  <a:latin typeface="Corbel" panose="020B0503020204020204" pitchFamily="34" charset="0"/>
                  <a:ea typeface="Times New Roman" panose="02020603050405020304" pitchFamily="18" charset="0"/>
                </a:rPr>
                <a:t>a</a:t>
              </a:r>
              <a:endParaRPr lang="de-AT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19101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Grafik 28" descr="Geld"/>
          <p:cNvPicPr/>
          <p:nvPr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="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aink="http://schemas.microsoft.com/office/drawing/2016/ink" xmlns:am3d="http://schemas.microsoft.com/office/drawing/2017/model3d" xmlns:o="urn:schemas-microsoft-com:office:office" xmlns:v="urn:schemas-microsoft-com:vml" xmlns:w10="urn:schemas-microsoft-com:office:word" xmlns:w="http://schemas.openxmlformats.org/wordprocessingml/2006/main" xmlns:w16cid="http://schemas.microsoft.com/office/word/2016/wordml/cid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5="http://schemas.microsoft.com/office/word/2012/wordml" xmlns:w14="http://schemas.microsoft.com/office/word/2010/wordml" xmlns:wp="http://schemas.openxmlformats.org/drawingml/2006/wordprocessingDrawing" xmlns:wp14="http://schemas.microsoft.com/office/word/2010/wordprocessingDrawing" xmlns:m="http://schemas.openxmlformats.org/officeDocument/2006/math" xmlns:mc="http://schemas.openxmlformats.org/markup-compatibility/2006" xmlns:cx1="http://schemas.microsoft.com/office/drawing/2015/9/8/chartex" xmlns:cx="http://schemas.microsoft.com/office/drawing/2014/chartex" xmlns:wpc="http://schemas.microsoft.com/office/word/2010/wordprocessingCanvas" r:embed="rId253"/>
              </a:ext>
            </a:extLst>
          </a:blip>
          <a:stretch>
            <a:fillRect/>
          </a:stretch>
        </p:blipFill>
        <p:spPr>
          <a:xfrm rot="19741633">
            <a:off x="5362337" y="2815648"/>
            <a:ext cx="914400" cy="914400"/>
          </a:xfrm>
          <a:prstGeom prst="rect">
            <a:avLst/>
          </a:prstGeom>
        </p:spPr>
      </p:pic>
      <p:sp>
        <p:nvSpPr>
          <p:cNvPr id="7" name="Titel 6">
            <a:extLst>
              <a:ext uri="{FF2B5EF4-FFF2-40B4-BE49-F238E27FC236}">
                <a16:creationId xmlns:a16="http://schemas.microsoft.com/office/drawing/2014/main" id="{F4012071-F282-4665-AA74-F350711553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AT" dirty="0"/>
              <a:t>Gründe für Überschuldung</a:t>
            </a:r>
            <a:br>
              <a:rPr lang="de-AT" dirty="0"/>
            </a:br>
            <a:r>
              <a:rPr lang="de-AT" sz="1400" dirty="0"/>
              <a:t>Mehrfachnennungen bei Erstberatungen 2018</a:t>
            </a: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4F3406C5-9CF0-4A9D-BD01-AE9145CAF728}"/>
              </a:ext>
            </a:extLst>
          </p:cNvPr>
          <p:cNvSpPr/>
          <p:nvPr/>
        </p:nvSpPr>
        <p:spPr>
          <a:xfrm>
            <a:off x="457200" y="2066544"/>
            <a:ext cx="4251960" cy="2834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AT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Arbeitslosigkeit / Einkommensverschlechterung</a:t>
            </a:r>
          </a:p>
        </p:txBody>
      </p:sp>
      <p:sp>
        <p:nvSpPr>
          <p:cNvPr id="21" name="Rechteck 20">
            <a:extLst>
              <a:ext uri="{FF2B5EF4-FFF2-40B4-BE49-F238E27FC236}">
                <a16:creationId xmlns:a16="http://schemas.microsoft.com/office/drawing/2014/main" id="{0B537177-328F-4974-9B65-4BC463899E5D}"/>
              </a:ext>
            </a:extLst>
          </p:cNvPr>
          <p:cNvSpPr/>
          <p:nvPr/>
        </p:nvSpPr>
        <p:spPr>
          <a:xfrm>
            <a:off x="457200" y="2839299"/>
            <a:ext cx="4251960" cy="2834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AT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gescheiterte </a:t>
            </a:r>
            <a:r>
              <a:rPr lang="de-AT" sz="1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Selbstständigkeit</a:t>
            </a:r>
            <a:endParaRPr lang="de-AT" sz="1600" dirty="0">
              <a:solidFill>
                <a:schemeClr val="tx1">
                  <a:lumMod val="85000"/>
                  <a:lumOff val="15000"/>
                </a:schemeClr>
              </a:solidFill>
              <a:latin typeface="Corbel" panose="020B0503020204020204" pitchFamily="34" charset="0"/>
            </a:endParaRPr>
          </a:p>
        </p:txBody>
      </p:sp>
      <p:sp>
        <p:nvSpPr>
          <p:cNvPr id="22" name="Rechteck 21">
            <a:extLst>
              <a:ext uri="{FF2B5EF4-FFF2-40B4-BE49-F238E27FC236}">
                <a16:creationId xmlns:a16="http://schemas.microsoft.com/office/drawing/2014/main" id="{64B81AB1-EC0B-42C9-8C35-FE7AA4A9924B}"/>
              </a:ext>
            </a:extLst>
          </p:cNvPr>
          <p:cNvSpPr/>
          <p:nvPr/>
        </p:nvSpPr>
        <p:spPr>
          <a:xfrm>
            <a:off x="457200" y="3612054"/>
            <a:ext cx="4251960" cy="2834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AT" sz="1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ungeplanter Umgang </a:t>
            </a:r>
            <a:r>
              <a:rPr lang="de-AT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mit Geld</a:t>
            </a:r>
          </a:p>
        </p:txBody>
      </p:sp>
      <p:sp>
        <p:nvSpPr>
          <p:cNvPr id="23" name="Rechteck 22">
            <a:extLst>
              <a:ext uri="{FF2B5EF4-FFF2-40B4-BE49-F238E27FC236}">
                <a16:creationId xmlns:a16="http://schemas.microsoft.com/office/drawing/2014/main" id="{4A8B932F-6EBF-4684-B445-AB8CE91ECE33}"/>
              </a:ext>
            </a:extLst>
          </p:cNvPr>
          <p:cNvSpPr/>
          <p:nvPr/>
        </p:nvSpPr>
        <p:spPr>
          <a:xfrm>
            <a:off x="457200" y="4384809"/>
            <a:ext cx="4251960" cy="2834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AT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Scheidung / Trennung</a:t>
            </a:r>
          </a:p>
        </p:txBody>
      </p:sp>
      <p:sp>
        <p:nvSpPr>
          <p:cNvPr id="24" name="Rechteck 23">
            <a:extLst>
              <a:ext uri="{FF2B5EF4-FFF2-40B4-BE49-F238E27FC236}">
                <a16:creationId xmlns:a16="http://schemas.microsoft.com/office/drawing/2014/main" id="{0787977C-C744-4597-92A8-697B7A11934F}"/>
              </a:ext>
            </a:extLst>
          </p:cNvPr>
          <p:cNvSpPr/>
          <p:nvPr/>
        </p:nvSpPr>
        <p:spPr>
          <a:xfrm>
            <a:off x="457200" y="5157564"/>
            <a:ext cx="4251960" cy="2834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AT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persönliche Härtefälle</a:t>
            </a:r>
          </a:p>
        </p:txBody>
      </p:sp>
      <p:sp>
        <p:nvSpPr>
          <p:cNvPr id="25" name="Rechteck 24">
            <a:extLst>
              <a:ext uri="{FF2B5EF4-FFF2-40B4-BE49-F238E27FC236}">
                <a16:creationId xmlns:a16="http://schemas.microsoft.com/office/drawing/2014/main" id="{FC0A8C45-334E-4F37-8D5A-B152EA385B7D}"/>
              </a:ext>
            </a:extLst>
          </p:cNvPr>
          <p:cNvSpPr/>
          <p:nvPr/>
        </p:nvSpPr>
        <p:spPr>
          <a:xfrm>
            <a:off x="457200" y="5930319"/>
            <a:ext cx="4251960" cy="2834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AT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Wohnraumbeschaffung</a:t>
            </a:r>
          </a:p>
        </p:txBody>
      </p:sp>
      <p:sp>
        <p:nvSpPr>
          <p:cNvPr id="26" name="Rechteck 25">
            <a:extLst>
              <a:ext uri="{FF2B5EF4-FFF2-40B4-BE49-F238E27FC236}">
                <a16:creationId xmlns:a16="http://schemas.microsoft.com/office/drawing/2014/main" id="{9DEA317B-5C66-40FE-9B35-3684AB1317DF}"/>
              </a:ext>
            </a:extLst>
          </p:cNvPr>
          <p:cNvSpPr/>
          <p:nvPr/>
        </p:nvSpPr>
        <p:spPr>
          <a:xfrm>
            <a:off x="7939001" y="2174831"/>
            <a:ext cx="3600450" cy="3578976"/>
          </a:xfrm>
          <a:prstGeom prst="rect">
            <a:avLst/>
          </a:prstGeom>
          <a:solidFill>
            <a:srgbClr val="D7DDE5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lvl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de-AT" sz="2800" b="1" dirty="0" smtClean="0">
                <a:solidFill>
                  <a:srgbClr val="006067"/>
                </a:solidFill>
                <a:latin typeface="Corbel" panose="020B0503020204020204" pitchFamily="34" charset="0"/>
              </a:rPr>
              <a:t>19 %</a:t>
            </a:r>
            <a:r>
              <a:rPr lang="de-AT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  </a:t>
            </a:r>
            <a:r>
              <a:rPr lang="de-AT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der </a:t>
            </a:r>
            <a:r>
              <a:rPr lang="de-AT" dirty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Personen gaben </a:t>
            </a:r>
            <a:r>
              <a:rPr lang="de-AT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einen </a:t>
            </a:r>
            <a:r>
              <a:rPr lang="de-AT" dirty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mangelhaften Umgang mit </a:t>
            </a:r>
            <a:r>
              <a:rPr lang="de-AT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Geld als </a:t>
            </a:r>
            <a:r>
              <a:rPr lang="de-AT" dirty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Grund für ihre </a:t>
            </a:r>
            <a:r>
              <a:rPr lang="de-AT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Überschuldung an.</a:t>
            </a:r>
          </a:p>
          <a:p>
            <a:pPr marL="171450" lvl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de-AT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Dazu zählt u.a. die fehlerhafte Planung des Haushaltsbudgets (</a:t>
            </a:r>
            <a:r>
              <a:rPr lang="de-AT" dirty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Ausgaben sind nicht an die Einkommenslage angepasst</a:t>
            </a:r>
            <a:r>
              <a:rPr lang="de-AT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).</a:t>
            </a:r>
            <a:endParaRPr lang="de-AT" dirty="0">
              <a:solidFill>
                <a:schemeClr val="tx1">
                  <a:lumMod val="85000"/>
                  <a:lumOff val="15000"/>
                </a:schemeClr>
              </a:solidFill>
              <a:latin typeface="Corbel" panose="020B0503020204020204" pitchFamily="34" charset="0"/>
            </a:endParaRPr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785607DA-FCC3-4928-99AE-77693256F9D0}"/>
              </a:ext>
            </a:extLst>
          </p:cNvPr>
          <p:cNvSpPr/>
          <p:nvPr/>
        </p:nvSpPr>
        <p:spPr>
          <a:xfrm>
            <a:off x="537885" y="1713521"/>
            <a:ext cx="4068000" cy="353024"/>
          </a:xfrm>
          <a:prstGeom prst="rect">
            <a:avLst/>
          </a:prstGeom>
          <a:solidFill>
            <a:srgbClr val="D7DDE5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de-AT" sz="2000" b="1" dirty="0" smtClean="0">
                <a:solidFill>
                  <a:srgbClr val="006067"/>
                </a:solidFill>
                <a:latin typeface="Corbel" panose="020B0503020204020204" pitchFamily="34" charset="0"/>
              </a:rPr>
              <a:t>29 </a:t>
            </a:r>
            <a:r>
              <a:rPr lang="de-AT" sz="2000" b="1" dirty="0">
                <a:solidFill>
                  <a:srgbClr val="006067"/>
                </a:solidFill>
                <a:latin typeface="Corbel" panose="020B0503020204020204" pitchFamily="34" charset="0"/>
              </a:rPr>
              <a:t>%</a:t>
            </a: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785607DA-FCC3-4928-99AE-77693256F9D0}"/>
              </a:ext>
            </a:extLst>
          </p:cNvPr>
          <p:cNvSpPr/>
          <p:nvPr/>
        </p:nvSpPr>
        <p:spPr>
          <a:xfrm>
            <a:off x="537885" y="2476608"/>
            <a:ext cx="2994209" cy="353024"/>
          </a:xfrm>
          <a:prstGeom prst="rect">
            <a:avLst/>
          </a:prstGeom>
          <a:solidFill>
            <a:srgbClr val="D7DDE5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de-AT" sz="2000" b="1" dirty="0">
                <a:solidFill>
                  <a:srgbClr val="006067"/>
                </a:solidFill>
                <a:latin typeface="Corbel" panose="020B0503020204020204" pitchFamily="34" charset="0"/>
              </a:rPr>
              <a:t>24 %</a:t>
            </a:r>
          </a:p>
        </p:txBody>
      </p:sp>
      <p:sp>
        <p:nvSpPr>
          <p:cNvPr id="16" name="Rechteck 15">
            <a:extLst>
              <a:ext uri="{FF2B5EF4-FFF2-40B4-BE49-F238E27FC236}">
                <a16:creationId xmlns:a16="http://schemas.microsoft.com/office/drawing/2014/main" id="{785607DA-FCC3-4928-99AE-77693256F9D0}"/>
              </a:ext>
            </a:extLst>
          </p:cNvPr>
          <p:cNvSpPr/>
          <p:nvPr/>
        </p:nvSpPr>
        <p:spPr>
          <a:xfrm>
            <a:off x="537885" y="3264494"/>
            <a:ext cx="2303927" cy="353024"/>
          </a:xfrm>
          <a:prstGeom prst="rect">
            <a:avLst/>
          </a:prstGeom>
          <a:solidFill>
            <a:srgbClr val="D7DDE5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de-AT" sz="2000" b="1" dirty="0" smtClean="0">
                <a:solidFill>
                  <a:srgbClr val="006067"/>
                </a:solidFill>
                <a:latin typeface="Corbel" panose="020B0503020204020204" pitchFamily="34" charset="0"/>
              </a:rPr>
              <a:t>19 </a:t>
            </a:r>
            <a:r>
              <a:rPr lang="de-AT" sz="2000" b="1" dirty="0">
                <a:solidFill>
                  <a:srgbClr val="006067"/>
                </a:solidFill>
                <a:latin typeface="Corbel" panose="020B0503020204020204" pitchFamily="34" charset="0"/>
              </a:rPr>
              <a:t>%</a:t>
            </a:r>
          </a:p>
        </p:txBody>
      </p:sp>
      <p:sp>
        <p:nvSpPr>
          <p:cNvPr id="17" name="Rechteck 16">
            <a:extLst>
              <a:ext uri="{FF2B5EF4-FFF2-40B4-BE49-F238E27FC236}">
                <a16:creationId xmlns:a16="http://schemas.microsoft.com/office/drawing/2014/main" id="{785607DA-FCC3-4928-99AE-77693256F9D0}"/>
              </a:ext>
            </a:extLst>
          </p:cNvPr>
          <p:cNvSpPr/>
          <p:nvPr/>
        </p:nvSpPr>
        <p:spPr>
          <a:xfrm>
            <a:off x="513068" y="4037249"/>
            <a:ext cx="1826720" cy="353024"/>
          </a:xfrm>
          <a:prstGeom prst="rect">
            <a:avLst/>
          </a:prstGeom>
          <a:solidFill>
            <a:srgbClr val="D7DDE5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de-AT" sz="2000" b="1" dirty="0">
                <a:solidFill>
                  <a:srgbClr val="006067"/>
                </a:solidFill>
                <a:latin typeface="Corbel" panose="020B0503020204020204" pitchFamily="34" charset="0"/>
              </a:rPr>
              <a:t>14 %</a:t>
            </a:r>
          </a:p>
        </p:txBody>
      </p:sp>
      <p:sp>
        <p:nvSpPr>
          <p:cNvPr id="18" name="Rechteck 17">
            <a:extLst>
              <a:ext uri="{FF2B5EF4-FFF2-40B4-BE49-F238E27FC236}">
                <a16:creationId xmlns:a16="http://schemas.microsoft.com/office/drawing/2014/main" id="{785607DA-FCC3-4928-99AE-77693256F9D0}"/>
              </a:ext>
            </a:extLst>
          </p:cNvPr>
          <p:cNvSpPr/>
          <p:nvPr/>
        </p:nvSpPr>
        <p:spPr>
          <a:xfrm>
            <a:off x="537885" y="4804540"/>
            <a:ext cx="1335739" cy="353024"/>
          </a:xfrm>
          <a:prstGeom prst="rect">
            <a:avLst/>
          </a:prstGeom>
          <a:solidFill>
            <a:srgbClr val="D7DDE5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de-AT" sz="2000" b="1" dirty="0">
                <a:solidFill>
                  <a:srgbClr val="006067"/>
                </a:solidFill>
                <a:latin typeface="Corbel" panose="020B0503020204020204" pitchFamily="34" charset="0"/>
              </a:rPr>
              <a:t>11 %</a:t>
            </a:r>
          </a:p>
        </p:txBody>
      </p:sp>
      <p:sp>
        <p:nvSpPr>
          <p:cNvPr id="19" name="Rechteck 18">
            <a:extLst>
              <a:ext uri="{FF2B5EF4-FFF2-40B4-BE49-F238E27FC236}">
                <a16:creationId xmlns:a16="http://schemas.microsoft.com/office/drawing/2014/main" id="{785607DA-FCC3-4928-99AE-77693256F9D0}"/>
              </a:ext>
            </a:extLst>
          </p:cNvPr>
          <p:cNvSpPr/>
          <p:nvPr/>
        </p:nvSpPr>
        <p:spPr>
          <a:xfrm>
            <a:off x="537885" y="5577295"/>
            <a:ext cx="1335739" cy="353024"/>
          </a:xfrm>
          <a:prstGeom prst="rect">
            <a:avLst/>
          </a:prstGeom>
          <a:solidFill>
            <a:srgbClr val="D7DDE5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de-AT" sz="2000" b="1" dirty="0">
                <a:solidFill>
                  <a:srgbClr val="006067"/>
                </a:solidFill>
                <a:latin typeface="Corbel" panose="020B0503020204020204" pitchFamily="34" charset="0"/>
              </a:rPr>
              <a:t>10 %</a:t>
            </a:r>
          </a:p>
        </p:txBody>
      </p:sp>
      <p:sp>
        <p:nvSpPr>
          <p:cNvPr id="5" name="Ellipse 4"/>
          <p:cNvSpPr/>
          <p:nvPr/>
        </p:nvSpPr>
        <p:spPr>
          <a:xfrm>
            <a:off x="5322291" y="3571968"/>
            <a:ext cx="502024" cy="28346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pic>
        <p:nvPicPr>
          <p:cNvPr id="27" name="Grafik 26" descr="Sparschwein"/>
          <p:cNvPicPr/>
          <p:nvPr/>
        </p:nvPicPr>
        <p:blipFill>
          <a:blip r:embed="rId254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="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aink="http://schemas.microsoft.com/office/drawing/2016/ink" xmlns:am3d="http://schemas.microsoft.com/office/drawing/2017/model3d" xmlns:o="urn:schemas-microsoft-com:office:office" xmlns:v="urn:schemas-microsoft-com:vml" xmlns:w10="urn:schemas-microsoft-com:office:word" xmlns:w="http://schemas.openxmlformats.org/wordprocessingml/2006/main" xmlns:w16cid="http://schemas.microsoft.com/office/word/2016/wordml/cid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5="http://schemas.microsoft.com/office/word/2012/wordml" xmlns:w14="http://schemas.microsoft.com/office/word/2010/wordml" xmlns:wp="http://schemas.openxmlformats.org/drawingml/2006/wordprocessingDrawing" xmlns:wp14="http://schemas.microsoft.com/office/word/2010/wordprocessingDrawing" xmlns:m="http://schemas.openxmlformats.org/officeDocument/2006/math" xmlns:mc="http://schemas.openxmlformats.org/markup-compatibility/2006" xmlns:cx1="http://schemas.microsoft.com/office/drawing/2015/9/8/chartex" xmlns:cx="http://schemas.microsoft.com/office/drawing/2014/chartex" xmlns:wpc="http://schemas.microsoft.com/office/word/2010/wordprocessingCanvas" r:embed="rId281"/>
              </a:ext>
            </a:extLst>
          </a:blip>
          <a:stretch>
            <a:fillRect/>
          </a:stretch>
        </p:blipFill>
        <p:spPr>
          <a:xfrm>
            <a:off x="4709160" y="3136467"/>
            <a:ext cx="1908464" cy="1899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8785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4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5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6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ECAEB78-BB2A-4B20-8BDC-22B1DF661F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Referenzbudgets</a:t>
            </a:r>
            <a:endParaRPr lang="de-AT" dirty="0"/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77769E26-63EA-45F9-9150-EBD31548DBCB}"/>
              </a:ext>
            </a:extLst>
          </p:cNvPr>
          <p:cNvSpPr/>
          <p:nvPr/>
        </p:nvSpPr>
        <p:spPr>
          <a:xfrm>
            <a:off x="660772" y="2712940"/>
            <a:ext cx="7124658" cy="3564000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endParaRPr lang="de-AT" sz="2000" b="1" dirty="0">
              <a:solidFill>
                <a:srgbClr val="006067"/>
              </a:solidFill>
              <a:latin typeface="Corbel" panose="020B0503020204020204" pitchFamily="34" charset="0"/>
            </a:endParaRPr>
          </a:p>
        </p:txBody>
      </p:sp>
      <p:sp>
        <p:nvSpPr>
          <p:cNvPr id="22" name="Rechteck 21">
            <a:extLst>
              <a:ext uri="{FF2B5EF4-FFF2-40B4-BE49-F238E27FC236}">
                <a16:creationId xmlns:a16="http://schemas.microsoft.com/office/drawing/2014/main" id="{C9BD08AB-8CAF-4CCA-AA75-223DA87779AC}"/>
              </a:ext>
            </a:extLst>
          </p:cNvPr>
          <p:cNvSpPr/>
          <p:nvPr/>
        </p:nvSpPr>
        <p:spPr>
          <a:xfrm>
            <a:off x="0" y="6511828"/>
            <a:ext cx="1166686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AT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Quelle: </a:t>
            </a:r>
            <a:r>
              <a:rPr lang="de-AT" sz="12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asb</a:t>
            </a:r>
            <a:r>
              <a:rPr lang="de-AT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Schuldenreport </a:t>
            </a:r>
            <a:r>
              <a:rPr lang="de-AT" sz="1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2019, </a:t>
            </a:r>
            <a:r>
              <a:rPr lang="de-AT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https://www.schuldenberatung.at/downloads/infodatenbank/referenzbudgets/Referenzbudgets_2019_Aktualisierung_EndV.pdf?m=1559628703&amp;</a:t>
            </a:r>
          </a:p>
        </p:txBody>
      </p:sp>
      <p:pic>
        <p:nvPicPr>
          <p:cNvPr id="3" name="Grafik 2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 rot="425079">
            <a:off x="9461214" y="2006876"/>
            <a:ext cx="2532054" cy="3379357"/>
          </a:xfrm>
          <a:prstGeom prst="rect">
            <a:avLst/>
          </a:prstGeom>
        </p:spPr>
      </p:pic>
      <p:sp>
        <p:nvSpPr>
          <p:cNvPr id="19" name="Rechteck 18">
            <a:extLst>
              <a:ext uri="{FF2B5EF4-FFF2-40B4-BE49-F238E27FC236}">
                <a16:creationId xmlns:a16="http://schemas.microsoft.com/office/drawing/2014/main" id="{785607DA-FCC3-4928-99AE-77693256F9D0}"/>
              </a:ext>
            </a:extLst>
          </p:cNvPr>
          <p:cNvSpPr/>
          <p:nvPr/>
        </p:nvSpPr>
        <p:spPr>
          <a:xfrm>
            <a:off x="1916224" y="1895541"/>
            <a:ext cx="6935896" cy="847697"/>
          </a:xfrm>
          <a:prstGeom prst="rect">
            <a:avLst/>
          </a:prstGeom>
          <a:solidFill>
            <a:srgbClr val="D7DDE5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20000"/>
              </a:lnSpc>
            </a:pPr>
            <a:r>
              <a:rPr lang="de-AT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Referenzbudgets </a:t>
            </a:r>
            <a:r>
              <a:rPr lang="de-AT" dirty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zeigen, mit </a:t>
            </a:r>
            <a:r>
              <a:rPr lang="de-AT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welchen monatlichen Ausgaben </a:t>
            </a:r>
            <a:r>
              <a:rPr lang="de-AT" dirty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unterschiedliche Haushaltstypen in etwa rechnen </a:t>
            </a:r>
            <a:r>
              <a:rPr lang="de-AT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müssen</a:t>
            </a:r>
            <a:endParaRPr lang="de-AT" dirty="0">
              <a:solidFill>
                <a:schemeClr val="tx1">
                  <a:lumMod val="85000"/>
                  <a:lumOff val="15000"/>
                </a:schemeClr>
              </a:solidFill>
              <a:latin typeface="Corbel" panose="020B0503020204020204" pitchFamily="34" charset="0"/>
            </a:endParaRPr>
          </a:p>
        </p:txBody>
      </p:sp>
      <p:sp>
        <p:nvSpPr>
          <p:cNvPr id="21" name="Rechteck 20">
            <a:extLst>
              <a:ext uri="{FF2B5EF4-FFF2-40B4-BE49-F238E27FC236}">
                <a16:creationId xmlns:a16="http://schemas.microsoft.com/office/drawing/2014/main" id="{E907949D-04F8-442C-8114-B9A6097C8510}"/>
              </a:ext>
            </a:extLst>
          </p:cNvPr>
          <p:cNvSpPr/>
          <p:nvPr/>
        </p:nvSpPr>
        <p:spPr>
          <a:xfrm>
            <a:off x="1915641" y="4779490"/>
            <a:ext cx="6935896" cy="900000"/>
          </a:xfrm>
          <a:prstGeom prst="rect">
            <a:avLst/>
          </a:prstGeom>
          <a:solidFill>
            <a:srgbClr val="D7DDE5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20000"/>
              </a:lnSpc>
            </a:pPr>
            <a:r>
              <a:rPr lang="de-AT" dirty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Referenzbudgets berücksichtigen auch Reserven, </a:t>
            </a:r>
            <a:r>
              <a:rPr lang="de-AT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um unerwartete </a:t>
            </a:r>
            <a:r>
              <a:rPr lang="de-AT" dirty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Ausgaben etwa im Bereich </a:t>
            </a:r>
            <a:r>
              <a:rPr lang="de-AT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Wohnen oder </a:t>
            </a:r>
            <a:r>
              <a:rPr lang="de-AT" dirty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Gesundheit </a:t>
            </a:r>
            <a:r>
              <a:rPr lang="de-AT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abzudecken</a:t>
            </a:r>
            <a:endParaRPr lang="de-AT" dirty="0">
              <a:solidFill>
                <a:schemeClr val="tx1">
                  <a:lumMod val="85000"/>
                  <a:lumOff val="15000"/>
                </a:schemeClr>
              </a:solidFill>
              <a:latin typeface="Corbel" panose="020B0503020204020204" pitchFamily="34" charset="0"/>
            </a:endParaRPr>
          </a:p>
        </p:txBody>
      </p:sp>
      <p:sp>
        <p:nvSpPr>
          <p:cNvPr id="23" name="Rechteck 22">
            <a:extLst>
              <a:ext uri="{FF2B5EF4-FFF2-40B4-BE49-F238E27FC236}">
                <a16:creationId xmlns:a16="http://schemas.microsoft.com/office/drawing/2014/main" id="{56EAC4D5-F97F-4B4D-B9E2-A683CEFC5BB7}"/>
              </a:ext>
            </a:extLst>
          </p:cNvPr>
          <p:cNvSpPr/>
          <p:nvPr/>
        </p:nvSpPr>
        <p:spPr>
          <a:xfrm>
            <a:off x="1915641" y="3311364"/>
            <a:ext cx="6935896" cy="900000"/>
          </a:xfrm>
          <a:prstGeom prst="rect">
            <a:avLst/>
          </a:prstGeom>
          <a:solidFill>
            <a:srgbClr val="D7DDE5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20000"/>
              </a:lnSpc>
            </a:pPr>
            <a:r>
              <a:rPr lang="de-AT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Referenzbudgets dienen als </a:t>
            </a:r>
            <a:r>
              <a:rPr lang="de-AT" dirty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Orientierungshilfe oder </a:t>
            </a:r>
            <a:r>
              <a:rPr lang="de-AT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Vergleichsgröße, </a:t>
            </a:r>
            <a:r>
              <a:rPr lang="de-AT" dirty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um so </a:t>
            </a:r>
            <a:r>
              <a:rPr lang="de-AT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Ansatzpunkte </a:t>
            </a:r>
            <a:r>
              <a:rPr lang="de-AT" dirty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für ein ausgeglichenes Budget zu </a:t>
            </a:r>
            <a:r>
              <a:rPr lang="de-AT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erhalten</a:t>
            </a:r>
            <a:endParaRPr lang="de-AT" dirty="0">
              <a:solidFill>
                <a:schemeClr val="tx1">
                  <a:lumMod val="85000"/>
                  <a:lumOff val="15000"/>
                </a:schemeClr>
              </a:solidFill>
              <a:latin typeface="Corbel" panose="020B0503020204020204" pitchFamily="34" charset="0"/>
            </a:endParaRPr>
          </a:p>
        </p:txBody>
      </p:sp>
      <p:sp>
        <p:nvSpPr>
          <p:cNvPr id="27" name="Rechteck 26"/>
          <p:cNvSpPr/>
          <p:nvPr/>
        </p:nvSpPr>
        <p:spPr>
          <a:xfrm>
            <a:off x="1621449" y="1571242"/>
            <a:ext cx="6096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de-AT" sz="3200" dirty="0" smtClean="0">
                <a:solidFill>
                  <a:srgbClr val="006067"/>
                </a:solidFill>
                <a:latin typeface="Corbel" panose="020B0503020204020204" pitchFamily="34" charset="0"/>
                <a:sym typeface="Wingdings" panose="05000000000000000000" pitchFamily="2" charset="2"/>
              </a:rPr>
              <a:t></a:t>
            </a:r>
            <a:endParaRPr lang="de-AT" sz="3200" dirty="0">
              <a:solidFill>
                <a:srgbClr val="006067"/>
              </a:solidFill>
              <a:latin typeface="Corbel" panose="020B0503020204020204" pitchFamily="34" charset="0"/>
              <a:sym typeface="Wingdings" panose="05000000000000000000" pitchFamily="2" charset="2"/>
            </a:endParaRPr>
          </a:p>
        </p:txBody>
      </p:sp>
      <p:sp>
        <p:nvSpPr>
          <p:cNvPr id="28" name="Rechteck 27"/>
          <p:cNvSpPr/>
          <p:nvPr/>
        </p:nvSpPr>
        <p:spPr>
          <a:xfrm>
            <a:off x="1621449" y="2971019"/>
            <a:ext cx="6096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de-AT" sz="3200" dirty="0" smtClean="0">
                <a:solidFill>
                  <a:srgbClr val="006067"/>
                </a:solidFill>
                <a:latin typeface="Corbel" panose="020B0503020204020204" pitchFamily="34" charset="0"/>
                <a:sym typeface="Wingdings" panose="05000000000000000000" pitchFamily="2" charset="2"/>
              </a:rPr>
              <a:t></a:t>
            </a:r>
            <a:r>
              <a:rPr lang="de-AT" sz="200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orbel" panose="020B0503020204020204" pitchFamily="34" charset="0"/>
                <a:sym typeface="Wingdings" panose="05000000000000000000" pitchFamily="2" charset="2"/>
              </a:rPr>
              <a:t> </a:t>
            </a:r>
            <a:endParaRPr lang="de-AT" sz="2400" dirty="0"/>
          </a:p>
        </p:txBody>
      </p:sp>
      <p:sp>
        <p:nvSpPr>
          <p:cNvPr id="29" name="Rechteck 28"/>
          <p:cNvSpPr/>
          <p:nvPr/>
        </p:nvSpPr>
        <p:spPr>
          <a:xfrm>
            <a:off x="1621449" y="4509106"/>
            <a:ext cx="6096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de-AT" sz="3200" dirty="0" smtClean="0">
                <a:solidFill>
                  <a:srgbClr val="006067"/>
                </a:solidFill>
                <a:latin typeface="Corbel" panose="020B0503020204020204" pitchFamily="34" charset="0"/>
                <a:sym typeface="Wingdings" panose="05000000000000000000" pitchFamily="2" charset="2"/>
              </a:rPr>
              <a:t></a:t>
            </a:r>
            <a:r>
              <a:rPr lang="de-AT" sz="320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orbel" panose="020B0503020204020204" pitchFamily="34" charset="0"/>
                <a:sym typeface="Wingdings" panose="05000000000000000000" pitchFamily="2" charset="2"/>
              </a:rPr>
              <a:t> </a:t>
            </a:r>
            <a:endParaRPr lang="de-AT" sz="3200" dirty="0"/>
          </a:p>
        </p:txBody>
      </p:sp>
      <p:pic>
        <p:nvPicPr>
          <p:cNvPr id="13" name="Grafik 12" descr="P:\GEMEINSAME DOKUMENTE\Illustrationen_Felix\Skript_41-42\Julia_v1.png">
            <a:extLst>
              <a:ext uri="{FF2B5EF4-FFF2-40B4-BE49-F238E27FC236}">
                <a16:creationId xmlns:a16="http://schemas.microsoft.com/office/drawing/2014/main" id="{43109D35-1375-499A-8CB4-71A3A1C92D2A}"/>
              </a:ext>
            </a:extLst>
          </p:cNvPr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52" t="5918" r="13953" b="3488"/>
          <a:stretch/>
        </p:blipFill>
        <p:spPr bwMode="auto">
          <a:xfrm>
            <a:off x="144397" y="2372546"/>
            <a:ext cx="1409035" cy="2777636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403149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1" grpId="0" animBg="1"/>
      <p:bldP spid="23" grpId="0" animBg="1"/>
      <p:bldP spid="27" grpId="0"/>
      <p:bldP spid="28" grpId="0"/>
      <p:bldP spid="29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el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0548018"/>
              </p:ext>
            </p:extLst>
          </p:nvPr>
        </p:nvGraphicFramePr>
        <p:xfrm>
          <a:off x="1631525" y="1304925"/>
          <a:ext cx="4262127" cy="548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95418">
                  <a:extLst>
                    <a:ext uri="{9D8B030D-6E8A-4147-A177-3AD203B41FA5}">
                      <a16:colId xmlns:a16="http://schemas.microsoft.com/office/drawing/2014/main" val="4288108496"/>
                    </a:ext>
                  </a:extLst>
                </a:gridCol>
                <a:gridCol w="1466709">
                  <a:extLst>
                    <a:ext uri="{9D8B030D-6E8A-4147-A177-3AD203B41FA5}">
                      <a16:colId xmlns:a16="http://schemas.microsoft.com/office/drawing/2014/main" val="1280332899"/>
                    </a:ext>
                  </a:extLst>
                </a:gridCol>
              </a:tblGrid>
              <a:tr h="333600">
                <a:tc>
                  <a:txBody>
                    <a:bodyPr/>
                    <a:lstStyle/>
                    <a:p>
                      <a:r>
                        <a:rPr lang="de-AT" sz="1800" dirty="0" smtClean="0">
                          <a:solidFill>
                            <a:srgbClr val="C55A11"/>
                          </a:solidFill>
                          <a:latin typeface="Corbel" panose="020B0503020204020204" pitchFamily="34" charset="0"/>
                        </a:rPr>
                        <a:t>Monatliche Ausgaben</a:t>
                      </a:r>
                      <a:endParaRPr lang="de-AT" sz="1800" dirty="0">
                        <a:solidFill>
                          <a:srgbClr val="C55A11"/>
                        </a:solidFill>
                        <a:latin typeface="Corbel" panose="020B0503020204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AT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1631041"/>
                  </a:ext>
                </a:extLst>
              </a:tr>
              <a:tr h="333600">
                <a:tc>
                  <a:txBody>
                    <a:bodyPr/>
                    <a:lstStyle/>
                    <a:p>
                      <a:r>
                        <a:rPr lang="de-AT" sz="1800" dirty="0" smtClean="0">
                          <a:solidFill>
                            <a:schemeClr val="tx1"/>
                          </a:solidFill>
                          <a:latin typeface="Corbel" panose="020B0503020204020204" pitchFamily="34" charset="0"/>
                        </a:rPr>
                        <a:t>Miete und Betriebskosten </a:t>
                      </a:r>
                    </a:p>
                  </a:txBody>
                  <a:tcPr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35 %</a:t>
                      </a:r>
                      <a:endParaRPr lang="de-AT" sz="1800" b="0" i="0" u="none" strike="noStrike" dirty="0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8289017"/>
                  </a:ext>
                </a:extLst>
              </a:tr>
              <a:tr h="333600">
                <a:tc>
                  <a:txBody>
                    <a:bodyPr/>
                    <a:lstStyle/>
                    <a:p>
                      <a:r>
                        <a:rPr lang="de-AT" sz="1800" dirty="0" smtClean="0">
                          <a:solidFill>
                            <a:schemeClr val="tx1"/>
                          </a:solidFill>
                          <a:latin typeface="Corbel" panose="020B0503020204020204" pitchFamily="34" charset="0"/>
                        </a:rPr>
                        <a:t>Strom inkl. Warmwasser</a:t>
                      </a:r>
                    </a:p>
                  </a:txBody>
                  <a:tcPr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2 %</a:t>
                      </a:r>
                      <a:endParaRPr lang="de-AT" sz="1800" b="0" i="0" u="none" strike="noStrike" dirty="0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3319118"/>
                  </a:ext>
                </a:extLst>
              </a:tr>
              <a:tr h="333600">
                <a:tc>
                  <a:txBody>
                    <a:bodyPr/>
                    <a:lstStyle/>
                    <a:p>
                      <a:r>
                        <a:rPr lang="de-AT" sz="1800" dirty="0" smtClean="0">
                          <a:solidFill>
                            <a:schemeClr val="tx1"/>
                          </a:solidFill>
                          <a:latin typeface="Corbel" panose="020B0503020204020204" pitchFamily="34" charset="0"/>
                        </a:rPr>
                        <a:t>Heizung</a:t>
                      </a:r>
                    </a:p>
                  </a:txBody>
                  <a:tcPr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3 %</a:t>
                      </a:r>
                      <a:endParaRPr lang="de-AT" sz="1800" b="0" i="0" u="none" strike="noStrike" dirty="0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5573927"/>
                  </a:ext>
                </a:extLst>
              </a:tr>
              <a:tr h="333600">
                <a:tc>
                  <a:txBody>
                    <a:bodyPr/>
                    <a:lstStyle/>
                    <a:p>
                      <a:r>
                        <a:rPr lang="de-AT" sz="1800" dirty="0" smtClean="0">
                          <a:solidFill>
                            <a:schemeClr val="tx1"/>
                          </a:solidFill>
                          <a:latin typeface="Corbel" panose="020B0503020204020204" pitchFamily="34" charset="0"/>
                        </a:rPr>
                        <a:t>Öffentlicher Verkehr</a:t>
                      </a:r>
                    </a:p>
                  </a:txBody>
                  <a:tcPr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6 %</a:t>
                      </a:r>
                      <a:endParaRPr lang="de-AT" sz="1800" b="0" i="0" u="none" strike="noStrike" dirty="0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8185957"/>
                  </a:ext>
                </a:extLst>
              </a:tr>
              <a:tr h="333600">
                <a:tc>
                  <a:txBody>
                    <a:bodyPr/>
                    <a:lstStyle/>
                    <a:p>
                      <a:r>
                        <a:rPr lang="de-AT" sz="1800" dirty="0" smtClean="0">
                          <a:solidFill>
                            <a:schemeClr val="tx1"/>
                          </a:solidFill>
                          <a:latin typeface="Corbel" panose="020B0503020204020204" pitchFamily="34" charset="0"/>
                        </a:rPr>
                        <a:t>Telefon und Internet</a:t>
                      </a:r>
                    </a:p>
                  </a:txBody>
                  <a:tcPr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3 %</a:t>
                      </a:r>
                      <a:endParaRPr lang="de-AT" sz="1800" b="0" i="0" u="none" strike="noStrike" dirty="0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7761150"/>
                  </a:ext>
                </a:extLst>
              </a:tr>
              <a:tr h="333600">
                <a:tc>
                  <a:txBody>
                    <a:bodyPr/>
                    <a:lstStyle/>
                    <a:p>
                      <a:r>
                        <a:rPr lang="de-AT" sz="1800" dirty="0" smtClean="0">
                          <a:solidFill>
                            <a:schemeClr val="tx1"/>
                          </a:solidFill>
                          <a:latin typeface="Corbel" panose="020B0503020204020204" pitchFamily="34" charset="0"/>
                        </a:rPr>
                        <a:t>Rundfunkgebühren</a:t>
                      </a:r>
                    </a:p>
                  </a:txBody>
                  <a:tcPr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2 %</a:t>
                      </a:r>
                      <a:endParaRPr lang="de-AT" sz="1800" b="0" i="0" u="none" strike="noStrike" dirty="0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4423362"/>
                  </a:ext>
                </a:extLst>
              </a:tr>
              <a:tr h="333600">
                <a:tc>
                  <a:txBody>
                    <a:bodyPr/>
                    <a:lstStyle/>
                    <a:p>
                      <a:r>
                        <a:rPr lang="de-AT" sz="1800" dirty="0" smtClean="0">
                          <a:solidFill>
                            <a:schemeClr val="tx1"/>
                          </a:solidFill>
                          <a:latin typeface="Corbel" panose="020B0503020204020204" pitchFamily="34" charset="0"/>
                        </a:rPr>
                        <a:t>Haushaltsversicherung</a:t>
                      </a:r>
                    </a:p>
                  </a:txBody>
                  <a:tcPr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1 %</a:t>
                      </a:r>
                      <a:endParaRPr lang="de-AT" sz="1800" b="0" i="0" u="none" strike="noStrike" dirty="0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8275307"/>
                  </a:ext>
                </a:extLst>
              </a:tr>
              <a:tr h="333600">
                <a:tc>
                  <a:txBody>
                    <a:bodyPr/>
                    <a:lstStyle/>
                    <a:p>
                      <a:r>
                        <a:rPr lang="de-AT" sz="1800" dirty="0" smtClean="0">
                          <a:solidFill>
                            <a:schemeClr val="tx1"/>
                          </a:solidFill>
                          <a:latin typeface="Corbel" panose="020B0503020204020204" pitchFamily="34" charset="0"/>
                        </a:rPr>
                        <a:t>Kleidung, Schuhe</a:t>
                      </a:r>
                    </a:p>
                  </a:txBody>
                  <a:tcPr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4 %</a:t>
                      </a:r>
                      <a:endParaRPr lang="de-AT" sz="1800" b="0" i="0" u="none" strike="noStrike" dirty="0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6031301"/>
                  </a:ext>
                </a:extLst>
              </a:tr>
              <a:tr h="333600">
                <a:tc>
                  <a:txBody>
                    <a:bodyPr/>
                    <a:lstStyle/>
                    <a:p>
                      <a:r>
                        <a:rPr lang="de-AT" dirty="0" smtClean="0"/>
                        <a:t>Möbel, Ausstattung</a:t>
                      </a:r>
                      <a:endParaRPr lang="de-AT" dirty="0"/>
                    </a:p>
                  </a:txBody>
                  <a:tcPr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5 %</a:t>
                      </a:r>
                      <a:endParaRPr lang="de-AT" sz="1800" b="0" i="0" u="none" strike="noStrike" dirty="0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5295411"/>
                  </a:ext>
                </a:extLst>
              </a:tr>
              <a:tr h="333600">
                <a:tc>
                  <a:txBody>
                    <a:bodyPr/>
                    <a:lstStyle/>
                    <a:p>
                      <a:r>
                        <a:rPr lang="de-AT" sz="1800" dirty="0" smtClean="0">
                          <a:solidFill>
                            <a:schemeClr val="tx1"/>
                          </a:solidFill>
                          <a:latin typeface="Corbel" panose="020B0503020204020204" pitchFamily="34" charset="0"/>
                        </a:rPr>
                        <a:t>Gesundheitsvorsorge</a:t>
                      </a:r>
                    </a:p>
                  </a:txBody>
                  <a:tcPr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2 %</a:t>
                      </a:r>
                      <a:endParaRPr lang="de-AT" sz="1800" b="0" i="0" u="none" strike="noStrike" dirty="0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2583240"/>
                  </a:ext>
                </a:extLst>
              </a:tr>
              <a:tr h="333600">
                <a:tc>
                  <a:txBody>
                    <a:bodyPr/>
                    <a:lstStyle/>
                    <a:p>
                      <a:r>
                        <a:rPr lang="de-AT" sz="1800" dirty="0" smtClean="0">
                          <a:solidFill>
                            <a:schemeClr val="tx1"/>
                          </a:solidFill>
                          <a:latin typeface="Corbel" panose="020B0503020204020204" pitchFamily="34" charset="0"/>
                        </a:rPr>
                        <a:t>Ausgaben Freizeit</a:t>
                      </a:r>
                    </a:p>
                  </a:txBody>
                  <a:tcPr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9 %</a:t>
                      </a:r>
                      <a:endParaRPr lang="de-AT" sz="1800" b="0" i="0" u="none" strike="noStrike" dirty="0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5615275"/>
                  </a:ext>
                </a:extLst>
              </a:tr>
              <a:tr h="333600">
                <a:tc>
                  <a:txBody>
                    <a:bodyPr/>
                    <a:lstStyle/>
                    <a:p>
                      <a:r>
                        <a:rPr lang="de-AT" sz="1800" dirty="0" smtClean="0">
                          <a:solidFill>
                            <a:schemeClr val="tx1"/>
                          </a:solidFill>
                          <a:latin typeface="Corbel" panose="020B0503020204020204" pitchFamily="34" charset="0"/>
                        </a:rPr>
                        <a:t>Nahrungsmittel</a:t>
                      </a:r>
                    </a:p>
                  </a:txBody>
                  <a:tcPr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25 %</a:t>
                      </a:r>
                      <a:endParaRPr lang="de-AT" sz="1800" b="0" i="0" u="none" strike="noStrike" dirty="0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6042169"/>
                  </a:ext>
                </a:extLst>
              </a:tr>
              <a:tr h="333600">
                <a:tc>
                  <a:txBody>
                    <a:bodyPr/>
                    <a:lstStyle/>
                    <a:p>
                      <a:r>
                        <a:rPr lang="de-AT" sz="1800" dirty="0" smtClean="0">
                          <a:solidFill>
                            <a:schemeClr val="tx1"/>
                          </a:solidFill>
                          <a:latin typeface="Corbel" panose="020B0503020204020204" pitchFamily="34" charset="0"/>
                        </a:rPr>
                        <a:t>Körperpflege</a:t>
                      </a:r>
                    </a:p>
                  </a:txBody>
                  <a:tcPr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2 %</a:t>
                      </a:r>
                      <a:endParaRPr lang="de-AT" sz="1800" b="0" i="0" u="none" strike="noStrike" dirty="0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7842615"/>
                  </a:ext>
                </a:extLst>
              </a:tr>
              <a:tr h="333600">
                <a:tc>
                  <a:txBody>
                    <a:bodyPr/>
                    <a:lstStyle/>
                    <a:p>
                      <a:r>
                        <a:rPr lang="de-AT" sz="1800" dirty="0" smtClean="0">
                          <a:solidFill>
                            <a:schemeClr val="tx1"/>
                          </a:solidFill>
                          <a:latin typeface="Corbel" panose="020B0503020204020204" pitchFamily="34" charset="0"/>
                        </a:rPr>
                        <a:t>Reinigungsmittel</a:t>
                      </a:r>
                    </a:p>
                  </a:txBody>
                  <a:tcPr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1 %</a:t>
                      </a:r>
                      <a:endParaRPr lang="de-AT" sz="1800" b="0" i="0" u="none" strike="noStrike" dirty="0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7079412"/>
                  </a:ext>
                </a:extLst>
              </a:tr>
            </a:tbl>
          </a:graphicData>
        </a:graphic>
      </p:graphicFrame>
      <p:sp>
        <p:nvSpPr>
          <p:cNvPr id="2" name="Titel 1">
            <a:extLst>
              <a:ext uri="{FF2B5EF4-FFF2-40B4-BE49-F238E27FC236}">
                <a16:creationId xmlns:a16="http://schemas.microsoft.com/office/drawing/2014/main" id="{7ECAEB78-BB2A-4B20-8BDC-22B1DF661F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Haushaltsplan</a:t>
            </a:r>
            <a:endParaRPr lang="de-AT" dirty="0"/>
          </a:p>
        </p:txBody>
      </p:sp>
      <p:pic>
        <p:nvPicPr>
          <p:cNvPr id="25" name="Grafik 24" descr="P:\GEMEINSAME DOKUMENTE\Illustrationen_Felix\Skript_41-42\Julia_v1.png">
            <a:extLst>
              <a:ext uri="{FF2B5EF4-FFF2-40B4-BE49-F238E27FC236}">
                <a16:creationId xmlns:a16="http://schemas.microsoft.com/office/drawing/2014/main" id="{43109D35-1375-499A-8CB4-71A3A1C92D2A}"/>
              </a:ext>
            </a:extLst>
          </p:cNvPr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52" t="5918" r="13953" b="3488"/>
          <a:stretch/>
        </p:blipFill>
        <p:spPr bwMode="auto">
          <a:xfrm flipH="1">
            <a:off x="9183904" y="3495675"/>
            <a:ext cx="1409035" cy="2777636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31" name="Sprechblase: rechteckig mit abgerundeten Ecken 21">
            <a:extLst>
              <a:ext uri="{FF2B5EF4-FFF2-40B4-BE49-F238E27FC236}">
                <a16:creationId xmlns:a16="http://schemas.microsoft.com/office/drawing/2014/main" id="{62C1D4C1-3064-4AE5-8770-14AFDC2B3DC6}"/>
              </a:ext>
            </a:extLst>
          </p:cNvPr>
          <p:cNvSpPr/>
          <p:nvPr/>
        </p:nvSpPr>
        <p:spPr>
          <a:xfrm flipH="1">
            <a:off x="6998523" y="1284550"/>
            <a:ext cx="4270821" cy="2028826"/>
          </a:xfrm>
          <a:prstGeom prst="wedgeRoundRectCallout">
            <a:avLst>
              <a:gd name="adj1" fmla="val 1654"/>
              <a:gd name="adj2" fmla="val 78501"/>
              <a:gd name="adj3" fmla="val 16667"/>
            </a:avLst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1200"/>
              </a:spcBef>
            </a:pPr>
            <a:r>
              <a:rPr lang="de-AT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Würde man nach dem Referenzbudget der Schuldenberatung vorgehen, so würden sich die Ausgaben folgendermaßen aufteilen.</a:t>
            </a:r>
          </a:p>
          <a:p>
            <a:pPr algn="ctr">
              <a:spcBef>
                <a:spcPts val="1200"/>
              </a:spcBef>
            </a:pPr>
            <a:r>
              <a:rPr lang="de-AT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Stimmen deine Werte mit denen der Schuldnerberatung überein?</a:t>
            </a:r>
            <a:endParaRPr lang="de-AT" b="1" dirty="0">
              <a:solidFill>
                <a:schemeClr val="tx1">
                  <a:lumMod val="85000"/>
                  <a:lumOff val="15000"/>
                </a:schemeClr>
              </a:solidFill>
              <a:latin typeface="Corbel" panose="020B0503020204020204" pitchFamily="34" charset="0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7921009" y="6133624"/>
            <a:ext cx="3687585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de-AT" sz="1050" dirty="0">
                <a:solidFill>
                  <a:prstClr val="black">
                    <a:lumMod val="50000"/>
                    <a:lumOff val="50000"/>
                  </a:prstClr>
                </a:solidFill>
              </a:rPr>
              <a:t>Quelle: </a:t>
            </a:r>
            <a:r>
              <a:rPr lang="de-AT" sz="1050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asb</a:t>
            </a:r>
            <a:r>
              <a:rPr lang="de-AT" sz="1050" dirty="0">
                <a:solidFill>
                  <a:prstClr val="black">
                    <a:lumMod val="50000"/>
                    <a:lumOff val="50000"/>
                  </a:prstClr>
                </a:solidFill>
              </a:rPr>
              <a:t> Schuldenreport </a:t>
            </a:r>
            <a:r>
              <a:rPr lang="de-AT" sz="1050" dirty="0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2019, </a:t>
            </a:r>
            <a:r>
              <a:rPr lang="de-AT" sz="1050" dirty="0">
                <a:solidFill>
                  <a:prstClr val="black">
                    <a:lumMod val="50000"/>
                    <a:lumOff val="50000"/>
                  </a:prstClr>
                </a:solidFill>
              </a:rPr>
              <a:t>https://www.schuldenberatung.at/downloads/infodatenbank/referenzbudgets/Referenzbudgets_2019_Aktualisierung_EndV.pdf?m=1559628703&amp;</a:t>
            </a:r>
          </a:p>
        </p:txBody>
      </p:sp>
      <p:grpSp>
        <p:nvGrpSpPr>
          <p:cNvPr id="11" name="Gruppieren 10"/>
          <p:cNvGrpSpPr/>
          <p:nvPr/>
        </p:nvGrpSpPr>
        <p:grpSpPr>
          <a:xfrm>
            <a:off x="61571" y="6348682"/>
            <a:ext cx="473608" cy="552450"/>
            <a:chOff x="0" y="0"/>
            <a:chExt cx="473608" cy="552450"/>
          </a:xfrm>
        </p:grpSpPr>
        <p:pic>
          <p:nvPicPr>
            <p:cNvPr id="12" name="Grafik 11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4678" y="0"/>
              <a:ext cx="328930" cy="377825"/>
            </a:xfrm>
            <a:prstGeom prst="rect">
              <a:avLst/>
            </a:prstGeom>
            <a:noFill/>
          </p:spPr>
        </p:pic>
        <p:sp>
          <p:nvSpPr>
            <p:cNvPr id="13" name="Textfeld 12"/>
            <p:cNvSpPr txBox="1"/>
            <p:nvPr/>
          </p:nvSpPr>
          <p:spPr>
            <a:xfrm>
              <a:off x="0" y="123825"/>
              <a:ext cx="265430" cy="428625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de-AT" sz="1200" b="1" dirty="0">
                  <a:solidFill>
                    <a:srgbClr val="006067"/>
                  </a:solidFill>
                  <a:latin typeface="Corbel" panose="020B0503020204020204" pitchFamily="34" charset="0"/>
                  <a:ea typeface="Times New Roman" panose="02020603050405020304" pitchFamily="18" charset="0"/>
                </a:rPr>
                <a:t>4</a:t>
              </a:r>
              <a:r>
                <a:rPr lang="de-AT" sz="1200" b="1" dirty="0" smtClean="0">
                  <a:solidFill>
                    <a:srgbClr val="006067"/>
                  </a:solidFill>
                  <a:latin typeface="Corbel" panose="020B0503020204020204" pitchFamily="34" charset="0"/>
                  <a:ea typeface="Times New Roman" panose="02020603050405020304" pitchFamily="18" charset="0"/>
                </a:rPr>
                <a:t>b</a:t>
              </a:r>
              <a:endParaRPr lang="de-AT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95788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58B4D537-64E8-4426-A37A-5759DCFDFB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Weitere Tipps zum Umgang mit Geld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214553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ECAEB78-BB2A-4B20-8BDC-22B1DF661F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Tipp 1</a:t>
            </a:r>
            <a:endParaRPr lang="de-AT" dirty="0"/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8CBEA526-1134-4175-96B3-7E75489E344F}"/>
              </a:ext>
            </a:extLst>
          </p:cNvPr>
          <p:cNvSpPr/>
          <p:nvPr/>
        </p:nvSpPr>
        <p:spPr>
          <a:xfrm>
            <a:off x="3426280" y="1334434"/>
            <a:ext cx="6096523" cy="677916"/>
          </a:xfrm>
          <a:prstGeom prst="rect">
            <a:avLst/>
          </a:prstGeom>
          <a:solidFill>
            <a:srgbClr val="D7DDE5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2400" b="1" dirty="0" smtClean="0">
                <a:solidFill>
                  <a:srgbClr val="006067"/>
                </a:solidFill>
                <a:latin typeface="Corbel" panose="020B0503020204020204" pitchFamily="34" charset="0"/>
              </a:rPr>
              <a:t>Wann wird es kritisch?</a:t>
            </a:r>
            <a:endParaRPr lang="de-AT" sz="2400" b="1" dirty="0">
              <a:solidFill>
                <a:srgbClr val="006067"/>
              </a:solidFill>
              <a:latin typeface="Corbel" panose="020B0503020204020204" pitchFamily="34" charset="0"/>
            </a:endParaRPr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1F4B41C8-5F74-4398-91A4-6EFB9AEC2792}"/>
              </a:ext>
            </a:extLst>
          </p:cNvPr>
          <p:cNvSpPr/>
          <p:nvPr/>
        </p:nvSpPr>
        <p:spPr>
          <a:xfrm>
            <a:off x="3426280" y="2078885"/>
            <a:ext cx="6096523" cy="344561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95250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</a:pPr>
            <a:r>
              <a:rPr lang="de-AT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Die Alarmzeichen sollten klingeln, wenn…</a:t>
            </a:r>
          </a:p>
          <a:p>
            <a:pPr marL="95250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</a:pPr>
            <a:endParaRPr lang="de-AT" sz="400" b="1" dirty="0" smtClean="0">
              <a:solidFill>
                <a:schemeClr val="tx1">
                  <a:lumMod val="85000"/>
                  <a:lumOff val="15000"/>
                </a:schemeClr>
              </a:solidFill>
              <a:latin typeface="Corbel" panose="020B0503020204020204" pitchFamily="34" charset="0"/>
            </a:endParaRPr>
          </a:p>
          <a:p>
            <a:pPr marL="361950" indent="-266700">
              <a:lnSpc>
                <a:spcPct val="110000"/>
              </a:lnSpc>
              <a:spcBef>
                <a:spcPts val="3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de-AT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deine Einnahmen (Taschengeld, Lehrlingsentschädigung) schon zu Beginn des Monats komplett verplant oder ausgegeben sind</a:t>
            </a:r>
          </a:p>
          <a:p>
            <a:pPr marL="361950" indent="-266700">
              <a:lnSpc>
                <a:spcPct val="110000"/>
              </a:lnSpc>
              <a:spcBef>
                <a:spcPts val="3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de-AT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du heimlich oder viele Schulden bei Freunden oder sonstigen Bekannten machst</a:t>
            </a:r>
          </a:p>
          <a:p>
            <a:pPr marL="361950" indent="-266700">
              <a:lnSpc>
                <a:spcPct val="110000"/>
              </a:lnSpc>
              <a:spcBef>
                <a:spcPts val="3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de-AT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du fällige Zahlungen verschieben musst </a:t>
            </a:r>
            <a:endParaRPr lang="de-AT" dirty="0">
              <a:solidFill>
                <a:schemeClr val="tx1">
                  <a:lumMod val="85000"/>
                  <a:lumOff val="15000"/>
                </a:schemeClr>
              </a:solidFill>
              <a:latin typeface="Corbel" panose="020B0503020204020204" pitchFamily="34" charset="0"/>
            </a:endParaRPr>
          </a:p>
          <a:p>
            <a:pPr marL="361950" indent="-266700">
              <a:lnSpc>
                <a:spcPct val="110000"/>
              </a:lnSpc>
              <a:spcBef>
                <a:spcPts val="3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de-AT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bereits Rückstände bei Rechnungen (z. B. monatliche Handyrechnung) hast</a:t>
            </a:r>
            <a:endParaRPr lang="de-AT" dirty="0">
              <a:solidFill>
                <a:schemeClr val="tx1">
                  <a:lumMod val="85000"/>
                  <a:lumOff val="15000"/>
                </a:schemeClr>
              </a:solidFill>
              <a:latin typeface="Corbel" panose="020B0503020204020204" pitchFamily="34" charset="0"/>
            </a:endParaRPr>
          </a:p>
        </p:txBody>
      </p:sp>
      <p:pic>
        <p:nvPicPr>
          <p:cNvPr id="17" name="Grafik 16" descr="P:\GEMEINSAME DOKUMENTE\Illustrationen_Felix\Skript_41-42\Julia_v1.png">
            <a:extLst>
              <a:ext uri="{FF2B5EF4-FFF2-40B4-BE49-F238E27FC236}">
                <a16:creationId xmlns:a16="http://schemas.microsoft.com/office/drawing/2014/main" id="{43109D35-1375-499A-8CB4-71A3A1C92D2A}"/>
              </a:ext>
            </a:extLst>
          </p:cNvPr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52" t="5918" r="13953" b="3488"/>
          <a:stretch/>
        </p:blipFill>
        <p:spPr bwMode="auto">
          <a:xfrm>
            <a:off x="353983" y="3248945"/>
            <a:ext cx="1409035" cy="2777636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3" name="Grafik 2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899" y="1673392"/>
            <a:ext cx="2971231" cy="2100528"/>
          </a:xfrm>
          <a:prstGeom prst="rect">
            <a:avLst/>
          </a:prstGeom>
        </p:spPr>
      </p:pic>
      <p:sp>
        <p:nvSpPr>
          <p:cNvPr id="16" name="Rechteck 15">
            <a:extLst>
              <a:ext uri="{FF2B5EF4-FFF2-40B4-BE49-F238E27FC236}">
                <a16:creationId xmlns:a16="http://schemas.microsoft.com/office/drawing/2014/main" id="{77769E26-63EA-45F9-9150-EBD31548DBCB}"/>
              </a:ext>
            </a:extLst>
          </p:cNvPr>
          <p:cNvSpPr/>
          <p:nvPr/>
        </p:nvSpPr>
        <p:spPr>
          <a:xfrm>
            <a:off x="3426280" y="5812177"/>
            <a:ext cx="6096523" cy="699651"/>
          </a:xfrm>
          <a:prstGeom prst="rect">
            <a:avLst/>
          </a:prstGeom>
          <a:solidFill>
            <a:srgbClr val="006067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de-AT" sz="2000" dirty="0" smtClean="0">
                <a:solidFill>
                  <a:schemeClr val="bg1"/>
                </a:solidFill>
                <a:latin typeface="Corbel" panose="020B0503020204020204" pitchFamily="34" charset="0"/>
              </a:rPr>
              <a:t>Hier hilft es einen Haushaltsplan und ein Haushaltsbuch zu erstellen!</a:t>
            </a:r>
            <a:endParaRPr lang="de-AT" sz="2000" dirty="0">
              <a:solidFill>
                <a:schemeClr val="bg1"/>
              </a:solidFill>
              <a:latin typeface="Corbel" panose="020B0503020204020204" pitchFamily="34" charset="0"/>
            </a:endParaRPr>
          </a:p>
        </p:txBody>
      </p:sp>
      <p:pic>
        <p:nvPicPr>
          <p:cNvPr id="15" name="Grafik 14" descr="Glocke"/>
          <p:cNvPicPr/>
          <p:nvPr/>
        </p:nvPicPr>
        <p:blipFill>
          <a:blip r:embed="rId4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="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aink="http://schemas.microsoft.com/office/drawing/2016/ink" xmlns:am3d="http://schemas.microsoft.com/office/drawing/2017/model3d" xmlns:o="urn:schemas-microsoft-com:office:office" xmlns:v="urn:schemas-microsoft-com:vml" xmlns:w10="urn:schemas-microsoft-com:office:word" xmlns:w="http://schemas.openxmlformats.org/wordprocessingml/2006/main" xmlns:w16cid="http://schemas.microsoft.com/office/word/2016/wordml/cid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5="http://schemas.microsoft.com/office/word/2012/wordml" xmlns:w14="http://schemas.microsoft.com/office/word/2010/wordml" xmlns:wp="http://schemas.openxmlformats.org/drawingml/2006/wordprocessingDrawing" xmlns:wp14="http://schemas.microsoft.com/office/word/2010/wordprocessingDrawing" xmlns:m="http://schemas.openxmlformats.org/officeDocument/2006/math" xmlns:mc="http://schemas.openxmlformats.org/markup-compatibility/2006" xmlns:cx1="http://schemas.microsoft.com/office/drawing/2015/9/8/chartex" xmlns:cx="http://schemas.microsoft.com/office/drawing/2014/chartex" xmlns:wpc="http://schemas.microsoft.com/office/word/2010/wordprocessingCanvas" r:embed="rId305"/>
              </a:ext>
            </a:extLst>
          </a:blip>
          <a:stretch>
            <a:fillRect/>
          </a:stretch>
        </p:blipFill>
        <p:spPr>
          <a:xfrm rot="1361239">
            <a:off x="10119956" y="2809368"/>
            <a:ext cx="1513296" cy="13410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6162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ECAEB78-BB2A-4B20-8BDC-22B1DF661F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Tipp 2</a:t>
            </a:r>
            <a:endParaRPr lang="de-AT" dirty="0"/>
          </a:p>
        </p:txBody>
      </p:sp>
      <p:pic>
        <p:nvPicPr>
          <p:cNvPr id="17" name="Grafik 16" descr="P:\GEMEINSAME DOKUMENTE\Illustrationen_Felix\Skript_41-42\Julia_v1.png">
            <a:extLst>
              <a:ext uri="{FF2B5EF4-FFF2-40B4-BE49-F238E27FC236}">
                <a16:creationId xmlns:a16="http://schemas.microsoft.com/office/drawing/2014/main" id="{43109D35-1375-499A-8CB4-71A3A1C92D2A}"/>
              </a:ext>
            </a:extLst>
          </p:cNvPr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52" t="5918" r="13953" b="3488"/>
          <a:stretch/>
        </p:blipFill>
        <p:spPr bwMode="auto">
          <a:xfrm>
            <a:off x="353983" y="3248945"/>
            <a:ext cx="1409035" cy="2777636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3" name="Grafik 2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899" y="1673392"/>
            <a:ext cx="2971231" cy="2100528"/>
          </a:xfrm>
          <a:prstGeom prst="rect">
            <a:avLst/>
          </a:prstGeom>
        </p:spPr>
      </p:pic>
      <p:pic>
        <p:nvPicPr>
          <p:cNvPr id="18" name="Grafik 17" descr="Einkaufstasche">
            <a:extLst>
              <a:ext uri="{FF2B5EF4-FFF2-40B4-BE49-F238E27FC236}">
                <a16:creationId xmlns:a16="http://schemas.microsoft.com/office/drawing/2014/main" id="{66B25DC4-10CC-4597-8334-6707630C79D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grayscl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788656" y="1705825"/>
            <a:ext cx="1403344" cy="1403344"/>
          </a:xfrm>
          <a:prstGeom prst="rect">
            <a:avLst/>
          </a:prstGeom>
        </p:spPr>
      </p:pic>
      <p:pic>
        <p:nvPicPr>
          <p:cNvPr id="19" name="Grafik 18" descr="Smartphone">
            <a:extLst>
              <a:ext uri="{FF2B5EF4-FFF2-40B4-BE49-F238E27FC236}">
                <a16:creationId xmlns:a16="http://schemas.microsoft.com/office/drawing/2014/main" id="{CEDE64ED-3552-4DE8-8EFB-4D2D8E51799F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grayscl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rot="11311810">
            <a:off x="10382868" y="3341862"/>
            <a:ext cx="1353798" cy="1353798"/>
          </a:xfrm>
          <a:prstGeom prst="rect">
            <a:avLst/>
          </a:prstGeom>
        </p:spPr>
      </p:pic>
      <p:pic>
        <p:nvPicPr>
          <p:cNvPr id="20" name="Grafik 19" descr="Auto">
            <a:extLst>
              <a:ext uri="{FF2B5EF4-FFF2-40B4-BE49-F238E27FC236}">
                <a16:creationId xmlns:a16="http://schemas.microsoft.com/office/drawing/2014/main" id="{64EB03BD-3D3F-439E-9D10-CA5724295A3A}"/>
              </a:ext>
            </a:extLst>
          </p:cNvPr>
          <p:cNvPicPr>
            <a:picLocks noChangeAspect="1"/>
          </p:cNvPicPr>
          <p:nvPr/>
        </p:nvPicPr>
        <p:blipFill>
          <a:blip r:embed="rId8">
            <a:grayscl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0249767" y="5002177"/>
            <a:ext cx="1620000" cy="1620000"/>
          </a:xfrm>
          <a:prstGeom prst="rect">
            <a:avLst/>
          </a:prstGeom>
        </p:spPr>
      </p:pic>
      <p:pic>
        <p:nvPicPr>
          <p:cNvPr id="21" name="Grafik 20" descr="Gamecontroller">
            <a:extLst>
              <a:ext uri="{FF2B5EF4-FFF2-40B4-BE49-F238E27FC236}">
                <a16:creationId xmlns:a16="http://schemas.microsoft.com/office/drawing/2014/main" id="{F4B7E463-DBAA-48DC-97D0-28382BBB8CBB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grayscl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 rot="21060472">
            <a:off x="10099016" y="1832061"/>
            <a:ext cx="971703" cy="971703"/>
          </a:xfrm>
          <a:prstGeom prst="rect">
            <a:avLst/>
          </a:prstGeom>
        </p:spPr>
      </p:pic>
      <p:sp>
        <p:nvSpPr>
          <p:cNvPr id="12" name="Rechteck 11">
            <a:extLst>
              <a:ext uri="{FF2B5EF4-FFF2-40B4-BE49-F238E27FC236}">
                <a16:creationId xmlns:a16="http://schemas.microsoft.com/office/drawing/2014/main" id="{8CBEA526-1134-4175-96B3-7E75489E344F}"/>
              </a:ext>
            </a:extLst>
          </p:cNvPr>
          <p:cNvSpPr/>
          <p:nvPr/>
        </p:nvSpPr>
        <p:spPr>
          <a:xfrm>
            <a:off x="3426280" y="1334434"/>
            <a:ext cx="6096523" cy="677916"/>
          </a:xfrm>
          <a:prstGeom prst="rect">
            <a:avLst/>
          </a:prstGeom>
          <a:solidFill>
            <a:srgbClr val="D7DDE5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2400" b="1" dirty="0">
                <a:solidFill>
                  <a:srgbClr val="006067"/>
                </a:solidFill>
                <a:latin typeface="Corbel" panose="020B0503020204020204" pitchFamily="34" charset="0"/>
              </a:rPr>
              <a:t>Neuanschaffungen kritisch prüfen</a:t>
            </a:r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1F4B41C8-5F74-4398-91A4-6EFB9AEC2792}"/>
              </a:ext>
            </a:extLst>
          </p:cNvPr>
          <p:cNvSpPr/>
          <p:nvPr/>
        </p:nvSpPr>
        <p:spPr>
          <a:xfrm>
            <a:off x="3426280" y="2078885"/>
            <a:ext cx="6096523" cy="344561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1950" indent="-266700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de-AT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Größere </a:t>
            </a:r>
            <a:r>
              <a:rPr lang="de-AT" b="1" dirty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Anschaffungen gründlich überlegen </a:t>
            </a:r>
          </a:p>
          <a:p>
            <a:pPr marL="622300" lvl="1" indent="-171450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  <a:buFont typeface="Symbol" panose="05050102010706020507" pitchFamily="18" charset="2"/>
              <a:buChar char="-"/>
            </a:pPr>
            <a:r>
              <a:rPr lang="de-AT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Brauche ich das Gerät wirklich oder gibt es bereits schon vorhandene Alternativen?</a:t>
            </a:r>
          </a:p>
          <a:p>
            <a:pPr marL="622300" lvl="1" indent="-171450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  <a:buFont typeface="Symbol" panose="05050102010706020507" pitchFamily="18" charset="2"/>
              <a:buChar char="-"/>
            </a:pPr>
            <a:r>
              <a:rPr lang="de-AT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Muss die Anschaffung sofort </a:t>
            </a:r>
            <a:r>
              <a:rPr lang="de-AT" sz="1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passieren? </a:t>
            </a:r>
            <a:endParaRPr lang="de-AT" sz="1600" dirty="0">
              <a:solidFill>
                <a:schemeClr val="tx1">
                  <a:lumMod val="85000"/>
                  <a:lumOff val="15000"/>
                </a:schemeClr>
              </a:solidFill>
              <a:latin typeface="Corbel" panose="020B0503020204020204" pitchFamily="34" charset="0"/>
            </a:endParaRPr>
          </a:p>
          <a:p>
            <a:pPr marL="622300" lvl="1" indent="-171450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  <a:buFont typeface="Symbol" panose="05050102010706020507" pitchFamily="18" charset="2"/>
              <a:buChar char="-"/>
            </a:pPr>
            <a:r>
              <a:rPr lang="de-AT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Wie oft nutze ich es?</a:t>
            </a:r>
          </a:p>
          <a:p>
            <a:pPr marL="622300" lvl="1" indent="-171450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  <a:buFont typeface="Symbol" panose="05050102010706020507" pitchFamily="18" charset="2"/>
              <a:buChar char="-"/>
            </a:pPr>
            <a:r>
              <a:rPr lang="de-AT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Wie soll die Anschaffung finanziert werden?</a:t>
            </a:r>
          </a:p>
          <a:p>
            <a:pPr marL="361950" indent="-266700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de-AT" b="1" dirty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Fachmeinungen einholen sowie bisherige Bewertungen analysieren</a:t>
            </a:r>
          </a:p>
          <a:p>
            <a:pPr marL="361950" indent="-266700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de-AT" b="1" dirty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Spontane Einkäufe vermeiden</a:t>
            </a: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77769E26-63EA-45F9-9150-EBD31548DBCB}"/>
              </a:ext>
            </a:extLst>
          </p:cNvPr>
          <p:cNvSpPr/>
          <p:nvPr/>
        </p:nvSpPr>
        <p:spPr>
          <a:xfrm>
            <a:off x="3426280" y="5812177"/>
            <a:ext cx="6096523" cy="690223"/>
          </a:xfrm>
          <a:prstGeom prst="rect">
            <a:avLst/>
          </a:prstGeom>
          <a:solidFill>
            <a:srgbClr val="006067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de-AT" sz="2000" dirty="0" smtClean="0">
                <a:solidFill>
                  <a:schemeClr val="bg1"/>
                </a:solidFill>
                <a:latin typeface="Corbel" panose="020B0503020204020204" pitchFamily="34" charset="0"/>
              </a:rPr>
              <a:t>Berücksichtige deine Neuanschaffungen im Haushaltsplan!</a:t>
            </a:r>
            <a:endParaRPr lang="de-AT" sz="2000" dirty="0">
              <a:solidFill>
                <a:schemeClr val="bg1"/>
              </a:solidFill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1493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ECAEB78-BB2A-4B20-8BDC-22B1DF661F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Tipp 3</a:t>
            </a:r>
            <a:endParaRPr lang="de-AT" dirty="0"/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EE44B36B-1598-472D-97FE-88E13366DD07}"/>
              </a:ext>
            </a:extLst>
          </p:cNvPr>
          <p:cNvSpPr/>
          <p:nvPr/>
        </p:nvSpPr>
        <p:spPr>
          <a:xfrm>
            <a:off x="3426280" y="3361585"/>
            <a:ext cx="2988000" cy="89993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95250" algn="ctr">
              <a:lnSpc>
                <a:spcPts val="2000"/>
              </a:lnSpc>
              <a:spcBef>
                <a:spcPts val="300"/>
              </a:spcBef>
              <a:spcAft>
                <a:spcPts val="300"/>
              </a:spcAft>
            </a:pPr>
            <a:r>
              <a:rPr lang="de-AT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Zahlung mit gebührenpflichtiger Kreditkarte</a:t>
            </a:r>
            <a:endParaRPr lang="de-AT" sz="2000" dirty="0">
              <a:solidFill>
                <a:schemeClr val="tx1">
                  <a:lumMod val="85000"/>
                  <a:lumOff val="15000"/>
                </a:schemeClr>
              </a:solidFill>
              <a:latin typeface="Corbel" panose="020B0503020204020204" pitchFamily="34" charset="0"/>
            </a:endParaRPr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AD89E4C6-3B32-4058-AAF8-6412CC9F9816}"/>
              </a:ext>
            </a:extLst>
          </p:cNvPr>
          <p:cNvSpPr/>
          <p:nvPr/>
        </p:nvSpPr>
        <p:spPr>
          <a:xfrm>
            <a:off x="6528183" y="3368645"/>
            <a:ext cx="2988000" cy="89994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95250" algn="ctr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</a:pPr>
            <a:r>
              <a:rPr lang="de-AT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Überziehen des Bankkontos</a:t>
            </a:r>
            <a:endParaRPr lang="de-AT" sz="2000" dirty="0">
              <a:solidFill>
                <a:schemeClr val="tx1">
                  <a:lumMod val="85000"/>
                  <a:lumOff val="15000"/>
                </a:schemeClr>
              </a:solidFill>
              <a:latin typeface="Corbel" panose="020B0503020204020204" pitchFamily="34" charset="0"/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8F68F02A-AF0F-4BAB-A14F-30BB7F2F76E8}"/>
              </a:ext>
            </a:extLst>
          </p:cNvPr>
          <p:cNvSpPr/>
          <p:nvPr/>
        </p:nvSpPr>
        <p:spPr>
          <a:xfrm>
            <a:off x="3426280" y="4384829"/>
            <a:ext cx="6096523" cy="76030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95250" algn="ctr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</a:pPr>
            <a:r>
              <a:rPr lang="de-AT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Anschaffungen auf Raten (Ratengeschäft)</a:t>
            </a:r>
            <a:endParaRPr lang="de-AT" sz="2000" dirty="0">
              <a:solidFill>
                <a:schemeClr val="tx1">
                  <a:lumMod val="85000"/>
                  <a:lumOff val="15000"/>
                </a:schemeClr>
              </a:solidFill>
              <a:latin typeface="Corbel" panose="020B0503020204020204" pitchFamily="34" charset="0"/>
            </a:endParaRPr>
          </a:p>
        </p:txBody>
      </p:sp>
      <p:sp>
        <p:nvSpPr>
          <p:cNvPr id="23" name="Rechteck 22">
            <a:extLst>
              <a:ext uri="{FF2B5EF4-FFF2-40B4-BE49-F238E27FC236}">
                <a16:creationId xmlns:a16="http://schemas.microsoft.com/office/drawing/2014/main" id="{77769E26-63EA-45F9-9150-EBD31548DBCB}"/>
              </a:ext>
            </a:extLst>
          </p:cNvPr>
          <p:cNvSpPr/>
          <p:nvPr/>
        </p:nvSpPr>
        <p:spPr>
          <a:xfrm>
            <a:off x="3426279" y="5608984"/>
            <a:ext cx="6089903" cy="1048662"/>
          </a:xfrm>
          <a:prstGeom prst="rect">
            <a:avLst/>
          </a:prstGeom>
          <a:solidFill>
            <a:srgbClr val="006067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de-AT" sz="2000" dirty="0" smtClean="0">
                <a:solidFill>
                  <a:schemeClr val="bg1"/>
                </a:solidFill>
                <a:latin typeface="Corbel" panose="020B0503020204020204" pitchFamily="34" charset="0"/>
              </a:rPr>
              <a:t>Diese Art von Krediten verursachen ebenso Kosten. Im Vergleich zu einem normalen Bankkredit sind diese Kreditarten in der Regel teurer!</a:t>
            </a:r>
            <a:endParaRPr lang="de-AT" sz="2000" dirty="0">
              <a:solidFill>
                <a:schemeClr val="bg1"/>
              </a:solidFill>
              <a:latin typeface="Corbel" panose="020B0503020204020204" pitchFamily="34" charset="0"/>
            </a:endParaRPr>
          </a:p>
        </p:txBody>
      </p:sp>
      <p:sp>
        <p:nvSpPr>
          <p:cNvPr id="4" name="Pfeil nach unten 3"/>
          <p:cNvSpPr/>
          <p:nvPr/>
        </p:nvSpPr>
        <p:spPr>
          <a:xfrm>
            <a:off x="6285155" y="5124053"/>
            <a:ext cx="346754" cy="372387"/>
          </a:xfrm>
          <a:prstGeom prst="downArrow">
            <a:avLst/>
          </a:prstGeom>
          <a:solidFill>
            <a:srgbClr val="006067"/>
          </a:solidFill>
          <a:ln>
            <a:solidFill>
              <a:srgbClr val="00606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8CBEA526-1134-4175-96B3-7E75489E344F}"/>
              </a:ext>
            </a:extLst>
          </p:cNvPr>
          <p:cNvSpPr/>
          <p:nvPr/>
        </p:nvSpPr>
        <p:spPr>
          <a:xfrm>
            <a:off x="3426280" y="1334434"/>
            <a:ext cx="6096523" cy="677916"/>
          </a:xfrm>
          <a:prstGeom prst="rect">
            <a:avLst/>
          </a:prstGeom>
          <a:solidFill>
            <a:srgbClr val="D7DDE5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2400" b="1" dirty="0">
                <a:solidFill>
                  <a:srgbClr val="006067"/>
                </a:solidFill>
                <a:latin typeface="Corbel" panose="020B0503020204020204" pitchFamily="34" charset="0"/>
              </a:rPr>
              <a:t>Versteckte Kredite</a:t>
            </a:r>
          </a:p>
        </p:txBody>
      </p:sp>
      <p:pic>
        <p:nvPicPr>
          <p:cNvPr id="18" name="Grafik 17" descr="P:\GEMEINSAME DOKUMENTE\Illustrationen_Felix\Skript_41-42\Julia_v1.png">
            <a:extLst>
              <a:ext uri="{FF2B5EF4-FFF2-40B4-BE49-F238E27FC236}">
                <a16:creationId xmlns:a16="http://schemas.microsoft.com/office/drawing/2014/main" id="{43109D35-1375-499A-8CB4-71A3A1C92D2A}"/>
              </a:ext>
            </a:extLst>
          </p:cNvPr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52" t="5918" r="13953" b="3488"/>
          <a:stretch/>
        </p:blipFill>
        <p:spPr bwMode="auto">
          <a:xfrm>
            <a:off x="353983" y="3248945"/>
            <a:ext cx="1409035" cy="2777636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9" name="Grafik 18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899" y="1673392"/>
            <a:ext cx="2971231" cy="2100528"/>
          </a:xfrm>
          <a:prstGeom prst="rect">
            <a:avLst/>
          </a:prstGeom>
        </p:spPr>
      </p:pic>
      <p:sp>
        <p:nvSpPr>
          <p:cNvPr id="20" name="Rechteck 19">
            <a:extLst>
              <a:ext uri="{FF2B5EF4-FFF2-40B4-BE49-F238E27FC236}">
                <a16:creationId xmlns:a16="http://schemas.microsoft.com/office/drawing/2014/main" id="{77769E26-63EA-45F9-9150-EBD31548DBCB}"/>
              </a:ext>
            </a:extLst>
          </p:cNvPr>
          <p:cNvSpPr/>
          <p:nvPr/>
        </p:nvSpPr>
        <p:spPr>
          <a:xfrm>
            <a:off x="3426279" y="2167041"/>
            <a:ext cx="6089903" cy="931634"/>
          </a:xfrm>
          <a:prstGeom prst="rect">
            <a:avLst/>
          </a:prstGeom>
          <a:solidFill>
            <a:srgbClr val="D7DDE5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de-AT" sz="500" b="1" dirty="0" smtClean="0">
              <a:solidFill>
                <a:schemeClr val="tx1">
                  <a:lumMod val="85000"/>
                  <a:lumOff val="15000"/>
                </a:schemeClr>
              </a:solidFill>
              <a:latin typeface="Corbel" panose="020B0503020204020204" pitchFamily="34" charset="0"/>
            </a:endParaRPr>
          </a:p>
          <a:p>
            <a:pPr algn="ctr"/>
            <a:r>
              <a:rPr lang="de-AT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Versteckte Kredite sind Kreditarten, die nicht als Kredit wahrgenommen werden. </a:t>
            </a:r>
          </a:p>
          <a:p>
            <a:pPr algn="ctr"/>
            <a:endParaRPr lang="de-AT" sz="2000" b="1" dirty="0">
              <a:solidFill>
                <a:schemeClr val="tx1">
                  <a:lumMod val="85000"/>
                  <a:lumOff val="15000"/>
                </a:schemeClr>
              </a:solidFill>
              <a:latin typeface="Corbel" panose="020B0503020204020204" pitchFamily="34" charset="0"/>
            </a:endParaRPr>
          </a:p>
        </p:txBody>
      </p:sp>
      <p:pic>
        <p:nvPicPr>
          <p:cNvPr id="21" name="Grafik 20" descr="Kreditkarte"/>
          <p:cNvPicPr/>
          <p:nvPr/>
        </p:nvPicPr>
        <p:blipFill>
          <a:blip r:embed="rId4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wpc="http://schemas.microsoft.com/office/word/2010/wordprocessingCanvas" xmlns:cx="http://schemas.microsoft.com/office/drawing/2014/chartex" xmlns:cx1="http://schemas.microsoft.com/office/drawing/2015/9/8/chartex" xmlns:mc="http://schemas.openxmlformats.org/markup-compatibility/2006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w16cid="http://schemas.microsoft.com/office/word/2016/wordml/cid" xmlns:w="http://schemas.openxmlformats.org/wordprocessingml/2006/main" xmlns:w10="urn:schemas-microsoft-com:office:word" xmlns:v="urn:schemas-microsoft-com:vml" xmlns:o="urn:schemas-microsoft-com:office:office" xmlns:am3d="http://schemas.microsoft.com/office/drawing/2017/model3d" xmlns:aink="http://schemas.microsoft.com/office/drawing/2016/ink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="" xmlns:lc="http://schemas.openxmlformats.org/drawingml/2006/lockedCanvas" r:embed="rId255"/>
              </a:ext>
            </a:extLst>
          </a:blip>
          <a:stretch>
            <a:fillRect/>
          </a:stretch>
        </p:blipFill>
        <p:spPr>
          <a:xfrm rot="21333429">
            <a:off x="10142862" y="3247285"/>
            <a:ext cx="1524000" cy="1371600"/>
          </a:xfrm>
          <a:prstGeom prst="rect">
            <a:avLst/>
          </a:prstGeom>
        </p:spPr>
      </p:pic>
      <p:pic>
        <p:nvPicPr>
          <p:cNvPr id="24" name="Grafik 23" descr="Einkaufstasche">
            <a:extLst>
              <a:ext uri="{FF2B5EF4-FFF2-40B4-BE49-F238E27FC236}">
                <a16:creationId xmlns:a16="http://schemas.microsoft.com/office/drawing/2014/main" id="{66B25DC4-10CC-4597-8334-6707630C79DC}"/>
              </a:ext>
            </a:extLst>
          </p:cNvPr>
          <p:cNvPicPr>
            <a:picLocks noChangeAspect="1"/>
          </p:cNvPicPr>
          <p:nvPr/>
        </p:nvPicPr>
        <p:blipFill>
          <a:blip r:embed="rId256" cstate="print">
            <a:grayscl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383731">
            <a:off x="10203190" y="1691948"/>
            <a:ext cx="1403344" cy="1403344"/>
          </a:xfrm>
          <a:prstGeom prst="rect">
            <a:avLst/>
          </a:prstGeom>
        </p:spPr>
      </p:pic>
      <p:pic>
        <p:nvPicPr>
          <p:cNvPr id="25" name="Grafik 24" descr="Geld"/>
          <p:cNvPicPr/>
          <p:nvPr/>
        </p:nvPicPr>
        <p:blipFill>
          <a:blip r:embed="rId257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wpc="http://schemas.microsoft.com/office/word/2010/wordprocessingCanvas" xmlns:cx="http://schemas.microsoft.com/office/drawing/2014/chartex" xmlns:cx1="http://schemas.microsoft.com/office/drawing/2015/9/8/chartex" xmlns:mc="http://schemas.openxmlformats.org/markup-compatibility/2006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w16cid="http://schemas.microsoft.com/office/word/2016/wordml/cid" xmlns:w="http://schemas.openxmlformats.org/wordprocessingml/2006/main" xmlns:w10="urn:schemas-microsoft-com:office:word" xmlns:v="urn:schemas-microsoft-com:vml" xmlns:o="urn:schemas-microsoft-com:office:office" xmlns:am3d="http://schemas.microsoft.com/office/drawing/2017/model3d" xmlns:aink="http://schemas.microsoft.com/office/drawing/2016/ink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="" xmlns:lc="http://schemas.openxmlformats.org/drawingml/2006/lockedCanvas" r:embed="rId253"/>
              </a:ext>
            </a:extLst>
          </a:blip>
          <a:stretch>
            <a:fillRect/>
          </a:stretch>
        </p:blipFill>
        <p:spPr>
          <a:xfrm rot="430923">
            <a:off x="10288912" y="4896997"/>
            <a:ext cx="1231900" cy="11988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0984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ECAEB78-BB2A-4B20-8BDC-22B1DF661F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Tipp 4</a:t>
            </a:r>
            <a:endParaRPr lang="de-AT" dirty="0"/>
          </a:p>
        </p:txBody>
      </p:sp>
      <p:pic>
        <p:nvPicPr>
          <p:cNvPr id="17" name="Grafik 16" descr="P:\GEMEINSAME DOKUMENTE\Illustrationen_Felix\Skript_41-42\Julia_v1.png">
            <a:extLst>
              <a:ext uri="{FF2B5EF4-FFF2-40B4-BE49-F238E27FC236}">
                <a16:creationId xmlns:a16="http://schemas.microsoft.com/office/drawing/2014/main" id="{43109D35-1375-499A-8CB4-71A3A1C92D2A}"/>
              </a:ext>
            </a:extLst>
          </p:cNvPr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52" t="5918" r="13953" b="3488"/>
          <a:stretch/>
        </p:blipFill>
        <p:spPr bwMode="auto">
          <a:xfrm>
            <a:off x="353983" y="3248945"/>
            <a:ext cx="1409035" cy="2777636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3" name="Grafik 2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899" y="1673392"/>
            <a:ext cx="2971231" cy="2100528"/>
          </a:xfrm>
          <a:prstGeom prst="rect">
            <a:avLst/>
          </a:prstGeom>
        </p:spPr>
      </p:pic>
      <p:pic>
        <p:nvPicPr>
          <p:cNvPr id="10" name="Grafik 9" descr="Münzen">
            <a:extLst>
              <a:ext uri="{FF2B5EF4-FFF2-40B4-BE49-F238E27FC236}">
                <a16:creationId xmlns:a16="http://schemas.microsoft.com/office/drawing/2014/main" id="{4F060FB1-C758-472B-965F-010ECE6767D2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817399" y="2392104"/>
            <a:ext cx="395946" cy="395946"/>
          </a:xfrm>
          <a:prstGeom prst="rect">
            <a:avLst/>
          </a:prstGeom>
        </p:spPr>
      </p:pic>
      <p:pic>
        <p:nvPicPr>
          <p:cNvPr id="15" name="Grafik 14" descr="Geld">
            <a:extLst>
              <a:ext uri="{FF2B5EF4-FFF2-40B4-BE49-F238E27FC236}">
                <a16:creationId xmlns:a16="http://schemas.microsoft.com/office/drawing/2014/main" id="{A14FE276-FFF0-45B2-B68F-5A819A1EB51A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flipH="1">
            <a:off x="10714978" y="1752177"/>
            <a:ext cx="600788" cy="600787"/>
          </a:xfrm>
          <a:prstGeom prst="rect">
            <a:avLst/>
          </a:prstGeom>
        </p:spPr>
      </p:pic>
      <p:cxnSp>
        <p:nvCxnSpPr>
          <p:cNvPr id="5" name="Gerade Verbindung mit Pfeil 4"/>
          <p:cNvCxnSpPr/>
          <p:nvPr/>
        </p:nvCxnSpPr>
        <p:spPr>
          <a:xfrm>
            <a:off x="10513178" y="2078885"/>
            <a:ext cx="0" cy="3312000"/>
          </a:xfrm>
          <a:prstGeom prst="straightConnector1">
            <a:avLst/>
          </a:prstGeom>
          <a:ln w="57150">
            <a:solidFill>
              <a:srgbClr val="C5C5C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Gerader Verbinder 6"/>
          <p:cNvCxnSpPr/>
          <p:nvPr/>
        </p:nvCxnSpPr>
        <p:spPr>
          <a:xfrm flipH="1">
            <a:off x="10487778" y="2109094"/>
            <a:ext cx="176400" cy="0"/>
          </a:xfrm>
          <a:prstGeom prst="line">
            <a:avLst/>
          </a:prstGeom>
          <a:ln w="57150">
            <a:solidFill>
              <a:srgbClr val="C5C5C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hteck 21">
            <a:extLst>
              <a:ext uri="{FF2B5EF4-FFF2-40B4-BE49-F238E27FC236}">
                <a16:creationId xmlns:a16="http://schemas.microsoft.com/office/drawing/2014/main" id="{8CBEA526-1134-4175-96B3-7E75489E344F}"/>
              </a:ext>
            </a:extLst>
          </p:cNvPr>
          <p:cNvSpPr/>
          <p:nvPr/>
        </p:nvSpPr>
        <p:spPr>
          <a:xfrm>
            <a:off x="3426280" y="1334434"/>
            <a:ext cx="6096523" cy="677916"/>
          </a:xfrm>
          <a:prstGeom prst="rect">
            <a:avLst/>
          </a:prstGeom>
          <a:solidFill>
            <a:srgbClr val="D7DDE5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2400" b="1" dirty="0">
                <a:solidFill>
                  <a:srgbClr val="006067"/>
                </a:solidFill>
                <a:latin typeface="Corbel" panose="020B0503020204020204" pitchFamily="34" charset="0"/>
              </a:rPr>
              <a:t>Achtung bei Ratengeschäften</a:t>
            </a:r>
          </a:p>
        </p:txBody>
      </p:sp>
      <p:sp>
        <p:nvSpPr>
          <p:cNvPr id="32" name="Rechteck 31">
            <a:extLst>
              <a:ext uri="{FF2B5EF4-FFF2-40B4-BE49-F238E27FC236}">
                <a16:creationId xmlns:a16="http://schemas.microsoft.com/office/drawing/2014/main" id="{1F4B41C8-5F74-4398-91A4-6EFB9AEC2792}"/>
              </a:ext>
            </a:extLst>
          </p:cNvPr>
          <p:cNvSpPr/>
          <p:nvPr/>
        </p:nvSpPr>
        <p:spPr>
          <a:xfrm>
            <a:off x="3426280" y="2078885"/>
            <a:ext cx="6096523" cy="307731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1950" indent="-266700">
              <a:lnSpc>
                <a:spcPct val="110000"/>
              </a:lnSpc>
              <a:spcBef>
                <a:spcPts val="30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de-AT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Ratengeschäfte = </a:t>
            </a:r>
            <a:r>
              <a:rPr lang="de-AT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Art </a:t>
            </a:r>
            <a:r>
              <a:rPr lang="de-AT" b="1" dirty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von </a:t>
            </a:r>
            <a:r>
              <a:rPr lang="de-AT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Kredit</a:t>
            </a:r>
            <a:endParaRPr lang="de-AT" dirty="0">
              <a:solidFill>
                <a:schemeClr val="tx1">
                  <a:lumMod val="85000"/>
                  <a:lumOff val="15000"/>
                </a:schemeClr>
              </a:solidFill>
              <a:latin typeface="Corbel" panose="020B0503020204020204" pitchFamily="34" charset="0"/>
            </a:endParaRPr>
          </a:p>
          <a:p>
            <a:pPr marL="361950" indent="-266700">
              <a:lnSpc>
                <a:spcPct val="110000"/>
              </a:lnSpc>
              <a:spcBef>
                <a:spcPts val="30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de-AT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Anzahlung + mehrere </a:t>
            </a:r>
            <a:r>
              <a:rPr lang="de-AT" dirty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kleinere </a:t>
            </a:r>
            <a:r>
              <a:rPr lang="de-AT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Raten, </a:t>
            </a:r>
            <a:r>
              <a:rPr lang="de-AT" dirty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die erst später zu </a:t>
            </a:r>
            <a:r>
              <a:rPr lang="de-AT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zahlen sind</a:t>
            </a:r>
            <a:endParaRPr lang="de-AT" dirty="0">
              <a:solidFill>
                <a:schemeClr val="tx1">
                  <a:lumMod val="85000"/>
                  <a:lumOff val="15000"/>
                </a:schemeClr>
              </a:solidFill>
              <a:latin typeface="Corbel" panose="020B0503020204020204" pitchFamily="34" charset="0"/>
            </a:endParaRPr>
          </a:p>
          <a:p>
            <a:pPr marL="361950" indent="-266700">
              <a:lnSpc>
                <a:spcPct val="110000"/>
              </a:lnSpc>
              <a:spcBef>
                <a:spcPts val="30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de-AT" dirty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Ratengeschäfte </a:t>
            </a:r>
            <a:r>
              <a:rPr lang="de-AT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meist </a:t>
            </a:r>
            <a:r>
              <a:rPr lang="de-AT" b="1" dirty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nicht </a:t>
            </a:r>
            <a:r>
              <a:rPr lang="de-AT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kostenlos</a:t>
            </a:r>
            <a:r>
              <a:rPr lang="de-AT" dirty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 </a:t>
            </a:r>
            <a:r>
              <a:rPr lang="de-AT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  <a:sym typeface="Wingdings" panose="05000000000000000000" pitchFamily="2" charset="2"/>
              </a:rPr>
              <a:t> </a:t>
            </a:r>
            <a:r>
              <a:rPr lang="de-AT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zusätzliche Kosten, z. B</a:t>
            </a:r>
            <a:r>
              <a:rPr lang="de-AT" dirty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.</a:t>
            </a:r>
            <a:r>
              <a:rPr lang="de-AT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 </a:t>
            </a:r>
            <a:r>
              <a:rPr lang="de-AT" dirty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Zinsen, </a:t>
            </a:r>
            <a:r>
              <a:rPr lang="de-AT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Bearbeitungs-, Kreditvertrags-gebühren</a:t>
            </a:r>
            <a:endParaRPr lang="de-AT" dirty="0">
              <a:solidFill>
                <a:schemeClr val="tx1">
                  <a:lumMod val="85000"/>
                  <a:lumOff val="15000"/>
                </a:schemeClr>
              </a:solidFill>
              <a:latin typeface="Corbel" panose="020B0503020204020204" pitchFamily="34" charset="0"/>
            </a:endParaRPr>
          </a:p>
          <a:p>
            <a:pPr marL="361950" indent="-266700">
              <a:lnSpc>
                <a:spcPct val="110000"/>
              </a:lnSpc>
              <a:spcBef>
                <a:spcPts val="30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de-AT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Effektivverzinsung = tatsächliche Kosten</a:t>
            </a:r>
            <a:endParaRPr lang="de-AT" dirty="0">
              <a:solidFill>
                <a:schemeClr val="tx1">
                  <a:lumMod val="85000"/>
                  <a:lumOff val="15000"/>
                </a:schemeClr>
              </a:solidFill>
              <a:latin typeface="Corbel" panose="020B0503020204020204" pitchFamily="34" charset="0"/>
            </a:endParaRPr>
          </a:p>
        </p:txBody>
      </p:sp>
      <p:pic>
        <p:nvPicPr>
          <p:cNvPr id="33" name="Grafik 32" descr="Fahne"/>
          <p:cNvPicPr/>
          <p:nvPr/>
        </p:nvPicPr>
        <p:blipFill>
          <a:blip r:embed="rId8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wpc="http://schemas.microsoft.com/office/word/2010/wordprocessingCanvas" xmlns:cx="http://schemas.microsoft.com/office/drawing/2014/chartex" xmlns:cx1="http://schemas.microsoft.com/office/drawing/2015/9/8/chartex" xmlns:mc="http://schemas.openxmlformats.org/markup-compatibility/2006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w16cid="http://schemas.microsoft.com/office/word/2016/wordml/cid" xmlns:w="http://schemas.openxmlformats.org/wordprocessingml/2006/main" xmlns:w10="urn:schemas-microsoft-com:office:word" xmlns:v="urn:schemas-microsoft-com:vml" xmlns:o="urn:schemas-microsoft-com:office:office" xmlns:am3d="http://schemas.microsoft.com/office/drawing/2017/model3d" xmlns:aink="http://schemas.microsoft.com/office/drawing/2016/ink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="" xmlns:lc="http://schemas.openxmlformats.org/drawingml/2006/lockedCanvas" r:embed="rId749"/>
              </a:ext>
            </a:extLst>
          </a:blip>
          <a:stretch>
            <a:fillRect/>
          </a:stretch>
        </p:blipFill>
        <p:spPr>
          <a:xfrm>
            <a:off x="10169578" y="5524665"/>
            <a:ext cx="914400" cy="914400"/>
          </a:xfrm>
          <a:prstGeom prst="rect">
            <a:avLst/>
          </a:prstGeom>
        </p:spPr>
      </p:pic>
      <p:cxnSp>
        <p:nvCxnSpPr>
          <p:cNvPr id="37" name="Gerader Verbinder 36"/>
          <p:cNvCxnSpPr/>
          <p:nvPr/>
        </p:nvCxnSpPr>
        <p:spPr>
          <a:xfrm flipH="1">
            <a:off x="10487778" y="2629794"/>
            <a:ext cx="176400" cy="0"/>
          </a:xfrm>
          <a:prstGeom prst="line">
            <a:avLst/>
          </a:prstGeom>
          <a:ln w="57150">
            <a:solidFill>
              <a:srgbClr val="C5C5C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Gerader Verbinder 37"/>
          <p:cNvCxnSpPr/>
          <p:nvPr/>
        </p:nvCxnSpPr>
        <p:spPr>
          <a:xfrm flipH="1">
            <a:off x="10487778" y="2629794"/>
            <a:ext cx="176400" cy="0"/>
          </a:xfrm>
          <a:prstGeom prst="line">
            <a:avLst/>
          </a:prstGeom>
          <a:ln w="57150">
            <a:solidFill>
              <a:srgbClr val="C5C5C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Gerader Verbinder 38"/>
          <p:cNvCxnSpPr/>
          <p:nvPr/>
        </p:nvCxnSpPr>
        <p:spPr>
          <a:xfrm flipH="1">
            <a:off x="10487778" y="3150494"/>
            <a:ext cx="176400" cy="0"/>
          </a:xfrm>
          <a:prstGeom prst="line">
            <a:avLst/>
          </a:prstGeom>
          <a:ln w="57150">
            <a:solidFill>
              <a:srgbClr val="C5C5C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Gerader Verbinder 39"/>
          <p:cNvCxnSpPr/>
          <p:nvPr/>
        </p:nvCxnSpPr>
        <p:spPr>
          <a:xfrm flipH="1">
            <a:off x="10513178" y="3150494"/>
            <a:ext cx="176400" cy="0"/>
          </a:xfrm>
          <a:prstGeom prst="line">
            <a:avLst/>
          </a:prstGeom>
          <a:ln w="57150">
            <a:solidFill>
              <a:srgbClr val="C5C5C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Gerader Verbinder 40"/>
          <p:cNvCxnSpPr/>
          <p:nvPr/>
        </p:nvCxnSpPr>
        <p:spPr>
          <a:xfrm flipH="1">
            <a:off x="10513178" y="3671194"/>
            <a:ext cx="176400" cy="0"/>
          </a:xfrm>
          <a:prstGeom prst="line">
            <a:avLst/>
          </a:prstGeom>
          <a:ln w="57150">
            <a:solidFill>
              <a:srgbClr val="C5C5C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Gerader Verbinder 41"/>
          <p:cNvCxnSpPr/>
          <p:nvPr/>
        </p:nvCxnSpPr>
        <p:spPr>
          <a:xfrm flipH="1">
            <a:off x="10513178" y="4191894"/>
            <a:ext cx="176400" cy="0"/>
          </a:xfrm>
          <a:prstGeom prst="line">
            <a:avLst/>
          </a:prstGeom>
          <a:ln w="57150">
            <a:solidFill>
              <a:srgbClr val="C5C5C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Gerader Verbinder 42"/>
          <p:cNvCxnSpPr/>
          <p:nvPr/>
        </p:nvCxnSpPr>
        <p:spPr>
          <a:xfrm flipH="1">
            <a:off x="10538578" y="4191894"/>
            <a:ext cx="176400" cy="0"/>
          </a:xfrm>
          <a:prstGeom prst="line">
            <a:avLst/>
          </a:prstGeom>
          <a:ln w="57150">
            <a:solidFill>
              <a:srgbClr val="C5C5C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Gerader Verbinder 43"/>
          <p:cNvCxnSpPr/>
          <p:nvPr/>
        </p:nvCxnSpPr>
        <p:spPr>
          <a:xfrm flipH="1">
            <a:off x="10538578" y="4712594"/>
            <a:ext cx="176400" cy="0"/>
          </a:xfrm>
          <a:prstGeom prst="line">
            <a:avLst/>
          </a:prstGeom>
          <a:ln w="57150">
            <a:solidFill>
              <a:srgbClr val="C5C5C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6" name="Grafik 45" descr="Münzen">
            <a:extLst>
              <a:ext uri="{FF2B5EF4-FFF2-40B4-BE49-F238E27FC236}">
                <a16:creationId xmlns:a16="http://schemas.microsoft.com/office/drawing/2014/main" id="{4F060FB1-C758-472B-965F-010ECE6767D2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817399" y="2981397"/>
            <a:ext cx="395946" cy="395946"/>
          </a:xfrm>
          <a:prstGeom prst="rect">
            <a:avLst/>
          </a:prstGeom>
        </p:spPr>
      </p:pic>
      <p:pic>
        <p:nvPicPr>
          <p:cNvPr id="47" name="Grafik 46" descr="Münzen">
            <a:extLst>
              <a:ext uri="{FF2B5EF4-FFF2-40B4-BE49-F238E27FC236}">
                <a16:creationId xmlns:a16="http://schemas.microsoft.com/office/drawing/2014/main" id="{4F060FB1-C758-472B-965F-010ECE6767D2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817399" y="3430356"/>
            <a:ext cx="395946" cy="395946"/>
          </a:xfrm>
          <a:prstGeom prst="rect">
            <a:avLst/>
          </a:prstGeom>
        </p:spPr>
      </p:pic>
      <p:pic>
        <p:nvPicPr>
          <p:cNvPr id="48" name="Grafik 47" descr="Münzen">
            <a:extLst>
              <a:ext uri="{FF2B5EF4-FFF2-40B4-BE49-F238E27FC236}">
                <a16:creationId xmlns:a16="http://schemas.microsoft.com/office/drawing/2014/main" id="{4F060FB1-C758-472B-965F-010ECE6767D2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817399" y="3981549"/>
            <a:ext cx="395946" cy="395946"/>
          </a:xfrm>
          <a:prstGeom prst="rect">
            <a:avLst/>
          </a:prstGeom>
        </p:spPr>
      </p:pic>
      <p:pic>
        <p:nvPicPr>
          <p:cNvPr id="49" name="Grafik 48" descr="Münzen">
            <a:extLst>
              <a:ext uri="{FF2B5EF4-FFF2-40B4-BE49-F238E27FC236}">
                <a16:creationId xmlns:a16="http://schemas.microsoft.com/office/drawing/2014/main" id="{4F060FB1-C758-472B-965F-010ECE6767D2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817399" y="4500286"/>
            <a:ext cx="395946" cy="395946"/>
          </a:xfrm>
          <a:prstGeom prst="rect">
            <a:avLst/>
          </a:prstGeom>
        </p:spPr>
      </p:pic>
      <p:sp>
        <p:nvSpPr>
          <p:cNvPr id="50" name="Rechteck 49">
            <a:extLst>
              <a:ext uri="{FF2B5EF4-FFF2-40B4-BE49-F238E27FC236}">
                <a16:creationId xmlns:a16="http://schemas.microsoft.com/office/drawing/2014/main" id="{77769E26-63EA-45F9-9150-EBD31548DBCB}"/>
              </a:ext>
            </a:extLst>
          </p:cNvPr>
          <p:cNvSpPr/>
          <p:nvPr/>
        </p:nvSpPr>
        <p:spPr>
          <a:xfrm>
            <a:off x="3426280" y="5812177"/>
            <a:ext cx="6096523" cy="690223"/>
          </a:xfrm>
          <a:prstGeom prst="rect">
            <a:avLst/>
          </a:prstGeom>
          <a:solidFill>
            <a:srgbClr val="006067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de-AT" sz="2000" dirty="0" smtClean="0">
                <a:solidFill>
                  <a:schemeClr val="bg1"/>
                </a:solidFill>
                <a:latin typeface="Corbel" panose="020B0503020204020204" pitchFamily="34" charset="0"/>
              </a:rPr>
              <a:t>Berücksichtige die Anzahlung und die Raten auch im Haushaltsplan!</a:t>
            </a:r>
            <a:endParaRPr lang="de-AT" sz="2000" dirty="0">
              <a:solidFill>
                <a:schemeClr val="bg1"/>
              </a:solidFill>
              <a:latin typeface="Corbel" panose="020B0503020204020204" pitchFamily="34" charset="0"/>
            </a:endParaRPr>
          </a:p>
        </p:txBody>
      </p:sp>
      <p:sp>
        <p:nvSpPr>
          <p:cNvPr id="51" name="Pfeil nach unten 50"/>
          <p:cNvSpPr/>
          <p:nvPr/>
        </p:nvSpPr>
        <p:spPr>
          <a:xfrm>
            <a:off x="6285155" y="5149453"/>
            <a:ext cx="346754" cy="372387"/>
          </a:xfrm>
          <a:prstGeom prst="downArrow">
            <a:avLst/>
          </a:prstGeom>
          <a:solidFill>
            <a:srgbClr val="006067"/>
          </a:solidFill>
          <a:ln>
            <a:solidFill>
              <a:srgbClr val="00606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868672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F2264D01-B949-4814-A220-88FB18FFA157}"/>
              </a:ext>
            </a:extLst>
          </p:cNvPr>
          <p:cNvSpPr/>
          <p:nvPr/>
        </p:nvSpPr>
        <p:spPr bwMode="blackWhite">
          <a:xfrm>
            <a:off x="394100" y="1139837"/>
            <a:ext cx="7385235" cy="3527413"/>
          </a:xfrm>
          <a:prstGeom prst="rect">
            <a:avLst/>
          </a:prstGeom>
          <a:solidFill>
            <a:srgbClr val="006067">
              <a:alpha val="89804"/>
            </a:srgbClr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sz="2160" dirty="0"/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EDE0C9D4-5F06-44A9-86EA-11805B75EE4A}"/>
              </a:ext>
            </a:extLst>
          </p:cNvPr>
          <p:cNvSpPr/>
          <p:nvPr/>
        </p:nvSpPr>
        <p:spPr>
          <a:xfrm>
            <a:off x="7779336" y="1139837"/>
            <a:ext cx="4018564" cy="352741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sz="2160" dirty="0"/>
          </a:p>
        </p:txBody>
      </p:sp>
      <p:sp>
        <p:nvSpPr>
          <p:cNvPr id="7" name="Titel 1">
            <a:extLst>
              <a:ext uri="{FF2B5EF4-FFF2-40B4-BE49-F238E27FC236}">
                <a16:creationId xmlns:a16="http://schemas.microsoft.com/office/drawing/2014/main" id="{79CA9719-46B7-4134-AF8B-54EBCD2B6D73}"/>
              </a:ext>
            </a:extLst>
          </p:cNvPr>
          <p:cNvSpPr txBox="1">
            <a:spLocks/>
          </p:cNvSpPr>
          <p:nvPr/>
        </p:nvSpPr>
        <p:spPr>
          <a:xfrm>
            <a:off x="7923199" y="3337134"/>
            <a:ext cx="3837879" cy="11404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Wir bringen die </a:t>
            </a:r>
            <a:br>
              <a:rPr lang="de-DE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de-DE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 Wirtschaft in die Schule.</a:t>
            </a:r>
          </a:p>
        </p:txBody>
      </p:sp>
      <p:sp>
        <p:nvSpPr>
          <p:cNvPr id="8" name="Titel 1">
            <a:extLst>
              <a:ext uri="{FF2B5EF4-FFF2-40B4-BE49-F238E27FC236}">
                <a16:creationId xmlns:a16="http://schemas.microsoft.com/office/drawing/2014/main" id="{402A4B91-8F07-46ED-BF68-473A6C41492F}"/>
              </a:ext>
            </a:extLst>
          </p:cNvPr>
          <p:cNvSpPr txBox="1">
            <a:spLocks/>
          </p:cNvSpPr>
          <p:nvPr/>
        </p:nvSpPr>
        <p:spPr>
          <a:xfrm>
            <a:off x="843424" y="1139837"/>
            <a:ext cx="6935911" cy="3527413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1" kern="1200">
                <a:solidFill>
                  <a:schemeClr val="bg1">
                    <a:lumMod val="8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AT" sz="1800" dirty="0" smtClean="0">
                <a:solidFill>
                  <a:schemeClr val="bg1">
                    <a:lumMod val="95000"/>
                  </a:schemeClr>
                </a:solidFill>
                <a:latin typeface="Corbel" panose="020B0503020204020204" pitchFamily="34" charset="0"/>
              </a:rPr>
              <a:t>Autor: Michael Posch, </a:t>
            </a:r>
            <a:r>
              <a:rPr lang="de-AT" sz="1800" dirty="0" err="1" smtClean="0">
                <a:solidFill>
                  <a:schemeClr val="bg1">
                    <a:lumMod val="95000"/>
                  </a:schemeClr>
                </a:solidFill>
                <a:latin typeface="Corbel" panose="020B0503020204020204" pitchFamily="34" charset="0"/>
              </a:rPr>
              <a:t>MSc</a:t>
            </a:r>
            <a:endParaRPr lang="de-AT" sz="1800" dirty="0">
              <a:solidFill>
                <a:schemeClr val="bg1">
                  <a:lumMod val="95000"/>
                </a:schemeClr>
              </a:solidFill>
              <a:latin typeface="Corbel" panose="020B0503020204020204" pitchFamily="34" charset="0"/>
            </a:endParaRPr>
          </a:p>
          <a:p>
            <a:endParaRPr lang="de-AT" sz="1600" cap="all" dirty="0">
              <a:solidFill>
                <a:schemeClr val="bg1">
                  <a:lumMod val="95000"/>
                </a:schemeClr>
              </a:solidFill>
              <a:latin typeface="Corbel" panose="020B0503020204020204" pitchFamily="34" charset="0"/>
            </a:endParaRPr>
          </a:p>
          <a:p>
            <a:r>
              <a:rPr lang="de-AT" sz="1600" cap="all" dirty="0">
                <a:solidFill>
                  <a:schemeClr val="bg1">
                    <a:lumMod val="95000"/>
                  </a:schemeClr>
                </a:solidFill>
                <a:latin typeface="Corbel" panose="020B0503020204020204" pitchFamily="34" charset="0"/>
              </a:rPr>
              <a:t>AWS (</a:t>
            </a:r>
            <a:r>
              <a:rPr lang="de-AT" sz="1600" dirty="0">
                <a:solidFill>
                  <a:schemeClr val="bg1">
                    <a:lumMod val="95000"/>
                  </a:schemeClr>
                </a:solidFill>
                <a:latin typeface="Corbel" panose="020B0503020204020204" pitchFamily="34" charset="0"/>
              </a:rPr>
              <a:t>Arbeitsgemeinschaft Wirtschaft und Schule</a:t>
            </a:r>
            <a:r>
              <a:rPr lang="de-AT" sz="1600" cap="all" dirty="0">
                <a:solidFill>
                  <a:schemeClr val="bg1">
                    <a:lumMod val="95000"/>
                  </a:schemeClr>
                </a:solidFill>
                <a:latin typeface="Corbel" panose="020B0503020204020204" pitchFamily="34" charset="0"/>
              </a:rPr>
              <a:t>)</a:t>
            </a:r>
            <a:r>
              <a:rPr lang="de-AT" sz="1600" b="0" dirty="0">
                <a:solidFill>
                  <a:schemeClr val="bg1">
                    <a:lumMod val="95000"/>
                  </a:schemeClr>
                </a:solidFill>
                <a:latin typeface="Corbel" panose="020B0503020204020204" pitchFamily="34" charset="0"/>
              </a:rPr>
              <a:t/>
            </a:r>
            <a:br>
              <a:rPr lang="de-AT" sz="1600" b="0" dirty="0">
                <a:solidFill>
                  <a:schemeClr val="bg1">
                    <a:lumMod val="95000"/>
                  </a:schemeClr>
                </a:solidFill>
                <a:latin typeface="Corbel" panose="020B0503020204020204" pitchFamily="34" charset="0"/>
              </a:rPr>
            </a:br>
            <a:r>
              <a:rPr lang="de-AT" sz="1800" b="0" dirty="0" err="1">
                <a:solidFill>
                  <a:schemeClr val="bg1">
                    <a:lumMod val="95000"/>
                  </a:schemeClr>
                </a:solidFill>
                <a:latin typeface="Corbel" panose="020B0503020204020204" pitchFamily="34" charset="0"/>
              </a:rPr>
              <a:t>Rainergasse</a:t>
            </a:r>
            <a:r>
              <a:rPr lang="de-AT" sz="1800" b="0" dirty="0">
                <a:solidFill>
                  <a:schemeClr val="bg1">
                    <a:lumMod val="95000"/>
                  </a:schemeClr>
                </a:solidFill>
                <a:latin typeface="Corbel" panose="020B0503020204020204" pitchFamily="34" charset="0"/>
              </a:rPr>
              <a:t> 38 | 1050 Wien</a:t>
            </a:r>
            <a:br>
              <a:rPr lang="de-AT" sz="1800" b="0" dirty="0">
                <a:solidFill>
                  <a:schemeClr val="bg1">
                    <a:lumMod val="95000"/>
                  </a:schemeClr>
                </a:solidFill>
                <a:latin typeface="Corbel" panose="020B0503020204020204" pitchFamily="34" charset="0"/>
              </a:rPr>
            </a:br>
            <a:r>
              <a:rPr lang="de-AT" sz="1800" b="0" dirty="0">
                <a:solidFill>
                  <a:schemeClr val="bg1">
                    <a:lumMod val="95000"/>
                  </a:schemeClr>
                </a:solidFill>
                <a:latin typeface="Corbel" panose="020B0503020204020204" pitchFamily="34" charset="0"/>
              </a:rPr>
              <a:t>T: +43 1 545 16 71-63 | F: +43 1 545 16 71-22</a:t>
            </a:r>
            <a:br>
              <a:rPr lang="de-AT" sz="1800" b="0" dirty="0">
                <a:solidFill>
                  <a:schemeClr val="bg1">
                    <a:lumMod val="95000"/>
                  </a:schemeClr>
                </a:solidFill>
                <a:latin typeface="Corbel" panose="020B0503020204020204" pitchFamily="34" charset="0"/>
              </a:rPr>
            </a:br>
            <a:r>
              <a:rPr lang="de-AT" sz="1800" b="0" dirty="0">
                <a:solidFill>
                  <a:schemeClr val="bg1">
                    <a:lumMod val="95000"/>
                  </a:schemeClr>
                </a:solidFill>
                <a:latin typeface="Corbel" panose="020B0503020204020204" pitchFamily="34" charset="0"/>
              </a:rPr>
              <a:t>E: aws@ibw.at</a:t>
            </a:r>
            <a:br>
              <a:rPr lang="de-AT" sz="1800" b="0" dirty="0">
                <a:solidFill>
                  <a:schemeClr val="bg1">
                    <a:lumMod val="95000"/>
                  </a:schemeClr>
                </a:solidFill>
                <a:latin typeface="Corbel" panose="020B0503020204020204" pitchFamily="34" charset="0"/>
              </a:rPr>
            </a:br>
            <a:r>
              <a:rPr lang="de-AT" sz="1800" b="0" dirty="0">
                <a:solidFill>
                  <a:schemeClr val="bg1">
                    <a:lumMod val="95000"/>
                  </a:schemeClr>
                </a:solidFill>
                <a:latin typeface="Corbel" panose="020B0503020204020204" pitchFamily="34" charset="0"/>
              </a:rPr>
              <a:t>W: aws.ibw.at </a:t>
            </a:r>
            <a:br>
              <a:rPr lang="de-AT" sz="1800" b="0" dirty="0">
                <a:solidFill>
                  <a:schemeClr val="bg1">
                    <a:lumMod val="95000"/>
                  </a:schemeClr>
                </a:solidFill>
                <a:latin typeface="Corbel" panose="020B0503020204020204" pitchFamily="34" charset="0"/>
              </a:rPr>
            </a:br>
            <a:r>
              <a:rPr lang="de-AT" sz="1800" b="0" dirty="0">
                <a:solidFill>
                  <a:schemeClr val="bg1">
                    <a:lumMod val="95000"/>
                  </a:schemeClr>
                </a:solidFill>
                <a:latin typeface="Corbel" panose="020B0503020204020204" pitchFamily="34" charset="0"/>
              </a:rPr>
              <a:t>http://www.facebook.com/AWSunterrichtsmaterial</a:t>
            </a:r>
            <a:endParaRPr lang="de-AT" dirty="0">
              <a:solidFill>
                <a:schemeClr val="bg1">
                  <a:lumMod val="95000"/>
                </a:schemeClr>
              </a:solidFill>
            </a:endParaRPr>
          </a:p>
        </p:txBody>
      </p:sp>
      <p:pic>
        <p:nvPicPr>
          <p:cNvPr id="9" name="Picture 2">
            <a:extLst>
              <a:ext uri="{FF2B5EF4-FFF2-40B4-BE49-F238E27FC236}">
                <a16:creationId xmlns:a16="http://schemas.microsoft.com/office/drawing/2014/main" id="{39B6E1FE-16AA-4A22-9C75-583BE69384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780" y="6088946"/>
            <a:ext cx="1359617" cy="3616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Grafik 9">
            <a:extLst>
              <a:ext uri="{FF2B5EF4-FFF2-40B4-BE49-F238E27FC236}">
                <a16:creationId xmlns:a16="http://schemas.microsoft.com/office/drawing/2014/main" id="{7F5E6E93-1792-4AA3-9DD8-DCC478A0E5FF}"/>
              </a:ext>
            </a:extLst>
          </p:cNvPr>
          <p:cNvPicPr/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1432"/>
          <a:stretch/>
        </p:blipFill>
        <p:spPr>
          <a:xfrm>
            <a:off x="2060345" y="6017940"/>
            <a:ext cx="1380108" cy="558325"/>
          </a:xfrm>
          <a:prstGeom prst="rect">
            <a:avLst/>
          </a:prstGeom>
        </p:spPr>
      </p:pic>
      <p:sp>
        <p:nvSpPr>
          <p:cNvPr id="11" name="Titel 1">
            <a:extLst>
              <a:ext uri="{FF2B5EF4-FFF2-40B4-BE49-F238E27FC236}">
                <a16:creationId xmlns:a16="http://schemas.microsoft.com/office/drawing/2014/main" id="{F35C732D-2935-4E7F-9AA8-1A2D76F3DF3F}"/>
              </a:ext>
            </a:extLst>
          </p:cNvPr>
          <p:cNvSpPr txBox="1">
            <a:spLocks/>
          </p:cNvSpPr>
          <p:nvPr/>
        </p:nvSpPr>
        <p:spPr>
          <a:xfrm>
            <a:off x="394100" y="5271973"/>
            <a:ext cx="3232830" cy="11404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Mit freundlicher Unterstützung:</a:t>
            </a:r>
          </a:p>
        </p:txBody>
      </p:sp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12691" y="1721737"/>
            <a:ext cx="2751853" cy="11818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29479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58B4D537-64E8-4426-A37A-5759DCFDFB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AT" dirty="0" smtClean="0"/>
              <a:t>Wie kann ich mir einen guten Überblick über meine Einnahmen und Ausgaben verschaffen?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062040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Überblick</a:t>
            </a:r>
            <a:endParaRPr lang="de-AT" dirty="0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156E2E10-E5DA-4E7B-8D60-E5DFC8EE1D5A}"/>
              </a:ext>
            </a:extLst>
          </p:cNvPr>
          <p:cNvPicPr/>
          <p:nvPr/>
        </p:nvPicPr>
        <p:blipFill rotWithShape="1">
          <a:blip r:embed="rId2">
            <a:clrChange>
              <a:clrFrom>
                <a:srgbClr val="E7E7E8"/>
              </a:clrFrom>
              <a:clrTo>
                <a:srgbClr val="E7E7E8">
                  <a:alpha val="0"/>
                </a:srgbClr>
              </a:clrTo>
            </a:clrChange>
          </a:blip>
          <a:srcRect r="4792"/>
          <a:stretch/>
        </p:blipFill>
        <p:spPr bwMode="auto">
          <a:xfrm flipH="1">
            <a:off x="10097892" y="3520862"/>
            <a:ext cx="1502548" cy="257076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Rechteck 4">
            <a:extLst>
              <a:ext uri="{FF2B5EF4-FFF2-40B4-BE49-F238E27FC236}">
                <a16:creationId xmlns:a16="http://schemas.microsoft.com/office/drawing/2014/main" id="{BC3BF001-554B-44F7-85C7-D1F898236822}"/>
              </a:ext>
            </a:extLst>
          </p:cNvPr>
          <p:cNvSpPr/>
          <p:nvPr/>
        </p:nvSpPr>
        <p:spPr>
          <a:xfrm>
            <a:off x="9604210" y="6091628"/>
            <a:ext cx="274883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Max</a:t>
            </a:r>
            <a:endParaRPr lang="de-AT" b="1" dirty="0">
              <a:solidFill>
                <a:schemeClr val="tx1">
                  <a:lumMod val="85000"/>
                  <a:lumOff val="15000"/>
                </a:schemeClr>
              </a:solidFill>
              <a:latin typeface="Corbel" panose="020B0503020204020204" pitchFamily="34" charset="0"/>
            </a:endParaRPr>
          </a:p>
        </p:txBody>
      </p:sp>
      <p:sp>
        <p:nvSpPr>
          <p:cNvPr id="11" name="Textfeld 10"/>
          <p:cNvSpPr txBox="1"/>
          <p:nvPr/>
        </p:nvSpPr>
        <p:spPr>
          <a:xfrm>
            <a:off x="5889957" y="3993415"/>
            <a:ext cx="1314450" cy="369332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AT" dirty="0" smtClean="0">
                <a:latin typeface="Corbel" panose="020B0503020204020204" pitchFamily="34" charset="0"/>
              </a:rPr>
              <a:t>29 Jahre alt</a:t>
            </a:r>
            <a:endParaRPr lang="de-AT" dirty="0">
              <a:latin typeface="Corbel" panose="020B0503020204020204" pitchFamily="34" charset="0"/>
            </a:endParaRPr>
          </a:p>
        </p:txBody>
      </p:sp>
      <p:sp>
        <p:nvSpPr>
          <p:cNvPr id="12" name="Textfeld 11"/>
          <p:cNvSpPr txBox="1"/>
          <p:nvPr/>
        </p:nvSpPr>
        <p:spPr>
          <a:xfrm>
            <a:off x="7616692" y="4409313"/>
            <a:ext cx="1726735" cy="369332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AT" dirty="0" smtClean="0">
                <a:latin typeface="Corbel" panose="020B0503020204020204" pitchFamily="34" charset="0"/>
              </a:rPr>
              <a:t>Frisör als Beruf</a:t>
            </a:r>
            <a:endParaRPr lang="de-AT" dirty="0">
              <a:latin typeface="Corbel" panose="020B0503020204020204" pitchFamily="34" charset="0"/>
            </a:endParaRPr>
          </a:p>
        </p:txBody>
      </p:sp>
      <p:sp>
        <p:nvSpPr>
          <p:cNvPr id="13" name="Textfeld 12"/>
          <p:cNvSpPr txBox="1"/>
          <p:nvPr/>
        </p:nvSpPr>
        <p:spPr>
          <a:xfrm>
            <a:off x="10312594" y="1761205"/>
            <a:ext cx="907585" cy="369332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AT" dirty="0" smtClean="0">
                <a:latin typeface="Corbel" panose="020B0503020204020204" pitchFamily="34" charset="0"/>
              </a:rPr>
              <a:t>Single</a:t>
            </a:r>
            <a:endParaRPr lang="de-AT" dirty="0">
              <a:latin typeface="Corbel" panose="020B0503020204020204" pitchFamily="34" charset="0"/>
            </a:endParaRPr>
          </a:p>
        </p:txBody>
      </p:sp>
      <p:sp>
        <p:nvSpPr>
          <p:cNvPr id="14" name="Textfeld 13"/>
          <p:cNvSpPr txBox="1"/>
          <p:nvPr/>
        </p:nvSpPr>
        <p:spPr>
          <a:xfrm>
            <a:off x="6208998" y="5400986"/>
            <a:ext cx="2426687" cy="369332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AT" dirty="0" smtClean="0">
                <a:latin typeface="Corbel" panose="020B0503020204020204" pitchFamily="34" charset="0"/>
              </a:rPr>
              <a:t>Ein-Personen-Haushalt</a:t>
            </a:r>
            <a:endParaRPr lang="de-AT" dirty="0">
              <a:latin typeface="Corbel" panose="020B0503020204020204" pitchFamily="34" charset="0"/>
            </a:endParaRPr>
          </a:p>
        </p:txBody>
      </p:sp>
      <p:sp>
        <p:nvSpPr>
          <p:cNvPr id="15" name="Textfeld 14"/>
          <p:cNvSpPr txBox="1"/>
          <p:nvPr/>
        </p:nvSpPr>
        <p:spPr>
          <a:xfrm>
            <a:off x="7422341" y="1717273"/>
            <a:ext cx="1726735" cy="369332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AT" dirty="0" smtClean="0">
                <a:latin typeface="Corbel" panose="020B0503020204020204" pitchFamily="34" charset="0"/>
              </a:rPr>
              <a:t>Keine Kinder</a:t>
            </a:r>
            <a:endParaRPr lang="de-AT" dirty="0">
              <a:latin typeface="Corbel" panose="020B0503020204020204" pitchFamily="34" charset="0"/>
            </a:endParaRPr>
          </a:p>
        </p:txBody>
      </p:sp>
      <p:sp>
        <p:nvSpPr>
          <p:cNvPr id="16" name="Textfeld 15"/>
          <p:cNvSpPr txBox="1"/>
          <p:nvPr/>
        </p:nvSpPr>
        <p:spPr>
          <a:xfrm>
            <a:off x="5889957" y="2725486"/>
            <a:ext cx="1726735" cy="369332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AT" dirty="0" smtClean="0">
                <a:latin typeface="Corbel" panose="020B0503020204020204" pitchFamily="34" charset="0"/>
              </a:rPr>
              <a:t>Wohnt in Wien</a:t>
            </a:r>
            <a:endParaRPr lang="de-AT" dirty="0">
              <a:latin typeface="Corbel" panose="020B0503020204020204" pitchFamily="34" charset="0"/>
            </a:endParaRPr>
          </a:p>
        </p:txBody>
      </p:sp>
      <p:sp>
        <p:nvSpPr>
          <p:cNvPr id="17" name="Textfeld 16"/>
          <p:cNvSpPr txBox="1"/>
          <p:nvPr/>
        </p:nvSpPr>
        <p:spPr>
          <a:xfrm>
            <a:off x="8176284" y="6147705"/>
            <a:ext cx="1726735" cy="369332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AT" dirty="0" smtClean="0">
                <a:latin typeface="Corbel" panose="020B0503020204020204" pitchFamily="34" charset="0"/>
              </a:rPr>
              <a:t>Mietwohnung</a:t>
            </a:r>
            <a:endParaRPr lang="de-AT" dirty="0">
              <a:latin typeface="Corbel" panose="020B0503020204020204" pitchFamily="34" charset="0"/>
            </a:endParaRPr>
          </a:p>
        </p:txBody>
      </p:sp>
      <p:sp>
        <p:nvSpPr>
          <p:cNvPr id="18" name="Textfeld 17"/>
          <p:cNvSpPr txBox="1"/>
          <p:nvPr/>
        </p:nvSpPr>
        <p:spPr>
          <a:xfrm>
            <a:off x="9039651" y="2525511"/>
            <a:ext cx="1726735" cy="369332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AT" dirty="0" smtClean="0">
                <a:latin typeface="Corbel" panose="020B0503020204020204" pitchFamily="34" charset="0"/>
              </a:rPr>
              <a:t>Arbeit in Wien</a:t>
            </a:r>
            <a:endParaRPr lang="de-AT" dirty="0">
              <a:latin typeface="Corbel" panose="020B0503020204020204" pitchFamily="34" charset="0"/>
            </a:endParaRPr>
          </a:p>
        </p:txBody>
      </p:sp>
      <p:sp>
        <p:nvSpPr>
          <p:cNvPr id="28" name="Sprechblase: rechteckig mit abgerundeten Ecken 21">
            <a:extLst>
              <a:ext uri="{FF2B5EF4-FFF2-40B4-BE49-F238E27FC236}">
                <a16:creationId xmlns:a16="http://schemas.microsoft.com/office/drawing/2014/main" id="{62C1D4C1-3064-4AE5-8770-14AFDC2B3DC6}"/>
              </a:ext>
            </a:extLst>
          </p:cNvPr>
          <p:cNvSpPr/>
          <p:nvPr/>
        </p:nvSpPr>
        <p:spPr>
          <a:xfrm>
            <a:off x="209402" y="1453398"/>
            <a:ext cx="4667696" cy="2068126"/>
          </a:xfrm>
          <a:prstGeom prst="wedgeRoundRectCallout">
            <a:avLst>
              <a:gd name="adj1" fmla="val 1376"/>
              <a:gd name="adj2" fmla="val 97562"/>
              <a:gd name="adj3" fmla="val 16667"/>
            </a:avLst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1200"/>
              </a:spcBef>
            </a:pPr>
            <a:r>
              <a:rPr lang="de-AT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Wichtig für einen richtigen Umgang mit Geld ist, einen </a:t>
            </a:r>
            <a:r>
              <a:rPr lang="de-AT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Überblick über seine Einnahmen und </a:t>
            </a:r>
            <a:r>
              <a:rPr lang="de-AT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Ausgaben</a:t>
            </a:r>
            <a:r>
              <a:rPr lang="de-AT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 zu haben.</a:t>
            </a:r>
            <a:endParaRPr lang="de-AT" sz="2000" dirty="0">
              <a:solidFill>
                <a:schemeClr val="tx1">
                  <a:lumMod val="85000"/>
                  <a:lumOff val="15000"/>
                </a:schemeClr>
              </a:solidFill>
              <a:latin typeface="Corbel" panose="020B0503020204020204" pitchFamily="34" charset="0"/>
            </a:endParaRPr>
          </a:p>
          <a:p>
            <a:pPr algn="ctr">
              <a:spcBef>
                <a:spcPts val="1200"/>
              </a:spcBef>
            </a:pPr>
            <a:r>
              <a:rPr lang="de-AT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Anhand von Max wollen wir dir zeigen, wie </a:t>
            </a:r>
            <a:r>
              <a:rPr lang="de-AT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man </a:t>
            </a:r>
            <a:r>
              <a:rPr lang="de-AT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sich diesen Überblick verschafft. </a:t>
            </a:r>
          </a:p>
        </p:txBody>
      </p:sp>
      <p:sp>
        <p:nvSpPr>
          <p:cNvPr id="29" name="Textfeld 28"/>
          <p:cNvSpPr txBox="1"/>
          <p:nvPr/>
        </p:nvSpPr>
        <p:spPr>
          <a:xfrm>
            <a:off x="7792705" y="3382734"/>
            <a:ext cx="2232294" cy="369332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AT" dirty="0" smtClean="0">
                <a:latin typeface="Corbel" panose="020B0503020204020204" pitchFamily="34" charset="0"/>
              </a:rPr>
              <a:t>Besitzer eines PKWs</a:t>
            </a:r>
            <a:endParaRPr lang="de-AT" dirty="0">
              <a:latin typeface="Corbel" panose="020B0503020204020204" pitchFamily="34" charset="0"/>
            </a:endParaRPr>
          </a:p>
        </p:txBody>
      </p:sp>
      <p:pic>
        <p:nvPicPr>
          <p:cNvPr id="19" name="Grafik 18" descr="P:\GEMEINSAME DOKUMENTE\Illustrationen_Felix\Skript_41-42\Julia_v1.png">
            <a:extLst>
              <a:ext uri="{FF2B5EF4-FFF2-40B4-BE49-F238E27FC236}">
                <a16:creationId xmlns:a16="http://schemas.microsoft.com/office/drawing/2014/main" id="{43109D35-1375-499A-8CB4-71A3A1C92D2A}"/>
              </a:ext>
            </a:extLst>
          </p:cNvPr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52" t="5918" r="13953" b="3488"/>
          <a:stretch/>
        </p:blipFill>
        <p:spPr bwMode="auto">
          <a:xfrm>
            <a:off x="944504" y="3749277"/>
            <a:ext cx="1409035" cy="2777636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285738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" name="Grafik 88" descr="P:\GEMEINSAME DOKUMENTE\Illustrationen_Felix\Skript_41-42\Julia_v1.png">
            <a:extLst>
              <a:ext uri="{FF2B5EF4-FFF2-40B4-BE49-F238E27FC236}">
                <a16:creationId xmlns:a16="http://schemas.microsoft.com/office/drawing/2014/main" id="{43109D35-1375-499A-8CB4-71A3A1C92D2A}"/>
              </a:ext>
            </a:extLst>
          </p:cNvPr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52" t="5918" r="13953" b="3488"/>
          <a:stretch/>
        </p:blipFill>
        <p:spPr bwMode="auto">
          <a:xfrm>
            <a:off x="944504" y="3749277"/>
            <a:ext cx="1409035" cy="2777636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7ECAEB78-BB2A-4B20-8BDC-22B1DF661F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2707" y="141097"/>
            <a:ext cx="11297633" cy="1006475"/>
          </a:xfrm>
        </p:spPr>
        <p:txBody>
          <a:bodyPr/>
          <a:lstStyle/>
          <a:p>
            <a:r>
              <a:rPr lang="de-AT" dirty="0" smtClean="0"/>
              <a:t>Einnahmen und Ausgaben</a:t>
            </a:r>
            <a:endParaRPr lang="de-AT" dirty="0"/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E4F348B7-9135-4FFD-9890-44A264F009B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5050" y="2866608"/>
            <a:ext cx="1727051" cy="1626000"/>
          </a:xfrm>
          <a:prstGeom prst="rect">
            <a:avLst/>
          </a:prstGeom>
        </p:spPr>
      </p:pic>
      <p:grpSp>
        <p:nvGrpSpPr>
          <p:cNvPr id="31" name="Gruppieren 30"/>
          <p:cNvGrpSpPr/>
          <p:nvPr/>
        </p:nvGrpSpPr>
        <p:grpSpPr>
          <a:xfrm>
            <a:off x="5622501" y="2111739"/>
            <a:ext cx="972601" cy="1017192"/>
            <a:chOff x="2250995" y="4108069"/>
            <a:chExt cx="972601" cy="1017192"/>
          </a:xfrm>
        </p:grpSpPr>
        <p:sp>
          <p:nvSpPr>
            <p:cNvPr id="25" name="Rechteck 24">
              <a:extLst>
                <a:ext uri="{FF2B5EF4-FFF2-40B4-BE49-F238E27FC236}">
                  <a16:creationId xmlns:a16="http://schemas.microsoft.com/office/drawing/2014/main" id="{F5451BCB-8A4D-4973-B0F4-18FA5CC3F08F}"/>
                </a:ext>
              </a:extLst>
            </p:cNvPr>
            <p:cNvSpPr/>
            <p:nvPr/>
          </p:nvSpPr>
          <p:spPr>
            <a:xfrm>
              <a:off x="2251596" y="4108069"/>
              <a:ext cx="972000" cy="101719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097252">
                <a:defRPr/>
              </a:pPr>
              <a:endParaRPr lang="de-AT" sz="2160">
                <a:solidFill>
                  <a:srgbClr val="FFFFFF"/>
                </a:solidFill>
                <a:latin typeface="Verdana"/>
              </a:endParaRPr>
            </a:p>
          </p:txBody>
        </p:sp>
        <p:sp>
          <p:nvSpPr>
            <p:cNvPr id="29" name="Rechteck 28"/>
            <p:cNvSpPr/>
            <p:nvPr/>
          </p:nvSpPr>
          <p:spPr>
            <a:xfrm>
              <a:off x="2250995" y="4187826"/>
              <a:ext cx="972601" cy="323165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de-AT" sz="1500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orbel" panose="020B0503020204020204" pitchFamily="34" charset="0"/>
                </a:rPr>
                <a:t>Kleidung</a:t>
              </a:r>
            </a:p>
          </p:txBody>
        </p:sp>
        <p:sp>
          <p:nvSpPr>
            <p:cNvPr id="30" name="Textfeld 29"/>
            <p:cNvSpPr txBox="1"/>
            <p:nvPr/>
          </p:nvSpPr>
          <p:spPr>
            <a:xfrm>
              <a:off x="2384115" y="4561915"/>
              <a:ext cx="7149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AT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75 €</a:t>
              </a:r>
              <a:endParaRPr lang="de-AT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grpSp>
        <p:nvGrpSpPr>
          <p:cNvPr id="40" name="Gruppieren 39"/>
          <p:cNvGrpSpPr/>
          <p:nvPr/>
        </p:nvGrpSpPr>
        <p:grpSpPr>
          <a:xfrm>
            <a:off x="8348808" y="1959148"/>
            <a:ext cx="1209227" cy="1017192"/>
            <a:chOff x="2092043" y="4107157"/>
            <a:chExt cx="1209227" cy="1017192"/>
          </a:xfrm>
        </p:grpSpPr>
        <p:sp>
          <p:nvSpPr>
            <p:cNvPr id="44" name="Rechteck 43">
              <a:extLst>
                <a:ext uri="{FF2B5EF4-FFF2-40B4-BE49-F238E27FC236}">
                  <a16:creationId xmlns:a16="http://schemas.microsoft.com/office/drawing/2014/main" id="{F5451BCB-8A4D-4973-B0F4-18FA5CC3F08F}"/>
                </a:ext>
              </a:extLst>
            </p:cNvPr>
            <p:cNvSpPr/>
            <p:nvPr/>
          </p:nvSpPr>
          <p:spPr>
            <a:xfrm>
              <a:off x="2210656" y="4107157"/>
              <a:ext cx="972000" cy="101719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097252">
                <a:defRPr/>
              </a:pPr>
              <a:endParaRPr lang="de-AT" sz="2160">
                <a:solidFill>
                  <a:srgbClr val="FFFFFF"/>
                </a:solidFill>
                <a:latin typeface="Verdana"/>
              </a:endParaRPr>
            </a:p>
          </p:txBody>
        </p:sp>
        <p:sp>
          <p:nvSpPr>
            <p:cNvPr id="42" name="Rechteck 41"/>
            <p:cNvSpPr/>
            <p:nvPr/>
          </p:nvSpPr>
          <p:spPr>
            <a:xfrm>
              <a:off x="2092043" y="4124588"/>
              <a:ext cx="1209227" cy="553998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de-AT" sz="15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orbel" panose="020B0503020204020204" pitchFamily="34" charset="0"/>
                </a:rPr>
                <a:t>Strom inkl. Wasser</a:t>
              </a:r>
              <a:endParaRPr lang="de-AT" sz="15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endParaRPr>
            </a:p>
          </p:txBody>
        </p:sp>
        <p:sp>
          <p:nvSpPr>
            <p:cNvPr id="43" name="Textfeld 42"/>
            <p:cNvSpPr txBox="1"/>
            <p:nvPr/>
          </p:nvSpPr>
          <p:spPr>
            <a:xfrm>
              <a:off x="2402559" y="4731306"/>
              <a:ext cx="7149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AT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4</a:t>
              </a:r>
              <a:r>
                <a:rPr lang="de-AT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9 €</a:t>
              </a:r>
              <a:endParaRPr lang="de-AT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grpSp>
        <p:nvGrpSpPr>
          <p:cNvPr id="48" name="Gruppieren 47"/>
          <p:cNvGrpSpPr/>
          <p:nvPr/>
        </p:nvGrpSpPr>
        <p:grpSpPr>
          <a:xfrm>
            <a:off x="8966889" y="3281809"/>
            <a:ext cx="980114" cy="1047076"/>
            <a:chOff x="2251596" y="4108069"/>
            <a:chExt cx="980114" cy="1047076"/>
          </a:xfrm>
        </p:grpSpPr>
        <p:sp>
          <p:nvSpPr>
            <p:cNvPr id="52" name="Rechteck 51">
              <a:extLst>
                <a:ext uri="{FF2B5EF4-FFF2-40B4-BE49-F238E27FC236}">
                  <a16:creationId xmlns:a16="http://schemas.microsoft.com/office/drawing/2014/main" id="{F5451BCB-8A4D-4973-B0F4-18FA5CC3F08F}"/>
                </a:ext>
              </a:extLst>
            </p:cNvPr>
            <p:cNvSpPr/>
            <p:nvPr/>
          </p:nvSpPr>
          <p:spPr>
            <a:xfrm>
              <a:off x="2251596" y="4108069"/>
              <a:ext cx="972000" cy="101719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097252">
                <a:defRPr/>
              </a:pPr>
              <a:endParaRPr lang="de-AT" sz="2160">
                <a:solidFill>
                  <a:srgbClr val="FFFFFF"/>
                </a:solidFill>
                <a:latin typeface="Verdana"/>
              </a:endParaRPr>
            </a:p>
          </p:txBody>
        </p:sp>
        <p:sp>
          <p:nvSpPr>
            <p:cNvPr id="50" name="Rechteck 49"/>
            <p:cNvSpPr/>
            <p:nvPr/>
          </p:nvSpPr>
          <p:spPr>
            <a:xfrm>
              <a:off x="2251596" y="4124588"/>
              <a:ext cx="980114" cy="784830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de-AT" sz="15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orbel" panose="020B0503020204020204" pitchFamily="34" charset="0"/>
                </a:rPr>
                <a:t>Gehalt abzüglich Steuern</a:t>
              </a:r>
              <a:endParaRPr lang="de-AT" sz="15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endParaRPr>
            </a:p>
          </p:txBody>
        </p:sp>
        <p:sp>
          <p:nvSpPr>
            <p:cNvPr id="51" name="Textfeld 50"/>
            <p:cNvSpPr txBox="1"/>
            <p:nvPr/>
          </p:nvSpPr>
          <p:spPr>
            <a:xfrm>
              <a:off x="2251596" y="4801202"/>
              <a:ext cx="972000" cy="3539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AT" sz="17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1.850 €</a:t>
              </a:r>
              <a:endParaRPr lang="de-AT" sz="1700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grpSp>
        <p:nvGrpSpPr>
          <p:cNvPr id="56" name="Gruppieren 55"/>
          <p:cNvGrpSpPr/>
          <p:nvPr/>
        </p:nvGrpSpPr>
        <p:grpSpPr>
          <a:xfrm>
            <a:off x="10102219" y="1460032"/>
            <a:ext cx="984622" cy="1017192"/>
            <a:chOff x="2247088" y="4108069"/>
            <a:chExt cx="984622" cy="1017192"/>
          </a:xfrm>
        </p:grpSpPr>
        <p:sp>
          <p:nvSpPr>
            <p:cNvPr id="60" name="Rechteck 59">
              <a:extLst>
                <a:ext uri="{FF2B5EF4-FFF2-40B4-BE49-F238E27FC236}">
                  <a16:creationId xmlns:a16="http://schemas.microsoft.com/office/drawing/2014/main" id="{F5451BCB-8A4D-4973-B0F4-18FA5CC3F08F}"/>
                </a:ext>
              </a:extLst>
            </p:cNvPr>
            <p:cNvSpPr/>
            <p:nvPr/>
          </p:nvSpPr>
          <p:spPr>
            <a:xfrm>
              <a:off x="2251596" y="4108069"/>
              <a:ext cx="972000" cy="101719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097252">
                <a:defRPr/>
              </a:pPr>
              <a:endParaRPr lang="de-AT" sz="2160">
                <a:solidFill>
                  <a:srgbClr val="FFFFFF"/>
                </a:solidFill>
                <a:latin typeface="Verdana"/>
              </a:endParaRPr>
            </a:p>
          </p:txBody>
        </p:sp>
        <p:sp>
          <p:nvSpPr>
            <p:cNvPr id="58" name="Rechteck 57"/>
            <p:cNvSpPr/>
            <p:nvPr/>
          </p:nvSpPr>
          <p:spPr>
            <a:xfrm>
              <a:off x="2247088" y="4124588"/>
              <a:ext cx="984622" cy="553998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de-AT" sz="15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orbel" panose="020B0503020204020204" pitchFamily="34" charset="0"/>
                </a:rPr>
                <a:t>Telefon  </a:t>
              </a:r>
              <a:br>
                <a:rPr lang="de-AT" sz="15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orbel" panose="020B0503020204020204" pitchFamily="34" charset="0"/>
                </a:rPr>
              </a:br>
              <a:r>
                <a:rPr lang="de-AT" sz="15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orbel" panose="020B0503020204020204" pitchFamily="34" charset="0"/>
                </a:rPr>
                <a:t>Internet</a:t>
              </a:r>
              <a:endParaRPr lang="de-AT" sz="15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endParaRPr>
            </a:p>
          </p:txBody>
        </p:sp>
        <p:sp>
          <p:nvSpPr>
            <p:cNvPr id="59" name="Textfeld 58"/>
            <p:cNvSpPr txBox="1"/>
            <p:nvPr/>
          </p:nvSpPr>
          <p:spPr>
            <a:xfrm>
              <a:off x="2247088" y="4670345"/>
              <a:ext cx="97650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AT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6</a:t>
              </a:r>
              <a:r>
                <a:rPr lang="de-AT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0 €</a:t>
              </a:r>
              <a:endParaRPr lang="de-AT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grpSp>
        <p:nvGrpSpPr>
          <p:cNvPr id="64" name="Gruppieren 63"/>
          <p:cNvGrpSpPr/>
          <p:nvPr/>
        </p:nvGrpSpPr>
        <p:grpSpPr>
          <a:xfrm>
            <a:off x="9522885" y="5428771"/>
            <a:ext cx="1034054" cy="1017192"/>
            <a:chOff x="2230464" y="4108069"/>
            <a:chExt cx="1034054" cy="1017192"/>
          </a:xfrm>
        </p:grpSpPr>
        <p:sp>
          <p:nvSpPr>
            <p:cNvPr id="68" name="Rechteck 67">
              <a:extLst>
                <a:ext uri="{FF2B5EF4-FFF2-40B4-BE49-F238E27FC236}">
                  <a16:creationId xmlns:a16="http://schemas.microsoft.com/office/drawing/2014/main" id="{F5451BCB-8A4D-4973-B0F4-18FA5CC3F08F}"/>
                </a:ext>
              </a:extLst>
            </p:cNvPr>
            <p:cNvSpPr/>
            <p:nvPr/>
          </p:nvSpPr>
          <p:spPr>
            <a:xfrm>
              <a:off x="2251596" y="4108069"/>
              <a:ext cx="972000" cy="101719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097252">
                <a:defRPr/>
              </a:pPr>
              <a:endParaRPr lang="de-AT" sz="2160">
                <a:solidFill>
                  <a:srgbClr val="FFFFFF"/>
                </a:solidFill>
                <a:latin typeface="Verdana"/>
              </a:endParaRPr>
            </a:p>
          </p:txBody>
        </p:sp>
        <p:sp>
          <p:nvSpPr>
            <p:cNvPr id="66" name="Rechteck 65"/>
            <p:cNvSpPr/>
            <p:nvPr/>
          </p:nvSpPr>
          <p:spPr>
            <a:xfrm>
              <a:off x="2230464" y="4108069"/>
              <a:ext cx="1034054" cy="553998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de-AT" sz="15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orbel" panose="020B0503020204020204" pitchFamily="34" charset="0"/>
                </a:rPr>
                <a:t>Gebühren</a:t>
              </a:r>
              <a:br>
                <a:rPr lang="de-AT" sz="15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orbel" panose="020B0503020204020204" pitchFamily="34" charset="0"/>
                </a:rPr>
              </a:br>
              <a:r>
                <a:rPr lang="de-AT" sz="1500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orbel" panose="020B0503020204020204" pitchFamily="34" charset="0"/>
                </a:rPr>
                <a:t>Rundfunk</a:t>
              </a:r>
            </a:p>
          </p:txBody>
        </p:sp>
        <p:sp>
          <p:nvSpPr>
            <p:cNvPr id="67" name="Textfeld 66"/>
            <p:cNvSpPr txBox="1"/>
            <p:nvPr/>
          </p:nvSpPr>
          <p:spPr>
            <a:xfrm>
              <a:off x="2251596" y="4667966"/>
              <a:ext cx="972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AT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25 €</a:t>
              </a:r>
              <a:endParaRPr lang="de-AT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grpSp>
        <p:nvGrpSpPr>
          <p:cNvPr id="72" name="Gruppieren 71"/>
          <p:cNvGrpSpPr/>
          <p:nvPr/>
        </p:nvGrpSpPr>
        <p:grpSpPr>
          <a:xfrm>
            <a:off x="6845337" y="1484492"/>
            <a:ext cx="1139666" cy="1017192"/>
            <a:chOff x="2167763" y="4108069"/>
            <a:chExt cx="1139666" cy="1017192"/>
          </a:xfrm>
        </p:grpSpPr>
        <p:sp>
          <p:nvSpPr>
            <p:cNvPr id="76" name="Rechteck 75">
              <a:extLst>
                <a:ext uri="{FF2B5EF4-FFF2-40B4-BE49-F238E27FC236}">
                  <a16:creationId xmlns:a16="http://schemas.microsoft.com/office/drawing/2014/main" id="{F5451BCB-8A4D-4973-B0F4-18FA5CC3F08F}"/>
                </a:ext>
              </a:extLst>
            </p:cNvPr>
            <p:cNvSpPr/>
            <p:nvPr/>
          </p:nvSpPr>
          <p:spPr>
            <a:xfrm>
              <a:off x="2251596" y="4108069"/>
              <a:ext cx="972000" cy="101719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097252">
                <a:defRPr/>
              </a:pPr>
              <a:endParaRPr lang="de-AT" sz="2160">
                <a:solidFill>
                  <a:srgbClr val="FFFFFF"/>
                </a:solidFill>
                <a:latin typeface="Verdana"/>
              </a:endParaRPr>
            </a:p>
          </p:txBody>
        </p:sp>
        <p:sp>
          <p:nvSpPr>
            <p:cNvPr id="74" name="Rechteck 73"/>
            <p:cNvSpPr/>
            <p:nvPr/>
          </p:nvSpPr>
          <p:spPr>
            <a:xfrm>
              <a:off x="2167763" y="4118085"/>
              <a:ext cx="1139666" cy="553998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de-AT" sz="15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orbel" panose="020B0503020204020204" pitchFamily="34" charset="0"/>
                </a:rPr>
                <a:t>Versicher-</a:t>
              </a:r>
              <a:r>
                <a:rPr lang="de-AT" sz="1500" b="1" dirty="0" err="1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orbel" panose="020B0503020204020204" pitchFamily="34" charset="0"/>
                </a:rPr>
                <a:t>ung</a:t>
              </a:r>
              <a:endParaRPr lang="de-AT" sz="15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endParaRPr>
            </a:p>
          </p:txBody>
        </p:sp>
        <p:sp>
          <p:nvSpPr>
            <p:cNvPr id="75" name="Textfeld 74"/>
            <p:cNvSpPr txBox="1"/>
            <p:nvPr/>
          </p:nvSpPr>
          <p:spPr>
            <a:xfrm>
              <a:off x="2406082" y="4661728"/>
              <a:ext cx="7149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AT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15 €</a:t>
              </a:r>
              <a:endParaRPr lang="de-AT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grpSp>
        <p:nvGrpSpPr>
          <p:cNvPr id="80" name="Gruppieren 79"/>
          <p:cNvGrpSpPr/>
          <p:nvPr/>
        </p:nvGrpSpPr>
        <p:grpSpPr>
          <a:xfrm>
            <a:off x="10470063" y="4250496"/>
            <a:ext cx="1139666" cy="1096266"/>
            <a:chOff x="2167763" y="4072624"/>
            <a:chExt cx="1139666" cy="1096266"/>
          </a:xfrm>
        </p:grpSpPr>
        <p:sp>
          <p:nvSpPr>
            <p:cNvPr id="84" name="Rechteck 83">
              <a:extLst>
                <a:ext uri="{FF2B5EF4-FFF2-40B4-BE49-F238E27FC236}">
                  <a16:creationId xmlns:a16="http://schemas.microsoft.com/office/drawing/2014/main" id="{F5451BCB-8A4D-4973-B0F4-18FA5CC3F08F}"/>
                </a:ext>
              </a:extLst>
            </p:cNvPr>
            <p:cNvSpPr/>
            <p:nvPr/>
          </p:nvSpPr>
          <p:spPr>
            <a:xfrm>
              <a:off x="2251596" y="4108069"/>
              <a:ext cx="972000" cy="101719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097252">
                <a:defRPr/>
              </a:pPr>
              <a:endParaRPr lang="de-AT" sz="2160">
                <a:solidFill>
                  <a:srgbClr val="FFFFFF"/>
                </a:solidFill>
                <a:latin typeface="Verdana"/>
              </a:endParaRPr>
            </a:p>
          </p:txBody>
        </p:sp>
        <p:sp>
          <p:nvSpPr>
            <p:cNvPr id="82" name="Rechteck 81"/>
            <p:cNvSpPr/>
            <p:nvPr/>
          </p:nvSpPr>
          <p:spPr>
            <a:xfrm>
              <a:off x="2167763" y="4072624"/>
              <a:ext cx="1139666" cy="784830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de-AT" sz="1500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orbel" panose="020B0503020204020204" pitchFamily="34" charset="0"/>
                </a:rPr>
                <a:t>Miete und </a:t>
              </a:r>
              <a:r>
                <a:rPr lang="de-AT" sz="15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orbel" panose="020B0503020204020204" pitchFamily="34" charset="0"/>
                </a:rPr>
                <a:t/>
              </a:r>
              <a:br>
                <a:rPr lang="de-AT" sz="15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orbel" panose="020B0503020204020204" pitchFamily="34" charset="0"/>
                </a:rPr>
              </a:br>
              <a:r>
                <a:rPr lang="de-AT" sz="15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orbel" panose="020B0503020204020204" pitchFamily="34" charset="0"/>
                </a:rPr>
                <a:t>Betriebs-kosten </a:t>
              </a:r>
              <a:endParaRPr lang="de-AT" sz="15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endParaRPr>
            </a:p>
          </p:txBody>
        </p:sp>
        <p:sp>
          <p:nvSpPr>
            <p:cNvPr id="83" name="Textfeld 82"/>
            <p:cNvSpPr txBox="1"/>
            <p:nvPr/>
          </p:nvSpPr>
          <p:spPr>
            <a:xfrm>
              <a:off x="2363950" y="4799558"/>
              <a:ext cx="84118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AT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650 €</a:t>
              </a:r>
              <a:endParaRPr lang="de-AT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grpSp>
        <p:nvGrpSpPr>
          <p:cNvPr id="88" name="Gruppieren 87"/>
          <p:cNvGrpSpPr/>
          <p:nvPr/>
        </p:nvGrpSpPr>
        <p:grpSpPr>
          <a:xfrm>
            <a:off x="6702539" y="5479972"/>
            <a:ext cx="1067642" cy="1017192"/>
            <a:chOff x="2198315" y="4108069"/>
            <a:chExt cx="1067642" cy="1017192"/>
          </a:xfrm>
        </p:grpSpPr>
        <p:sp>
          <p:nvSpPr>
            <p:cNvPr id="92" name="Rechteck 91">
              <a:extLst>
                <a:ext uri="{FF2B5EF4-FFF2-40B4-BE49-F238E27FC236}">
                  <a16:creationId xmlns:a16="http://schemas.microsoft.com/office/drawing/2014/main" id="{F5451BCB-8A4D-4973-B0F4-18FA5CC3F08F}"/>
                </a:ext>
              </a:extLst>
            </p:cNvPr>
            <p:cNvSpPr/>
            <p:nvPr/>
          </p:nvSpPr>
          <p:spPr>
            <a:xfrm>
              <a:off x="2251596" y="4108069"/>
              <a:ext cx="972000" cy="101719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097252">
                <a:defRPr/>
              </a:pPr>
              <a:endParaRPr lang="de-AT" sz="2160">
                <a:solidFill>
                  <a:srgbClr val="FFFFFF"/>
                </a:solidFill>
                <a:latin typeface="Verdana"/>
              </a:endParaRPr>
            </a:p>
          </p:txBody>
        </p:sp>
        <p:sp>
          <p:nvSpPr>
            <p:cNvPr id="90" name="Rechteck 89"/>
            <p:cNvSpPr/>
            <p:nvPr/>
          </p:nvSpPr>
          <p:spPr>
            <a:xfrm>
              <a:off x="2198315" y="4125173"/>
              <a:ext cx="1067642" cy="553998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de-AT" sz="15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orbel" panose="020B0503020204020204" pitchFamily="34" charset="0"/>
                </a:rPr>
                <a:t>Nahrungs-mittel</a:t>
              </a:r>
              <a:endParaRPr lang="de-AT" sz="15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endParaRPr>
            </a:p>
          </p:txBody>
        </p:sp>
        <p:sp>
          <p:nvSpPr>
            <p:cNvPr id="91" name="Textfeld 90"/>
            <p:cNvSpPr txBox="1"/>
            <p:nvPr/>
          </p:nvSpPr>
          <p:spPr>
            <a:xfrm>
              <a:off x="2251124" y="4655197"/>
              <a:ext cx="98058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AT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370 €</a:t>
              </a:r>
              <a:endParaRPr lang="de-AT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grpSp>
        <p:nvGrpSpPr>
          <p:cNvPr id="96" name="Gruppieren 95"/>
          <p:cNvGrpSpPr/>
          <p:nvPr/>
        </p:nvGrpSpPr>
        <p:grpSpPr>
          <a:xfrm>
            <a:off x="8138449" y="4988480"/>
            <a:ext cx="1139666" cy="1017192"/>
            <a:chOff x="2190612" y="4108069"/>
            <a:chExt cx="1139666" cy="1017192"/>
          </a:xfrm>
        </p:grpSpPr>
        <p:sp>
          <p:nvSpPr>
            <p:cNvPr id="100" name="Rechteck 99">
              <a:extLst>
                <a:ext uri="{FF2B5EF4-FFF2-40B4-BE49-F238E27FC236}">
                  <a16:creationId xmlns:a16="http://schemas.microsoft.com/office/drawing/2014/main" id="{F5451BCB-8A4D-4973-B0F4-18FA5CC3F08F}"/>
                </a:ext>
              </a:extLst>
            </p:cNvPr>
            <p:cNvSpPr/>
            <p:nvPr/>
          </p:nvSpPr>
          <p:spPr>
            <a:xfrm>
              <a:off x="2251596" y="4108069"/>
              <a:ext cx="972000" cy="101719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097252">
                <a:defRPr/>
              </a:pPr>
              <a:endParaRPr lang="de-AT" sz="2160">
                <a:solidFill>
                  <a:srgbClr val="FFFFFF"/>
                </a:solidFill>
                <a:latin typeface="Verdana"/>
              </a:endParaRPr>
            </a:p>
          </p:txBody>
        </p:sp>
        <p:sp>
          <p:nvSpPr>
            <p:cNvPr id="98" name="Rechteck 97"/>
            <p:cNvSpPr/>
            <p:nvPr/>
          </p:nvSpPr>
          <p:spPr>
            <a:xfrm>
              <a:off x="2190612" y="4124469"/>
              <a:ext cx="1139666" cy="553998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de-AT" sz="15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orbel" panose="020B0503020204020204" pitchFamily="34" charset="0"/>
                </a:rPr>
                <a:t>Fitness-studio</a:t>
              </a:r>
              <a:endParaRPr lang="de-AT" sz="15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endParaRPr>
            </a:p>
          </p:txBody>
        </p:sp>
        <p:sp>
          <p:nvSpPr>
            <p:cNvPr id="99" name="Textfeld 98"/>
            <p:cNvSpPr txBox="1"/>
            <p:nvPr/>
          </p:nvSpPr>
          <p:spPr>
            <a:xfrm>
              <a:off x="2259710" y="4666196"/>
              <a:ext cx="96388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AT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60 €</a:t>
              </a:r>
              <a:endParaRPr lang="de-AT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grpSp>
        <p:nvGrpSpPr>
          <p:cNvPr id="104" name="Gruppieren 103"/>
          <p:cNvGrpSpPr/>
          <p:nvPr/>
        </p:nvGrpSpPr>
        <p:grpSpPr>
          <a:xfrm>
            <a:off x="5787270" y="3772555"/>
            <a:ext cx="1139666" cy="1017192"/>
            <a:chOff x="2160143" y="4108069"/>
            <a:chExt cx="1139666" cy="1017192"/>
          </a:xfrm>
        </p:grpSpPr>
        <p:sp>
          <p:nvSpPr>
            <p:cNvPr id="108" name="Rechteck 107">
              <a:extLst>
                <a:ext uri="{FF2B5EF4-FFF2-40B4-BE49-F238E27FC236}">
                  <a16:creationId xmlns:a16="http://schemas.microsoft.com/office/drawing/2014/main" id="{F5451BCB-8A4D-4973-B0F4-18FA5CC3F08F}"/>
                </a:ext>
              </a:extLst>
            </p:cNvPr>
            <p:cNvSpPr/>
            <p:nvPr/>
          </p:nvSpPr>
          <p:spPr>
            <a:xfrm>
              <a:off x="2251596" y="4108069"/>
              <a:ext cx="972000" cy="101719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097252">
                <a:defRPr/>
              </a:pPr>
              <a:endParaRPr lang="de-AT" sz="2160">
                <a:solidFill>
                  <a:srgbClr val="FFFFFF"/>
                </a:solidFill>
                <a:latin typeface="Verdana"/>
              </a:endParaRPr>
            </a:p>
          </p:txBody>
        </p:sp>
        <p:sp>
          <p:nvSpPr>
            <p:cNvPr id="106" name="Rechteck 105"/>
            <p:cNvSpPr/>
            <p:nvPr/>
          </p:nvSpPr>
          <p:spPr>
            <a:xfrm>
              <a:off x="2160143" y="4124446"/>
              <a:ext cx="1139666" cy="507831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de-AT" sz="15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orbel" panose="020B0503020204020204" pitchFamily="34" charset="0"/>
                </a:rPr>
                <a:t>Gesundheit</a:t>
              </a:r>
            </a:p>
            <a:p>
              <a:pPr algn="ctr"/>
              <a:r>
                <a:rPr lang="de-AT" sz="12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orbel" panose="020B0503020204020204" pitchFamily="34" charset="0"/>
                </a:rPr>
                <a:t>(Vorsorge)</a:t>
              </a:r>
              <a:endParaRPr lang="de-AT" sz="1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endParaRPr>
            </a:p>
          </p:txBody>
        </p:sp>
        <p:sp>
          <p:nvSpPr>
            <p:cNvPr id="107" name="Textfeld 106"/>
            <p:cNvSpPr txBox="1"/>
            <p:nvPr/>
          </p:nvSpPr>
          <p:spPr>
            <a:xfrm>
              <a:off x="2429414" y="4664043"/>
              <a:ext cx="7149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AT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40 €</a:t>
              </a:r>
              <a:endParaRPr lang="de-AT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grpSp>
        <p:nvGrpSpPr>
          <p:cNvPr id="112" name="Gruppieren 111"/>
          <p:cNvGrpSpPr/>
          <p:nvPr/>
        </p:nvGrpSpPr>
        <p:grpSpPr>
          <a:xfrm>
            <a:off x="10441116" y="2806203"/>
            <a:ext cx="1139666" cy="1017192"/>
            <a:chOff x="2146573" y="4124588"/>
            <a:chExt cx="1139666" cy="1017192"/>
          </a:xfrm>
        </p:grpSpPr>
        <p:sp>
          <p:nvSpPr>
            <p:cNvPr id="116" name="Rechteck 115">
              <a:extLst>
                <a:ext uri="{FF2B5EF4-FFF2-40B4-BE49-F238E27FC236}">
                  <a16:creationId xmlns:a16="http://schemas.microsoft.com/office/drawing/2014/main" id="{F5451BCB-8A4D-4973-B0F4-18FA5CC3F08F}"/>
                </a:ext>
              </a:extLst>
            </p:cNvPr>
            <p:cNvSpPr/>
            <p:nvPr/>
          </p:nvSpPr>
          <p:spPr>
            <a:xfrm>
              <a:off x="2230406" y="4124588"/>
              <a:ext cx="972000" cy="101719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097252">
                <a:defRPr/>
              </a:pPr>
              <a:endParaRPr lang="de-AT" sz="2160">
                <a:solidFill>
                  <a:srgbClr val="FFFFFF"/>
                </a:solidFill>
                <a:latin typeface="Verdana"/>
              </a:endParaRPr>
            </a:p>
          </p:txBody>
        </p:sp>
        <p:sp>
          <p:nvSpPr>
            <p:cNvPr id="114" name="Rechteck 113"/>
            <p:cNvSpPr/>
            <p:nvPr/>
          </p:nvSpPr>
          <p:spPr>
            <a:xfrm>
              <a:off x="2146573" y="4124588"/>
              <a:ext cx="1139666" cy="553998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de-AT" sz="15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orbel" panose="020B0503020204020204" pitchFamily="34" charset="0"/>
                </a:rPr>
                <a:t>Ausgaben Freizeit</a:t>
              </a:r>
              <a:endParaRPr lang="de-AT" sz="15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endParaRPr>
            </a:p>
          </p:txBody>
        </p:sp>
        <p:sp>
          <p:nvSpPr>
            <p:cNvPr id="115" name="Textfeld 114"/>
            <p:cNvSpPr txBox="1"/>
            <p:nvPr/>
          </p:nvSpPr>
          <p:spPr>
            <a:xfrm>
              <a:off x="2238518" y="4673409"/>
              <a:ext cx="96388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AT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150 €</a:t>
              </a:r>
              <a:endParaRPr lang="de-AT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grpSp>
        <p:nvGrpSpPr>
          <p:cNvPr id="120" name="Gruppieren 119"/>
          <p:cNvGrpSpPr/>
          <p:nvPr/>
        </p:nvGrpSpPr>
        <p:grpSpPr>
          <a:xfrm>
            <a:off x="5205525" y="5138297"/>
            <a:ext cx="1139666" cy="1017192"/>
            <a:chOff x="2177373" y="4108069"/>
            <a:chExt cx="1139666" cy="1017192"/>
          </a:xfrm>
        </p:grpSpPr>
        <p:sp>
          <p:nvSpPr>
            <p:cNvPr id="124" name="Rechteck 123">
              <a:extLst>
                <a:ext uri="{FF2B5EF4-FFF2-40B4-BE49-F238E27FC236}">
                  <a16:creationId xmlns:a16="http://schemas.microsoft.com/office/drawing/2014/main" id="{F5451BCB-8A4D-4973-B0F4-18FA5CC3F08F}"/>
                </a:ext>
              </a:extLst>
            </p:cNvPr>
            <p:cNvSpPr/>
            <p:nvPr/>
          </p:nvSpPr>
          <p:spPr>
            <a:xfrm>
              <a:off x="2251596" y="4108069"/>
              <a:ext cx="972000" cy="101719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097252">
                <a:defRPr/>
              </a:pPr>
              <a:endParaRPr lang="de-AT" sz="2160">
                <a:solidFill>
                  <a:srgbClr val="FFFFFF"/>
                </a:solidFill>
                <a:latin typeface="Verdana"/>
              </a:endParaRPr>
            </a:p>
          </p:txBody>
        </p:sp>
        <p:sp>
          <p:nvSpPr>
            <p:cNvPr id="122" name="Rechteck 121"/>
            <p:cNvSpPr/>
            <p:nvPr/>
          </p:nvSpPr>
          <p:spPr>
            <a:xfrm>
              <a:off x="2177373" y="4124696"/>
              <a:ext cx="1139666" cy="523220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de-AT" sz="14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orbel" panose="020B0503020204020204" pitchFamily="34" charset="0"/>
                </a:rPr>
                <a:t>Reinigungs-</a:t>
              </a:r>
              <a:br>
                <a:rPr lang="de-AT" sz="14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orbel" panose="020B0503020204020204" pitchFamily="34" charset="0"/>
                </a:rPr>
              </a:br>
              <a:r>
                <a:rPr lang="de-AT" sz="14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orbel" panose="020B0503020204020204" pitchFamily="34" charset="0"/>
                </a:rPr>
                <a:t>mittel</a:t>
              </a:r>
              <a:endParaRPr lang="de-AT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endParaRPr>
            </a:p>
          </p:txBody>
        </p:sp>
        <p:sp>
          <p:nvSpPr>
            <p:cNvPr id="123" name="Textfeld 122"/>
            <p:cNvSpPr txBox="1"/>
            <p:nvPr/>
          </p:nvSpPr>
          <p:spPr>
            <a:xfrm>
              <a:off x="2419752" y="4668072"/>
              <a:ext cx="7149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AT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10 €</a:t>
              </a:r>
              <a:endParaRPr lang="de-AT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grpSp>
        <p:nvGrpSpPr>
          <p:cNvPr id="128" name="Gruppieren 127"/>
          <p:cNvGrpSpPr/>
          <p:nvPr/>
        </p:nvGrpSpPr>
        <p:grpSpPr>
          <a:xfrm>
            <a:off x="4308523" y="1681842"/>
            <a:ext cx="985471" cy="1017192"/>
            <a:chOff x="2251165" y="4108069"/>
            <a:chExt cx="898384" cy="1017192"/>
          </a:xfrm>
        </p:grpSpPr>
        <p:sp>
          <p:nvSpPr>
            <p:cNvPr id="132" name="Rechteck 131">
              <a:extLst>
                <a:ext uri="{FF2B5EF4-FFF2-40B4-BE49-F238E27FC236}">
                  <a16:creationId xmlns:a16="http://schemas.microsoft.com/office/drawing/2014/main" id="{F5451BCB-8A4D-4973-B0F4-18FA5CC3F08F}"/>
                </a:ext>
              </a:extLst>
            </p:cNvPr>
            <p:cNvSpPr/>
            <p:nvPr/>
          </p:nvSpPr>
          <p:spPr>
            <a:xfrm>
              <a:off x="2251596" y="4108069"/>
              <a:ext cx="886104" cy="101719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097252">
                <a:defRPr/>
              </a:pPr>
              <a:endParaRPr lang="de-AT" sz="2160">
                <a:solidFill>
                  <a:srgbClr val="FFFFFF"/>
                </a:solidFill>
                <a:latin typeface="Verdana"/>
              </a:endParaRPr>
            </a:p>
          </p:txBody>
        </p:sp>
        <p:sp>
          <p:nvSpPr>
            <p:cNvPr id="130" name="Rechteck 129"/>
            <p:cNvSpPr/>
            <p:nvPr/>
          </p:nvSpPr>
          <p:spPr>
            <a:xfrm>
              <a:off x="2251165" y="4124588"/>
              <a:ext cx="898384" cy="553998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de-AT" sz="15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orbel" panose="020B0503020204020204" pitchFamily="34" charset="0"/>
                </a:rPr>
                <a:t>Körper-pflege</a:t>
              </a:r>
              <a:endParaRPr lang="de-AT" sz="15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endParaRPr>
            </a:p>
          </p:txBody>
        </p:sp>
        <p:sp>
          <p:nvSpPr>
            <p:cNvPr id="131" name="Textfeld 130"/>
            <p:cNvSpPr txBox="1"/>
            <p:nvPr/>
          </p:nvSpPr>
          <p:spPr>
            <a:xfrm>
              <a:off x="2365424" y="4683173"/>
              <a:ext cx="7149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AT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4</a:t>
              </a:r>
              <a:r>
                <a:rPr lang="de-AT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0 €</a:t>
              </a:r>
              <a:endParaRPr lang="de-AT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grpSp>
        <p:nvGrpSpPr>
          <p:cNvPr id="136" name="Gruppieren 135"/>
          <p:cNvGrpSpPr/>
          <p:nvPr/>
        </p:nvGrpSpPr>
        <p:grpSpPr>
          <a:xfrm>
            <a:off x="4335912" y="3255528"/>
            <a:ext cx="980114" cy="1017192"/>
            <a:chOff x="2251596" y="4108069"/>
            <a:chExt cx="980114" cy="1017192"/>
          </a:xfrm>
          <a:solidFill>
            <a:schemeClr val="bg1">
              <a:lumMod val="95000"/>
            </a:schemeClr>
          </a:solidFill>
        </p:grpSpPr>
        <p:sp>
          <p:nvSpPr>
            <p:cNvPr id="140" name="Rechteck 139">
              <a:extLst>
                <a:ext uri="{FF2B5EF4-FFF2-40B4-BE49-F238E27FC236}">
                  <a16:creationId xmlns:a16="http://schemas.microsoft.com/office/drawing/2014/main" id="{F5451BCB-8A4D-4973-B0F4-18FA5CC3F08F}"/>
                </a:ext>
              </a:extLst>
            </p:cNvPr>
            <p:cNvSpPr/>
            <p:nvPr/>
          </p:nvSpPr>
          <p:spPr>
            <a:xfrm>
              <a:off x="2251596" y="4108069"/>
              <a:ext cx="972000" cy="1017192"/>
            </a:xfrm>
            <a:prstGeom prst="rect">
              <a:avLst/>
            </a:prstGeom>
            <a:grpFill/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097252">
                <a:defRPr/>
              </a:pPr>
              <a:endParaRPr lang="de-AT" sz="2160">
                <a:solidFill>
                  <a:srgbClr val="FFFFFF"/>
                </a:solidFill>
                <a:latin typeface="Verdana"/>
              </a:endParaRPr>
            </a:p>
          </p:txBody>
        </p:sp>
        <p:sp>
          <p:nvSpPr>
            <p:cNvPr id="138" name="Rechteck 137"/>
            <p:cNvSpPr/>
            <p:nvPr/>
          </p:nvSpPr>
          <p:spPr>
            <a:xfrm>
              <a:off x="2251596" y="4124588"/>
              <a:ext cx="980114" cy="553998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de-AT" sz="15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orbel" panose="020B0503020204020204" pitchFamily="34" charset="0"/>
                </a:rPr>
                <a:t>Kosten </a:t>
              </a:r>
              <a:br>
                <a:rPr lang="de-AT" sz="15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orbel" panose="020B0503020204020204" pitchFamily="34" charset="0"/>
                </a:rPr>
              </a:br>
              <a:r>
                <a:rPr lang="de-AT" sz="15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orbel" panose="020B0503020204020204" pitchFamily="34" charset="0"/>
                </a:rPr>
                <a:t>für PKW</a:t>
              </a:r>
              <a:endParaRPr lang="de-AT" sz="15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endParaRPr>
            </a:p>
          </p:txBody>
        </p:sp>
        <p:sp>
          <p:nvSpPr>
            <p:cNvPr id="139" name="Textfeld 138"/>
            <p:cNvSpPr txBox="1"/>
            <p:nvPr/>
          </p:nvSpPr>
          <p:spPr>
            <a:xfrm>
              <a:off x="2391281" y="4675634"/>
              <a:ext cx="714920" cy="3693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de-AT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520 €</a:t>
              </a:r>
              <a:endParaRPr lang="de-AT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grpSp>
        <p:nvGrpSpPr>
          <p:cNvPr id="65" name="Gruppieren 64"/>
          <p:cNvGrpSpPr/>
          <p:nvPr/>
        </p:nvGrpSpPr>
        <p:grpSpPr>
          <a:xfrm>
            <a:off x="3775939" y="4653500"/>
            <a:ext cx="1139666" cy="1017192"/>
            <a:chOff x="2190869" y="4108069"/>
            <a:chExt cx="1139666" cy="1017192"/>
          </a:xfrm>
        </p:grpSpPr>
        <p:sp>
          <p:nvSpPr>
            <p:cNvPr id="69" name="Rechteck 68">
              <a:extLst>
                <a:ext uri="{FF2B5EF4-FFF2-40B4-BE49-F238E27FC236}">
                  <a16:creationId xmlns:a16="http://schemas.microsoft.com/office/drawing/2014/main" id="{F5451BCB-8A4D-4973-B0F4-18FA5CC3F08F}"/>
                </a:ext>
              </a:extLst>
            </p:cNvPr>
            <p:cNvSpPr/>
            <p:nvPr/>
          </p:nvSpPr>
          <p:spPr>
            <a:xfrm>
              <a:off x="2251596" y="4108069"/>
              <a:ext cx="972000" cy="101719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097252">
                <a:defRPr/>
              </a:pPr>
              <a:endParaRPr lang="de-AT" sz="2160">
                <a:solidFill>
                  <a:srgbClr val="FFFFFF"/>
                </a:solidFill>
                <a:latin typeface="Verdana"/>
              </a:endParaRPr>
            </a:p>
          </p:txBody>
        </p:sp>
        <p:sp>
          <p:nvSpPr>
            <p:cNvPr id="70" name="Rechteck 69"/>
            <p:cNvSpPr/>
            <p:nvPr/>
          </p:nvSpPr>
          <p:spPr>
            <a:xfrm>
              <a:off x="2190869" y="4256970"/>
              <a:ext cx="1139666" cy="323165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de-AT" sz="15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orbel" panose="020B0503020204020204" pitchFamily="34" charset="0"/>
                </a:rPr>
                <a:t>Heizung</a:t>
              </a:r>
              <a:endParaRPr lang="de-AT" sz="15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endParaRPr>
            </a:p>
          </p:txBody>
        </p:sp>
        <p:sp>
          <p:nvSpPr>
            <p:cNvPr id="71" name="Textfeld 70"/>
            <p:cNvSpPr txBox="1"/>
            <p:nvPr/>
          </p:nvSpPr>
          <p:spPr>
            <a:xfrm>
              <a:off x="2419752" y="4668072"/>
              <a:ext cx="7149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AT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50 €</a:t>
              </a:r>
              <a:endParaRPr lang="de-AT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sp>
        <p:nvSpPr>
          <p:cNvPr id="79" name="Sprechblase: rechteckig mit abgerundeten Ecken 21">
            <a:extLst>
              <a:ext uri="{FF2B5EF4-FFF2-40B4-BE49-F238E27FC236}">
                <a16:creationId xmlns:a16="http://schemas.microsoft.com/office/drawing/2014/main" id="{62C1D4C1-3064-4AE5-8770-14AFDC2B3DC6}"/>
              </a:ext>
            </a:extLst>
          </p:cNvPr>
          <p:cNvSpPr/>
          <p:nvPr/>
        </p:nvSpPr>
        <p:spPr>
          <a:xfrm>
            <a:off x="495219" y="1933472"/>
            <a:ext cx="3074507" cy="1745461"/>
          </a:xfrm>
          <a:prstGeom prst="wedgeRoundRectCallout">
            <a:avLst>
              <a:gd name="adj1" fmla="val 10429"/>
              <a:gd name="adj2" fmla="val 89351"/>
              <a:gd name="adj3" fmla="val 16667"/>
            </a:avLst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1200"/>
              </a:spcBef>
            </a:pPr>
            <a:r>
              <a:rPr lang="de-AT" b="1" dirty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Welche monatlichen Einnahmen und Ausgaben könnte Max haben?</a:t>
            </a:r>
          </a:p>
        </p:txBody>
      </p:sp>
      <p:grpSp>
        <p:nvGrpSpPr>
          <p:cNvPr id="73" name="Gruppieren 72"/>
          <p:cNvGrpSpPr/>
          <p:nvPr/>
        </p:nvGrpSpPr>
        <p:grpSpPr>
          <a:xfrm>
            <a:off x="61571" y="6348682"/>
            <a:ext cx="473608" cy="552450"/>
            <a:chOff x="0" y="0"/>
            <a:chExt cx="473608" cy="552450"/>
          </a:xfrm>
        </p:grpSpPr>
        <p:pic>
          <p:nvPicPr>
            <p:cNvPr id="77" name="Grafik 76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4678" y="0"/>
              <a:ext cx="328930" cy="377825"/>
            </a:xfrm>
            <a:prstGeom prst="rect">
              <a:avLst/>
            </a:prstGeom>
            <a:noFill/>
          </p:spPr>
        </p:pic>
        <p:sp>
          <p:nvSpPr>
            <p:cNvPr id="78" name="Textfeld 77"/>
            <p:cNvSpPr txBox="1"/>
            <p:nvPr/>
          </p:nvSpPr>
          <p:spPr>
            <a:xfrm>
              <a:off x="0" y="123825"/>
              <a:ext cx="265430" cy="428625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de-AT" sz="1200" b="1" dirty="0" smtClean="0">
                  <a:solidFill>
                    <a:srgbClr val="006067"/>
                  </a:solidFill>
                  <a:latin typeface="Corbel" panose="020B0503020204020204" pitchFamily="34" charset="0"/>
                  <a:ea typeface="Times New Roman" panose="02020603050405020304" pitchFamily="18" charset="0"/>
                </a:rPr>
                <a:t>1a</a:t>
              </a:r>
              <a:endParaRPr lang="de-AT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65413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ECAEB78-BB2A-4B20-8BDC-22B1DF661F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2707" y="141097"/>
            <a:ext cx="11297633" cy="1006475"/>
          </a:xfrm>
        </p:spPr>
        <p:txBody>
          <a:bodyPr/>
          <a:lstStyle/>
          <a:p>
            <a:r>
              <a:rPr lang="de-AT" dirty="0" smtClean="0"/>
              <a:t>Einnahmen und Ausgaben</a:t>
            </a:r>
            <a:endParaRPr lang="de-AT" dirty="0"/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E4F348B7-9135-4FFD-9890-44A264F009B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5050" y="2866608"/>
            <a:ext cx="1727051" cy="1626000"/>
          </a:xfrm>
          <a:prstGeom prst="rect">
            <a:avLst/>
          </a:prstGeom>
        </p:spPr>
      </p:pic>
      <p:grpSp>
        <p:nvGrpSpPr>
          <p:cNvPr id="31" name="Gruppieren 30"/>
          <p:cNvGrpSpPr/>
          <p:nvPr/>
        </p:nvGrpSpPr>
        <p:grpSpPr>
          <a:xfrm>
            <a:off x="5622501" y="2111739"/>
            <a:ext cx="972601" cy="1017192"/>
            <a:chOff x="2250995" y="4108069"/>
            <a:chExt cx="972601" cy="1017192"/>
          </a:xfrm>
        </p:grpSpPr>
        <p:sp>
          <p:nvSpPr>
            <p:cNvPr id="25" name="Rechteck 24">
              <a:extLst>
                <a:ext uri="{FF2B5EF4-FFF2-40B4-BE49-F238E27FC236}">
                  <a16:creationId xmlns:a16="http://schemas.microsoft.com/office/drawing/2014/main" id="{F5451BCB-8A4D-4973-B0F4-18FA5CC3F08F}"/>
                </a:ext>
              </a:extLst>
            </p:cNvPr>
            <p:cNvSpPr/>
            <p:nvPr/>
          </p:nvSpPr>
          <p:spPr>
            <a:xfrm>
              <a:off x="2251596" y="4108069"/>
              <a:ext cx="972000" cy="101719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097252">
                <a:defRPr/>
              </a:pPr>
              <a:endParaRPr lang="de-AT" sz="2160">
                <a:solidFill>
                  <a:srgbClr val="FFFFFF"/>
                </a:solidFill>
                <a:latin typeface="Verdana"/>
              </a:endParaRPr>
            </a:p>
          </p:txBody>
        </p:sp>
        <p:sp>
          <p:nvSpPr>
            <p:cNvPr id="29" name="Rechteck 28"/>
            <p:cNvSpPr/>
            <p:nvPr/>
          </p:nvSpPr>
          <p:spPr>
            <a:xfrm>
              <a:off x="2250995" y="4187826"/>
              <a:ext cx="972601" cy="323165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de-AT" sz="1500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orbel" panose="020B0503020204020204" pitchFamily="34" charset="0"/>
                </a:rPr>
                <a:t>Kleidung</a:t>
              </a:r>
            </a:p>
          </p:txBody>
        </p:sp>
        <p:sp>
          <p:nvSpPr>
            <p:cNvPr id="30" name="Textfeld 29"/>
            <p:cNvSpPr txBox="1"/>
            <p:nvPr/>
          </p:nvSpPr>
          <p:spPr>
            <a:xfrm>
              <a:off x="2384115" y="4561915"/>
              <a:ext cx="7149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AT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75 €</a:t>
              </a:r>
              <a:endParaRPr lang="de-AT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grpSp>
        <p:nvGrpSpPr>
          <p:cNvPr id="40" name="Gruppieren 39"/>
          <p:cNvGrpSpPr/>
          <p:nvPr/>
        </p:nvGrpSpPr>
        <p:grpSpPr>
          <a:xfrm>
            <a:off x="8348808" y="1959148"/>
            <a:ext cx="1209227" cy="1017192"/>
            <a:chOff x="2092043" y="4107157"/>
            <a:chExt cx="1209227" cy="1017192"/>
          </a:xfrm>
        </p:grpSpPr>
        <p:sp>
          <p:nvSpPr>
            <p:cNvPr id="44" name="Rechteck 43">
              <a:extLst>
                <a:ext uri="{FF2B5EF4-FFF2-40B4-BE49-F238E27FC236}">
                  <a16:creationId xmlns:a16="http://schemas.microsoft.com/office/drawing/2014/main" id="{F5451BCB-8A4D-4973-B0F4-18FA5CC3F08F}"/>
                </a:ext>
              </a:extLst>
            </p:cNvPr>
            <p:cNvSpPr/>
            <p:nvPr/>
          </p:nvSpPr>
          <p:spPr>
            <a:xfrm>
              <a:off x="2210656" y="4107157"/>
              <a:ext cx="972000" cy="101719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097252">
                <a:defRPr/>
              </a:pPr>
              <a:endParaRPr lang="de-AT" sz="2160">
                <a:solidFill>
                  <a:srgbClr val="FFFFFF"/>
                </a:solidFill>
                <a:latin typeface="Verdana"/>
              </a:endParaRPr>
            </a:p>
          </p:txBody>
        </p:sp>
        <p:sp>
          <p:nvSpPr>
            <p:cNvPr id="42" name="Rechteck 41"/>
            <p:cNvSpPr/>
            <p:nvPr/>
          </p:nvSpPr>
          <p:spPr>
            <a:xfrm>
              <a:off x="2092043" y="4124588"/>
              <a:ext cx="1209227" cy="553998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de-AT" sz="15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orbel" panose="020B0503020204020204" pitchFamily="34" charset="0"/>
                </a:rPr>
                <a:t>Strom inkl. Wasser</a:t>
              </a:r>
              <a:endParaRPr lang="de-AT" sz="15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endParaRPr>
            </a:p>
          </p:txBody>
        </p:sp>
        <p:sp>
          <p:nvSpPr>
            <p:cNvPr id="43" name="Textfeld 42"/>
            <p:cNvSpPr txBox="1"/>
            <p:nvPr/>
          </p:nvSpPr>
          <p:spPr>
            <a:xfrm>
              <a:off x="2402559" y="4731306"/>
              <a:ext cx="7149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AT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4</a:t>
              </a:r>
              <a:r>
                <a:rPr lang="de-AT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9 €</a:t>
              </a:r>
              <a:endParaRPr lang="de-AT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grpSp>
        <p:nvGrpSpPr>
          <p:cNvPr id="48" name="Gruppieren 47"/>
          <p:cNvGrpSpPr/>
          <p:nvPr/>
        </p:nvGrpSpPr>
        <p:grpSpPr>
          <a:xfrm>
            <a:off x="8966889" y="3281809"/>
            <a:ext cx="980114" cy="1047076"/>
            <a:chOff x="2251596" y="4108069"/>
            <a:chExt cx="980114" cy="1047076"/>
          </a:xfrm>
        </p:grpSpPr>
        <p:sp>
          <p:nvSpPr>
            <p:cNvPr id="52" name="Rechteck 51">
              <a:extLst>
                <a:ext uri="{FF2B5EF4-FFF2-40B4-BE49-F238E27FC236}">
                  <a16:creationId xmlns:a16="http://schemas.microsoft.com/office/drawing/2014/main" id="{F5451BCB-8A4D-4973-B0F4-18FA5CC3F08F}"/>
                </a:ext>
              </a:extLst>
            </p:cNvPr>
            <p:cNvSpPr/>
            <p:nvPr/>
          </p:nvSpPr>
          <p:spPr>
            <a:xfrm>
              <a:off x="2251596" y="4108069"/>
              <a:ext cx="972000" cy="101719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097252">
                <a:defRPr/>
              </a:pPr>
              <a:endParaRPr lang="de-AT" sz="2160">
                <a:solidFill>
                  <a:srgbClr val="FFFFFF"/>
                </a:solidFill>
                <a:latin typeface="Verdana"/>
              </a:endParaRPr>
            </a:p>
          </p:txBody>
        </p:sp>
        <p:sp>
          <p:nvSpPr>
            <p:cNvPr id="50" name="Rechteck 49"/>
            <p:cNvSpPr/>
            <p:nvPr/>
          </p:nvSpPr>
          <p:spPr>
            <a:xfrm>
              <a:off x="2251596" y="4124588"/>
              <a:ext cx="980114" cy="784830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de-AT" sz="15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orbel" panose="020B0503020204020204" pitchFamily="34" charset="0"/>
                </a:rPr>
                <a:t>Gehalt abzüglich Steuern</a:t>
              </a:r>
              <a:endParaRPr lang="de-AT" sz="15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endParaRPr>
            </a:p>
          </p:txBody>
        </p:sp>
        <p:sp>
          <p:nvSpPr>
            <p:cNvPr id="51" name="Textfeld 50"/>
            <p:cNvSpPr txBox="1"/>
            <p:nvPr/>
          </p:nvSpPr>
          <p:spPr>
            <a:xfrm>
              <a:off x="2251596" y="4801202"/>
              <a:ext cx="972000" cy="3539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AT" sz="17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1.850 €</a:t>
              </a:r>
              <a:endParaRPr lang="de-AT" sz="1700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grpSp>
        <p:nvGrpSpPr>
          <p:cNvPr id="56" name="Gruppieren 55"/>
          <p:cNvGrpSpPr/>
          <p:nvPr/>
        </p:nvGrpSpPr>
        <p:grpSpPr>
          <a:xfrm>
            <a:off x="10102219" y="1460032"/>
            <a:ext cx="984622" cy="1017192"/>
            <a:chOff x="2247088" y="4108069"/>
            <a:chExt cx="984622" cy="1017192"/>
          </a:xfrm>
        </p:grpSpPr>
        <p:sp>
          <p:nvSpPr>
            <p:cNvPr id="60" name="Rechteck 59">
              <a:extLst>
                <a:ext uri="{FF2B5EF4-FFF2-40B4-BE49-F238E27FC236}">
                  <a16:creationId xmlns:a16="http://schemas.microsoft.com/office/drawing/2014/main" id="{F5451BCB-8A4D-4973-B0F4-18FA5CC3F08F}"/>
                </a:ext>
              </a:extLst>
            </p:cNvPr>
            <p:cNvSpPr/>
            <p:nvPr/>
          </p:nvSpPr>
          <p:spPr>
            <a:xfrm>
              <a:off x="2251596" y="4108069"/>
              <a:ext cx="972000" cy="101719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097252">
                <a:defRPr/>
              </a:pPr>
              <a:endParaRPr lang="de-AT" sz="2160">
                <a:solidFill>
                  <a:srgbClr val="FFFFFF"/>
                </a:solidFill>
                <a:latin typeface="Verdana"/>
              </a:endParaRPr>
            </a:p>
          </p:txBody>
        </p:sp>
        <p:sp>
          <p:nvSpPr>
            <p:cNvPr id="58" name="Rechteck 57"/>
            <p:cNvSpPr/>
            <p:nvPr/>
          </p:nvSpPr>
          <p:spPr>
            <a:xfrm>
              <a:off x="2247088" y="4124588"/>
              <a:ext cx="984622" cy="553998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de-AT" sz="15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orbel" panose="020B0503020204020204" pitchFamily="34" charset="0"/>
                </a:rPr>
                <a:t>Telefon  </a:t>
              </a:r>
              <a:br>
                <a:rPr lang="de-AT" sz="15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orbel" panose="020B0503020204020204" pitchFamily="34" charset="0"/>
                </a:rPr>
              </a:br>
              <a:r>
                <a:rPr lang="de-AT" sz="15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orbel" panose="020B0503020204020204" pitchFamily="34" charset="0"/>
                </a:rPr>
                <a:t>Internet</a:t>
              </a:r>
              <a:endParaRPr lang="de-AT" sz="15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endParaRPr>
            </a:p>
          </p:txBody>
        </p:sp>
        <p:sp>
          <p:nvSpPr>
            <p:cNvPr id="59" name="Textfeld 58"/>
            <p:cNvSpPr txBox="1"/>
            <p:nvPr/>
          </p:nvSpPr>
          <p:spPr>
            <a:xfrm>
              <a:off x="2247088" y="4670345"/>
              <a:ext cx="97650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AT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6</a:t>
              </a:r>
              <a:r>
                <a:rPr lang="de-AT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0 €</a:t>
              </a:r>
              <a:endParaRPr lang="de-AT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grpSp>
        <p:nvGrpSpPr>
          <p:cNvPr id="64" name="Gruppieren 63"/>
          <p:cNvGrpSpPr/>
          <p:nvPr/>
        </p:nvGrpSpPr>
        <p:grpSpPr>
          <a:xfrm>
            <a:off x="9522885" y="5428771"/>
            <a:ext cx="1034054" cy="1017192"/>
            <a:chOff x="2230464" y="4108069"/>
            <a:chExt cx="1034054" cy="1017192"/>
          </a:xfrm>
        </p:grpSpPr>
        <p:sp>
          <p:nvSpPr>
            <p:cNvPr id="68" name="Rechteck 67">
              <a:extLst>
                <a:ext uri="{FF2B5EF4-FFF2-40B4-BE49-F238E27FC236}">
                  <a16:creationId xmlns:a16="http://schemas.microsoft.com/office/drawing/2014/main" id="{F5451BCB-8A4D-4973-B0F4-18FA5CC3F08F}"/>
                </a:ext>
              </a:extLst>
            </p:cNvPr>
            <p:cNvSpPr/>
            <p:nvPr/>
          </p:nvSpPr>
          <p:spPr>
            <a:xfrm>
              <a:off x="2251596" y="4108069"/>
              <a:ext cx="972000" cy="101719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097252">
                <a:defRPr/>
              </a:pPr>
              <a:endParaRPr lang="de-AT" sz="2160">
                <a:solidFill>
                  <a:srgbClr val="FFFFFF"/>
                </a:solidFill>
                <a:latin typeface="Verdana"/>
              </a:endParaRPr>
            </a:p>
          </p:txBody>
        </p:sp>
        <p:sp>
          <p:nvSpPr>
            <p:cNvPr id="66" name="Rechteck 65"/>
            <p:cNvSpPr/>
            <p:nvPr/>
          </p:nvSpPr>
          <p:spPr>
            <a:xfrm>
              <a:off x="2230464" y="4108069"/>
              <a:ext cx="1034054" cy="553998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de-AT" sz="15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orbel" panose="020B0503020204020204" pitchFamily="34" charset="0"/>
                </a:rPr>
                <a:t>Gebühren</a:t>
              </a:r>
              <a:br>
                <a:rPr lang="de-AT" sz="15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orbel" panose="020B0503020204020204" pitchFamily="34" charset="0"/>
                </a:rPr>
              </a:br>
              <a:r>
                <a:rPr lang="de-AT" sz="1500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orbel" panose="020B0503020204020204" pitchFamily="34" charset="0"/>
                </a:rPr>
                <a:t>Rundfunk</a:t>
              </a:r>
            </a:p>
          </p:txBody>
        </p:sp>
        <p:sp>
          <p:nvSpPr>
            <p:cNvPr id="67" name="Textfeld 66"/>
            <p:cNvSpPr txBox="1"/>
            <p:nvPr/>
          </p:nvSpPr>
          <p:spPr>
            <a:xfrm>
              <a:off x="2251596" y="4667966"/>
              <a:ext cx="972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AT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25 €</a:t>
              </a:r>
              <a:endParaRPr lang="de-AT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grpSp>
        <p:nvGrpSpPr>
          <p:cNvPr id="72" name="Gruppieren 71"/>
          <p:cNvGrpSpPr/>
          <p:nvPr/>
        </p:nvGrpSpPr>
        <p:grpSpPr>
          <a:xfrm>
            <a:off x="6845337" y="1484492"/>
            <a:ext cx="1139666" cy="1017192"/>
            <a:chOff x="2167763" y="4108069"/>
            <a:chExt cx="1139666" cy="1017192"/>
          </a:xfrm>
        </p:grpSpPr>
        <p:sp>
          <p:nvSpPr>
            <p:cNvPr id="76" name="Rechteck 75">
              <a:extLst>
                <a:ext uri="{FF2B5EF4-FFF2-40B4-BE49-F238E27FC236}">
                  <a16:creationId xmlns:a16="http://schemas.microsoft.com/office/drawing/2014/main" id="{F5451BCB-8A4D-4973-B0F4-18FA5CC3F08F}"/>
                </a:ext>
              </a:extLst>
            </p:cNvPr>
            <p:cNvSpPr/>
            <p:nvPr/>
          </p:nvSpPr>
          <p:spPr>
            <a:xfrm>
              <a:off x="2251596" y="4108069"/>
              <a:ext cx="972000" cy="101719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097252">
                <a:defRPr/>
              </a:pPr>
              <a:endParaRPr lang="de-AT" sz="2160">
                <a:solidFill>
                  <a:srgbClr val="FFFFFF"/>
                </a:solidFill>
                <a:latin typeface="Verdana"/>
              </a:endParaRPr>
            </a:p>
          </p:txBody>
        </p:sp>
        <p:sp>
          <p:nvSpPr>
            <p:cNvPr id="74" name="Rechteck 73"/>
            <p:cNvSpPr/>
            <p:nvPr/>
          </p:nvSpPr>
          <p:spPr>
            <a:xfrm>
              <a:off x="2167763" y="4118085"/>
              <a:ext cx="1139666" cy="553998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de-AT" sz="15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orbel" panose="020B0503020204020204" pitchFamily="34" charset="0"/>
                </a:rPr>
                <a:t>Versicher-</a:t>
              </a:r>
              <a:r>
                <a:rPr lang="de-AT" sz="1500" b="1" dirty="0" err="1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orbel" panose="020B0503020204020204" pitchFamily="34" charset="0"/>
                </a:rPr>
                <a:t>ung</a:t>
              </a:r>
              <a:endParaRPr lang="de-AT" sz="15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endParaRPr>
            </a:p>
          </p:txBody>
        </p:sp>
        <p:sp>
          <p:nvSpPr>
            <p:cNvPr id="75" name="Textfeld 74"/>
            <p:cNvSpPr txBox="1"/>
            <p:nvPr/>
          </p:nvSpPr>
          <p:spPr>
            <a:xfrm>
              <a:off x="2406082" y="4661728"/>
              <a:ext cx="7149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AT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15 €</a:t>
              </a:r>
              <a:endParaRPr lang="de-AT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grpSp>
        <p:nvGrpSpPr>
          <p:cNvPr id="80" name="Gruppieren 79"/>
          <p:cNvGrpSpPr/>
          <p:nvPr/>
        </p:nvGrpSpPr>
        <p:grpSpPr>
          <a:xfrm>
            <a:off x="10470063" y="4250496"/>
            <a:ext cx="1139666" cy="1096266"/>
            <a:chOff x="2167763" y="4072624"/>
            <a:chExt cx="1139666" cy="1096266"/>
          </a:xfrm>
        </p:grpSpPr>
        <p:sp>
          <p:nvSpPr>
            <p:cNvPr id="84" name="Rechteck 83">
              <a:extLst>
                <a:ext uri="{FF2B5EF4-FFF2-40B4-BE49-F238E27FC236}">
                  <a16:creationId xmlns:a16="http://schemas.microsoft.com/office/drawing/2014/main" id="{F5451BCB-8A4D-4973-B0F4-18FA5CC3F08F}"/>
                </a:ext>
              </a:extLst>
            </p:cNvPr>
            <p:cNvSpPr/>
            <p:nvPr/>
          </p:nvSpPr>
          <p:spPr>
            <a:xfrm>
              <a:off x="2251596" y="4108069"/>
              <a:ext cx="972000" cy="101719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097252">
                <a:defRPr/>
              </a:pPr>
              <a:endParaRPr lang="de-AT" sz="2160">
                <a:solidFill>
                  <a:srgbClr val="FFFFFF"/>
                </a:solidFill>
                <a:latin typeface="Verdana"/>
              </a:endParaRPr>
            </a:p>
          </p:txBody>
        </p:sp>
        <p:sp>
          <p:nvSpPr>
            <p:cNvPr id="82" name="Rechteck 81"/>
            <p:cNvSpPr/>
            <p:nvPr/>
          </p:nvSpPr>
          <p:spPr>
            <a:xfrm>
              <a:off x="2167763" y="4072624"/>
              <a:ext cx="1139666" cy="784830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de-AT" sz="1500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orbel" panose="020B0503020204020204" pitchFamily="34" charset="0"/>
                </a:rPr>
                <a:t>Miete und </a:t>
              </a:r>
              <a:r>
                <a:rPr lang="de-AT" sz="15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orbel" panose="020B0503020204020204" pitchFamily="34" charset="0"/>
                </a:rPr>
                <a:t/>
              </a:r>
              <a:br>
                <a:rPr lang="de-AT" sz="15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orbel" panose="020B0503020204020204" pitchFamily="34" charset="0"/>
                </a:rPr>
              </a:br>
              <a:r>
                <a:rPr lang="de-AT" sz="15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orbel" panose="020B0503020204020204" pitchFamily="34" charset="0"/>
                </a:rPr>
                <a:t>Betriebs-kosten </a:t>
              </a:r>
              <a:endParaRPr lang="de-AT" sz="15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endParaRPr>
            </a:p>
          </p:txBody>
        </p:sp>
        <p:sp>
          <p:nvSpPr>
            <p:cNvPr id="83" name="Textfeld 82"/>
            <p:cNvSpPr txBox="1"/>
            <p:nvPr/>
          </p:nvSpPr>
          <p:spPr>
            <a:xfrm>
              <a:off x="2363950" y="4799558"/>
              <a:ext cx="84118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AT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650 €</a:t>
              </a:r>
              <a:endParaRPr lang="de-AT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grpSp>
        <p:nvGrpSpPr>
          <p:cNvPr id="88" name="Gruppieren 87"/>
          <p:cNvGrpSpPr/>
          <p:nvPr/>
        </p:nvGrpSpPr>
        <p:grpSpPr>
          <a:xfrm>
            <a:off x="6702539" y="5479972"/>
            <a:ext cx="1067642" cy="1017192"/>
            <a:chOff x="2198315" y="4108069"/>
            <a:chExt cx="1067642" cy="1017192"/>
          </a:xfrm>
        </p:grpSpPr>
        <p:sp>
          <p:nvSpPr>
            <p:cNvPr id="92" name="Rechteck 91">
              <a:extLst>
                <a:ext uri="{FF2B5EF4-FFF2-40B4-BE49-F238E27FC236}">
                  <a16:creationId xmlns:a16="http://schemas.microsoft.com/office/drawing/2014/main" id="{F5451BCB-8A4D-4973-B0F4-18FA5CC3F08F}"/>
                </a:ext>
              </a:extLst>
            </p:cNvPr>
            <p:cNvSpPr/>
            <p:nvPr/>
          </p:nvSpPr>
          <p:spPr>
            <a:xfrm>
              <a:off x="2251596" y="4108069"/>
              <a:ext cx="972000" cy="101719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097252">
                <a:defRPr/>
              </a:pPr>
              <a:endParaRPr lang="de-AT" sz="2160">
                <a:solidFill>
                  <a:srgbClr val="FFFFFF"/>
                </a:solidFill>
                <a:latin typeface="Verdana"/>
              </a:endParaRPr>
            </a:p>
          </p:txBody>
        </p:sp>
        <p:sp>
          <p:nvSpPr>
            <p:cNvPr id="90" name="Rechteck 89"/>
            <p:cNvSpPr/>
            <p:nvPr/>
          </p:nvSpPr>
          <p:spPr>
            <a:xfrm>
              <a:off x="2198315" y="4125173"/>
              <a:ext cx="1067642" cy="553998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de-AT" sz="15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orbel" panose="020B0503020204020204" pitchFamily="34" charset="0"/>
                </a:rPr>
                <a:t>Nahrungs-mittel</a:t>
              </a:r>
              <a:endParaRPr lang="de-AT" sz="15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endParaRPr>
            </a:p>
          </p:txBody>
        </p:sp>
        <p:sp>
          <p:nvSpPr>
            <p:cNvPr id="91" name="Textfeld 90"/>
            <p:cNvSpPr txBox="1"/>
            <p:nvPr/>
          </p:nvSpPr>
          <p:spPr>
            <a:xfrm>
              <a:off x="2251124" y="4655197"/>
              <a:ext cx="98058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AT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370 €</a:t>
              </a:r>
              <a:endParaRPr lang="de-AT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grpSp>
        <p:nvGrpSpPr>
          <p:cNvPr id="96" name="Gruppieren 95"/>
          <p:cNvGrpSpPr/>
          <p:nvPr/>
        </p:nvGrpSpPr>
        <p:grpSpPr>
          <a:xfrm>
            <a:off x="8138449" y="4988480"/>
            <a:ext cx="1139666" cy="1017192"/>
            <a:chOff x="2190612" y="4108069"/>
            <a:chExt cx="1139666" cy="1017192"/>
          </a:xfrm>
        </p:grpSpPr>
        <p:sp>
          <p:nvSpPr>
            <p:cNvPr id="100" name="Rechteck 99">
              <a:extLst>
                <a:ext uri="{FF2B5EF4-FFF2-40B4-BE49-F238E27FC236}">
                  <a16:creationId xmlns:a16="http://schemas.microsoft.com/office/drawing/2014/main" id="{F5451BCB-8A4D-4973-B0F4-18FA5CC3F08F}"/>
                </a:ext>
              </a:extLst>
            </p:cNvPr>
            <p:cNvSpPr/>
            <p:nvPr/>
          </p:nvSpPr>
          <p:spPr>
            <a:xfrm>
              <a:off x="2251596" y="4108069"/>
              <a:ext cx="972000" cy="101719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097252">
                <a:defRPr/>
              </a:pPr>
              <a:endParaRPr lang="de-AT" sz="2160">
                <a:solidFill>
                  <a:srgbClr val="FFFFFF"/>
                </a:solidFill>
                <a:latin typeface="Verdana"/>
              </a:endParaRPr>
            </a:p>
          </p:txBody>
        </p:sp>
        <p:sp>
          <p:nvSpPr>
            <p:cNvPr id="98" name="Rechteck 97"/>
            <p:cNvSpPr/>
            <p:nvPr/>
          </p:nvSpPr>
          <p:spPr>
            <a:xfrm>
              <a:off x="2190612" y="4124469"/>
              <a:ext cx="1139666" cy="553998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de-AT" sz="15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orbel" panose="020B0503020204020204" pitchFamily="34" charset="0"/>
                </a:rPr>
                <a:t>Fitness-studio</a:t>
              </a:r>
              <a:endParaRPr lang="de-AT" sz="15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endParaRPr>
            </a:p>
          </p:txBody>
        </p:sp>
        <p:sp>
          <p:nvSpPr>
            <p:cNvPr id="99" name="Textfeld 98"/>
            <p:cNvSpPr txBox="1"/>
            <p:nvPr/>
          </p:nvSpPr>
          <p:spPr>
            <a:xfrm>
              <a:off x="2259710" y="4666196"/>
              <a:ext cx="96388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AT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60 €</a:t>
              </a:r>
              <a:endParaRPr lang="de-AT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grpSp>
        <p:nvGrpSpPr>
          <p:cNvPr id="104" name="Gruppieren 103"/>
          <p:cNvGrpSpPr/>
          <p:nvPr/>
        </p:nvGrpSpPr>
        <p:grpSpPr>
          <a:xfrm>
            <a:off x="5787270" y="3772555"/>
            <a:ext cx="1139666" cy="1017192"/>
            <a:chOff x="2160143" y="4108069"/>
            <a:chExt cx="1139666" cy="1017192"/>
          </a:xfrm>
        </p:grpSpPr>
        <p:sp>
          <p:nvSpPr>
            <p:cNvPr id="108" name="Rechteck 107">
              <a:extLst>
                <a:ext uri="{FF2B5EF4-FFF2-40B4-BE49-F238E27FC236}">
                  <a16:creationId xmlns:a16="http://schemas.microsoft.com/office/drawing/2014/main" id="{F5451BCB-8A4D-4973-B0F4-18FA5CC3F08F}"/>
                </a:ext>
              </a:extLst>
            </p:cNvPr>
            <p:cNvSpPr/>
            <p:nvPr/>
          </p:nvSpPr>
          <p:spPr>
            <a:xfrm>
              <a:off x="2251596" y="4108069"/>
              <a:ext cx="972000" cy="101719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097252">
                <a:defRPr/>
              </a:pPr>
              <a:endParaRPr lang="de-AT" sz="2160">
                <a:solidFill>
                  <a:srgbClr val="FFFFFF"/>
                </a:solidFill>
                <a:latin typeface="Verdana"/>
              </a:endParaRPr>
            </a:p>
          </p:txBody>
        </p:sp>
        <p:sp>
          <p:nvSpPr>
            <p:cNvPr id="106" name="Rechteck 105"/>
            <p:cNvSpPr/>
            <p:nvPr/>
          </p:nvSpPr>
          <p:spPr>
            <a:xfrm>
              <a:off x="2160143" y="4124446"/>
              <a:ext cx="1139666" cy="507831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de-AT" sz="15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orbel" panose="020B0503020204020204" pitchFamily="34" charset="0"/>
                </a:rPr>
                <a:t>Gesundheit</a:t>
              </a:r>
            </a:p>
            <a:p>
              <a:pPr algn="ctr"/>
              <a:r>
                <a:rPr lang="de-AT" sz="12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orbel" panose="020B0503020204020204" pitchFamily="34" charset="0"/>
                </a:rPr>
                <a:t>(Vorsorge)</a:t>
              </a:r>
              <a:endParaRPr lang="de-AT" sz="1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endParaRPr>
            </a:p>
          </p:txBody>
        </p:sp>
        <p:sp>
          <p:nvSpPr>
            <p:cNvPr id="107" name="Textfeld 106"/>
            <p:cNvSpPr txBox="1"/>
            <p:nvPr/>
          </p:nvSpPr>
          <p:spPr>
            <a:xfrm>
              <a:off x="2429414" y="4664043"/>
              <a:ext cx="7149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AT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40 €</a:t>
              </a:r>
              <a:endParaRPr lang="de-AT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grpSp>
        <p:nvGrpSpPr>
          <p:cNvPr id="112" name="Gruppieren 111"/>
          <p:cNvGrpSpPr/>
          <p:nvPr/>
        </p:nvGrpSpPr>
        <p:grpSpPr>
          <a:xfrm>
            <a:off x="10441116" y="2806203"/>
            <a:ext cx="1139666" cy="1017192"/>
            <a:chOff x="2146573" y="4124588"/>
            <a:chExt cx="1139666" cy="1017192"/>
          </a:xfrm>
        </p:grpSpPr>
        <p:sp>
          <p:nvSpPr>
            <p:cNvPr id="116" name="Rechteck 115">
              <a:extLst>
                <a:ext uri="{FF2B5EF4-FFF2-40B4-BE49-F238E27FC236}">
                  <a16:creationId xmlns:a16="http://schemas.microsoft.com/office/drawing/2014/main" id="{F5451BCB-8A4D-4973-B0F4-18FA5CC3F08F}"/>
                </a:ext>
              </a:extLst>
            </p:cNvPr>
            <p:cNvSpPr/>
            <p:nvPr/>
          </p:nvSpPr>
          <p:spPr>
            <a:xfrm>
              <a:off x="2230406" y="4124588"/>
              <a:ext cx="972000" cy="101719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097252">
                <a:defRPr/>
              </a:pPr>
              <a:endParaRPr lang="de-AT" sz="2160">
                <a:solidFill>
                  <a:srgbClr val="FFFFFF"/>
                </a:solidFill>
                <a:latin typeface="Verdana"/>
              </a:endParaRPr>
            </a:p>
          </p:txBody>
        </p:sp>
        <p:sp>
          <p:nvSpPr>
            <p:cNvPr id="114" name="Rechteck 113"/>
            <p:cNvSpPr/>
            <p:nvPr/>
          </p:nvSpPr>
          <p:spPr>
            <a:xfrm>
              <a:off x="2146573" y="4124588"/>
              <a:ext cx="1139666" cy="553998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de-AT" sz="15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orbel" panose="020B0503020204020204" pitchFamily="34" charset="0"/>
                </a:rPr>
                <a:t>Ausgaben Freizeit</a:t>
              </a:r>
              <a:endParaRPr lang="de-AT" sz="15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endParaRPr>
            </a:p>
          </p:txBody>
        </p:sp>
        <p:sp>
          <p:nvSpPr>
            <p:cNvPr id="115" name="Textfeld 114"/>
            <p:cNvSpPr txBox="1"/>
            <p:nvPr/>
          </p:nvSpPr>
          <p:spPr>
            <a:xfrm>
              <a:off x="2238518" y="4673409"/>
              <a:ext cx="96388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AT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150 €</a:t>
              </a:r>
              <a:endParaRPr lang="de-AT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grpSp>
        <p:nvGrpSpPr>
          <p:cNvPr id="120" name="Gruppieren 119"/>
          <p:cNvGrpSpPr/>
          <p:nvPr/>
        </p:nvGrpSpPr>
        <p:grpSpPr>
          <a:xfrm>
            <a:off x="5205525" y="5138297"/>
            <a:ext cx="1139666" cy="1017192"/>
            <a:chOff x="2177373" y="4108069"/>
            <a:chExt cx="1139666" cy="1017192"/>
          </a:xfrm>
        </p:grpSpPr>
        <p:sp>
          <p:nvSpPr>
            <p:cNvPr id="124" name="Rechteck 123">
              <a:extLst>
                <a:ext uri="{FF2B5EF4-FFF2-40B4-BE49-F238E27FC236}">
                  <a16:creationId xmlns:a16="http://schemas.microsoft.com/office/drawing/2014/main" id="{F5451BCB-8A4D-4973-B0F4-18FA5CC3F08F}"/>
                </a:ext>
              </a:extLst>
            </p:cNvPr>
            <p:cNvSpPr/>
            <p:nvPr/>
          </p:nvSpPr>
          <p:spPr>
            <a:xfrm>
              <a:off x="2251596" y="4108069"/>
              <a:ext cx="972000" cy="101719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097252">
                <a:defRPr/>
              </a:pPr>
              <a:endParaRPr lang="de-AT" sz="2160">
                <a:solidFill>
                  <a:srgbClr val="FFFFFF"/>
                </a:solidFill>
                <a:latin typeface="Verdana"/>
              </a:endParaRPr>
            </a:p>
          </p:txBody>
        </p:sp>
        <p:sp>
          <p:nvSpPr>
            <p:cNvPr id="122" name="Rechteck 121"/>
            <p:cNvSpPr/>
            <p:nvPr/>
          </p:nvSpPr>
          <p:spPr>
            <a:xfrm>
              <a:off x="2177373" y="4124696"/>
              <a:ext cx="1139666" cy="523220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de-AT" sz="14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orbel" panose="020B0503020204020204" pitchFamily="34" charset="0"/>
                </a:rPr>
                <a:t>Reinigungs-</a:t>
              </a:r>
              <a:br>
                <a:rPr lang="de-AT" sz="14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orbel" panose="020B0503020204020204" pitchFamily="34" charset="0"/>
                </a:rPr>
              </a:br>
              <a:r>
                <a:rPr lang="de-AT" sz="14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orbel" panose="020B0503020204020204" pitchFamily="34" charset="0"/>
                </a:rPr>
                <a:t>mittel</a:t>
              </a:r>
              <a:endParaRPr lang="de-AT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endParaRPr>
            </a:p>
          </p:txBody>
        </p:sp>
        <p:sp>
          <p:nvSpPr>
            <p:cNvPr id="123" name="Textfeld 122"/>
            <p:cNvSpPr txBox="1"/>
            <p:nvPr/>
          </p:nvSpPr>
          <p:spPr>
            <a:xfrm>
              <a:off x="2419752" y="4668072"/>
              <a:ext cx="7149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AT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10 €</a:t>
              </a:r>
              <a:endParaRPr lang="de-AT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grpSp>
        <p:nvGrpSpPr>
          <p:cNvPr id="128" name="Gruppieren 127"/>
          <p:cNvGrpSpPr/>
          <p:nvPr/>
        </p:nvGrpSpPr>
        <p:grpSpPr>
          <a:xfrm>
            <a:off x="4308523" y="1681842"/>
            <a:ext cx="985471" cy="1017192"/>
            <a:chOff x="2251165" y="4108069"/>
            <a:chExt cx="898384" cy="1017192"/>
          </a:xfrm>
        </p:grpSpPr>
        <p:sp>
          <p:nvSpPr>
            <p:cNvPr id="132" name="Rechteck 131">
              <a:extLst>
                <a:ext uri="{FF2B5EF4-FFF2-40B4-BE49-F238E27FC236}">
                  <a16:creationId xmlns:a16="http://schemas.microsoft.com/office/drawing/2014/main" id="{F5451BCB-8A4D-4973-B0F4-18FA5CC3F08F}"/>
                </a:ext>
              </a:extLst>
            </p:cNvPr>
            <p:cNvSpPr/>
            <p:nvPr/>
          </p:nvSpPr>
          <p:spPr>
            <a:xfrm>
              <a:off x="2251596" y="4108069"/>
              <a:ext cx="886104" cy="101719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097252">
                <a:defRPr/>
              </a:pPr>
              <a:endParaRPr lang="de-AT" sz="2160">
                <a:solidFill>
                  <a:srgbClr val="FFFFFF"/>
                </a:solidFill>
                <a:latin typeface="Verdana"/>
              </a:endParaRPr>
            </a:p>
          </p:txBody>
        </p:sp>
        <p:sp>
          <p:nvSpPr>
            <p:cNvPr id="130" name="Rechteck 129"/>
            <p:cNvSpPr/>
            <p:nvPr/>
          </p:nvSpPr>
          <p:spPr>
            <a:xfrm>
              <a:off x="2251165" y="4124588"/>
              <a:ext cx="898384" cy="553998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de-AT" sz="15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orbel" panose="020B0503020204020204" pitchFamily="34" charset="0"/>
                </a:rPr>
                <a:t>Körper-pflege</a:t>
              </a:r>
              <a:endParaRPr lang="de-AT" sz="15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endParaRPr>
            </a:p>
          </p:txBody>
        </p:sp>
        <p:sp>
          <p:nvSpPr>
            <p:cNvPr id="131" name="Textfeld 130"/>
            <p:cNvSpPr txBox="1"/>
            <p:nvPr/>
          </p:nvSpPr>
          <p:spPr>
            <a:xfrm>
              <a:off x="2365424" y="4683173"/>
              <a:ext cx="7149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AT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4</a:t>
              </a:r>
              <a:r>
                <a:rPr lang="de-AT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0 €</a:t>
              </a:r>
              <a:endParaRPr lang="de-AT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grpSp>
        <p:nvGrpSpPr>
          <p:cNvPr id="136" name="Gruppieren 135"/>
          <p:cNvGrpSpPr/>
          <p:nvPr/>
        </p:nvGrpSpPr>
        <p:grpSpPr>
          <a:xfrm>
            <a:off x="4335912" y="3255528"/>
            <a:ext cx="980114" cy="1017192"/>
            <a:chOff x="2251596" y="4108069"/>
            <a:chExt cx="980114" cy="1017192"/>
          </a:xfrm>
          <a:solidFill>
            <a:schemeClr val="bg1">
              <a:lumMod val="95000"/>
            </a:schemeClr>
          </a:solidFill>
        </p:grpSpPr>
        <p:sp>
          <p:nvSpPr>
            <p:cNvPr id="140" name="Rechteck 139">
              <a:extLst>
                <a:ext uri="{FF2B5EF4-FFF2-40B4-BE49-F238E27FC236}">
                  <a16:creationId xmlns:a16="http://schemas.microsoft.com/office/drawing/2014/main" id="{F5451BCB-8A4D-4973-B0F4-18FA5CC3F08F}"/>
                </a:ext>
              </a:extLst>
            </p:cNvPr>
            <p:cNvSpPr/>
            <p:nvPr/>
          </p:nvSpPr>
          <p:spPr>
            <a:xfrm>
              <a:off x="2251596" y="4108069"/>
              <a:ext cx="972000" cy="1017192"/>
            </a:xfrm>
            <a:prstGeom prst="rect">
              <a:avLst/>
            </a:prstGeom>
            <a:grpFill/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097252">
                <a:defRPr/>
              </a:pPr>
              <a:endParaRPr lang="de-AT" sz="2160">
                <a:solidFill>
                  <a:srgbClr val="FFFFFF"/>
                </a:solidFill>
                <a:latin typeface="Verdana"/>
              </a:endParaRPr>
            </a:p>
          </p:txBody>
        </p:sp>
        <p:sp>
          <p:nvSpPr>
            <p:cNvPr id="138" name="Rechteck 137"/>
            <p:cNvSpPr/>
            <p:nvPr/>
          </p:nvSpPr>
          <p:spPr>
            <a:xfrm>
              <a:off x="2251596" y="4124588"/>
              <a:ext cx="980114" cy="553998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de-AT" sz="15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orbel" panose="020B0503020204020204" pitchFamily="34" charset="0"/>
                </a:rPr>
                <a:t>Kosten </a:t>
              </a:r>
              <a:br>
                <a:rPr lang="de-AT" sz="15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orbel" panose="020B0503020204020204" pitchFamily="34" charset="0"/>
                </a:rPr>
              </a:br>
              <a:r>
                <a:rPr lang="de-AT" sz="15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orbel" panose="020B0503020204020204" pitchFamily="34" charset="0"/>
                </a:rPr>
                <a:t>für PKW</a:t>
              </a:r>
              <a:endParaRPr lang="de-AT" sz="15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endParaRPr>
            </a:p>
          </p:txBody>
        </p:sp>
        <p:sp>
          <p:nvSpPr>
            <p:cNvPr id="139" name="Textfeld 138"/>
            <p:cNvSpPr txBox="1"/>
            <p:nvPr/>
          </p:nvSpPr>
          <p:spPr>
            <a:xfrm>
              <a:off x="2391281" y="4675634"/>
              <a:ext cx="714920" cy="3693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de-AT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520 €</a:t>
              </a:r>
              <a:endParaRPr lang="de-AT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grpSp>
        <p:nvGrpSpPr>
          <p:cNvPr id="65" name="Gruppieren 64"/>
          <p:cNvGrpSpPr/>
          <p:nvPr/>
        </p:nvGrpSpPr>
        <p:grpSpPr>
          <a:xfrm>
            <a:off x="3775939" y="4653500"/>
            <a:ext cx="1139666" cy="1017192"/>
            <a:chOff x="2190869" y="4108069"/>
            <a:chExt cx="1139666" cy="1017192"/>
          </a:xfrm>
        </p:grpSpPr>
        <p:sp>
          <p:nvSpPr>
            <p:cNvPr id="69" name="Rechteck 68">
              <a:extLst>
                <a:ext uri="{FF2B5EF4-FFF2-40B4-BE49-F238E27FC236}">
                  <a16:creationId xmlns:a16="http://schemas.microsoft.com/office/drawing/2014/main" id="{F5451BCB-8A4D-4973-B0F4-18FA5CC3F08F}"/>
                </a:ext>
              </a:extLst>
            </p:cNvPr>
            <p:cNvSpPr/>
            <p:nvPr/>
          </p:nvSpPr>
          <p:spPr>
            <a:xfrm>
              <a:off x="2251596" y="4108069"/>
              <a:ext cx="972000" cy="101719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097252">
                <a:defRPr/>
              </a:pPr>
              <a:endParaRPr lang="de-AT" sz="2160">
                <a:solidFill>
                  <a:srgbClr val="FFFFFF"/>
                </a:solidFill>
                <a:latin typeface="Verdana"/>
              </a:endParaRPr>
            </a:p>
          </p:txBody>
        </p:sp>
        <p:sp>
          <p:nvSpPr>
            <p:cNvPr id="70" name="Rechteck 69"/>
            <p:cNvSpPr/>
            <p:nvPr/>
          </p:nvSpPr>
          <p:spPr>
            <a:xfrm>
              <a:off x="2190869" y="4256970"/>
              <a:ext cx="1139666" cy="323165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de-AT" sz="15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orbel" panose="020B0503020204020204" pitchFamily="34" charset="0"/>
                </a:rPr>
                <a:t>Heizung</a:t>
              </a:r>
              <a:endParaRPr lang="de-AT" sz="15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endParaRPr>
            </a:p>
          </p:txBody>
        </p:sp>
        <p:sp>
          <p:nvSpPr>
            <p:cNvPr id="71" name="Textfeld 70"/>
            <p:cNvSpPr txBox="1"/>
            <p:nvPr/>
          </p:nvSpPr>
          <p:spPr>
            <a:xfrm>
              <a:off x="2419752" y="4668072"/>
              <a:ext cx="7149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AT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50 €</a:t>
              </a:r>
              <a:endParaRPr lang="de-AT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pic>
        <p:nvPicPr>
          <p:cNvPr id="81" name="Grafik 80">
            <a:extLst>
              <a:ext uri="{FF2B5EF4-FFF2-40B4-BE49-F238E27FC236}">
                <a16:creationId xmlns:a16="http://schemas.microsoft.com/office/drawing/2014/main" id="{156E2E10-E5DA-4E7B-8D60-E5DFC8EE1D5A}"/>
              </a:ext>
            </a:extLst>
          </p:cNvPr>
          <p:cNvPicPr/>
          <p:nvPr/>
        </p:nvPicPr>
        <p:blipFill rotWithShape="1">
          <a:blip r:embed="rId3">
            <a:clrChange>
              <a:clrFrom>
                <a:srgbClr val="E7E7E8"/>
              </a:clrFrom>
              <a:clrTo>
                <a:srgbClr val="E7E7E8">
                  <a:alpha val="0"/>
                </a:srgbClr>
              </a:clrTo>
            </a:clrChange>
          </a:blip>
          <a:srcRect r="4792"/>
          <a:stretch/>
        </p:blipFill>
        <p:spPr bwMode="auto">
          <a:xfrm flipH="1">
            <a:off x="792165" y="3996496"/>
            <a:ext cx="1502548" cy="257076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86" name="Sprechblase: rechteckig mit abgerundeten Ecken 21">
            <a:extLst>
              <a:ext uri="{FF2B5EF4-FFF2-40B4-BE49-F238E27FC236}">
                <a16:creationId xmlns:a16="http://schemas.microsoft.com/office/drawing/2014/main" id="{62C1D4C1-3064-4AE5-8770-14AFDC2B3DC6}"/>
              </a:ext>
            </a:extLst>
          </p:cNvPr>
          <p:cNvSpPr/>
          <p:nvPr/>
        </p:nvSpPr>
        <p:spPr>
          <a:xfrm>
            <a:off x="495219" y="1933472"/>
            <a:ext cx="3074507" cy="1745461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1200"/>
              </a:spcBef>
            </a:pPr>
            <a:r>
              <a:rPr lang="de-AT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Wie bekomme ich jetzt einen Überblick über meine Einnahmen und Ausgaben?</a:t>
            </a:r>
            <a:endParaRPr lang="de-AT" b="1" dirty="0">
              <a:solidFill>
                <a:schemeClr val="tx1">
                  <a:lumMod val="85000"/>
                  <a:lumOff val="15000"/>
                </a:schemeClr>
              </a:solidFill>
              <a:latin typeface="Corbel" panose="020B0503020204020204" pitchFamily="34" charset="0"/>
            </a:endParaRPr>
          </a:p>
        </p:txBody>
      </p:sp>
      <p:grpSp>
        <p:nvGrpSpPr>
          <p:cNvPr id="73" name="Gruppieren 72"/>
          <p:cNvGrpSpPr/>
          <p:nvPr/>
        </p:nvGrpSpPr>
        <p:grpSpPr>
          <a:xfrm>
            <a:off x="61571" y="6348682"/>
            <a:ext cx="473608" cy="552450"/>
            <a:chOff x="0" y="0"/>
            <a:chExt cx="473608" cy="552450"/>
          </a:xfrm>
        </p:grpSpPr>
        <p:pic>
          <p:nvPicPr>
            <p:cNvPr id="77" name="Grafik 76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4678" y="0"/>
              <a:ext cx="328930" cy="377825"/>
            </a:xfrm>
            <a:prstGeom prst="rect">
              <a:avLst/>
            </a:prstGeom>
            <a:noFill/>
          </p:spPr>
        </p:pic>
        <p:sp>
          <p:nvSpPr>
            <p:cNvPr id="78" name="Textfeld 77"/>
            <p:cNvSpPr txBox="1"/>
            <p:nvPr/>
          </p:nvSpPr>
          <p:spPr>
            <a:xfrm>
              <a:off x="0" y="123825"/>
              <a:ext cx="265430" cy="428625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de-AT" sz="1200" b="1" dirty="0" smtClean="0">
                  <a:solidFill>
                    <a:srgbClr val="006067"/>
                  </a:solidFill>
                  <a:latin typeface="Corbel" panose="020B0503020204020204" pitchFamily="34" charset="0"/>
                  <a:ea typeface="Times New Roman" panose="02020603050405020304" pitchFamily="18" charset="0"/>
                </a:rPr>
                <a:t>1b</a:t>
              </a:r>
              <a:endParaRPr lang="de-AT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30866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ECAEB78-BB2A-4B20-8BDC-22B1DF661F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Haushaltsbuch</a:t>
            </a:r>
            <a:endParaRPr lang="de-AT" dirty="0"/>
          </a:p>
        </p:txBody>
      </p:sp>
      <p:sp>
        <p:nvSpPr>
          <p:cNvPr id="13" name="Sprechblase: rechteckig mit abgerundeten Ecken 21">
            <a:extLst>
              <a:ext uri="{FF2B5EF4-FFF2-40B4-BE49-F238E27FC236}">
                <a16:creationId xmlns:a16="http://schemas.microsoft.com/office/drawing/2014/main" id="{62C1D4C1-3064-4AE5-8770-14AFDC2B3DC6}"/>
              </a:ext>
            </a:extLst>
          </p:cNvPr>
          <p:cNvSpPr/>
          <p:nvPr/>
        </p:nvSpPr>
        <p:spPr>
          <a:xfrm>
            <a:off x="247445" y="1541325"/>
            <a:ext cx="3575495" cy="1890834"/>
          </a:xfrm>
          <a:prstGeom prst="wedgeRoundRectCallout">
            <a:avLst>
              <a:gd name="adj1" fmla="val 5445"/>
              <a:gd name="adj2" fmla="val 78820"/>
              <a:gd name="adj3" fmla="val 16667"/>
            </a:avLst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1200"/>
              </a:spcBef>
            </a:pPr>
            <a:r>
              <a:rPr lang="de-AT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Um einen Überblick über die monatlichen Einnahmen und Ausgaben zu bekommen, ist das </a:t>
            </a:r>
            <a:r>
              <a:rPr lang="de-AT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Führen eines Haushaltbuches </a:t>
            </a:r>
            <a:r>
              <a:rPr lang="de-AT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ratsam.</a:t>
            </a:r>
            <a:endParaRPr lang="de-AT" dirty="0">
              <a:solidFill>
                <a:schemeClr val="tx1">
                  <a:lumMod val="85000"/>
                  <a:lumOff val="15000"/>
                </a:schemeClr>
              </a:solidFill>
              <a:latin typeface="Corbel" panose="020B0503020204020204" pitchFamily="34" charset="0"/>
            </a:endParaRPr>
          </a:p>
        </p:txBody>
      </p:sp>
      <p:cxnSp>
        <p:nvCxnSpPr>
          <p:cNvPr id="14" name="Gerade Verbindung 6">
            <a:extLst>
              <a:ext uri="{FF2B5EF4-FFF2-40B4-BE49-F238E27FC236}">
                <a16:creationId xmlns:a16="http://schemas.microsoft.com/office/drawing/2014/main" id="{B2F15D12-DE0F-42B0-B460-611840BF8FB3}"/>
              </a:ext>
            </a:extLst>
          </p:cNvPr>
          <p:cNvCxnSpPr/>
          <p:nvPr/>
        </p:nvCxnSpPr>
        <p:spPr>
          <a:xfrm flipH="1">
            <a:off x="6370558" y="3004625"/>
            <a:ext cx="3924000" cy="113400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Gleichschenkliges Dreieck 14">
            <a:extLst>
              <a:ext uri="{FF2B5EF4-FFF2-40B4-BE49-F238E27FC236}">
                <a16:creationId xmlns:a16="http://schemas.microsoft.com/office/drawing/2014/main" id="{0AA23CD1-2AE6-4725-A2A6-0059F12BA1A6}"/>
              </a:ext>
            </a:extLst>
          </p:cNvPr>
          <p:cNvSpPr/>
          <p:nvPr/>
        </p:nvSpPr>
        <p:spPr>
          <a:xfrm>
            <a:off x="7863603" y="3665485"/>
            <a:ext cx="942046" cy="943415"/>
          </a:xfrm>
          <a:prstGeom prst="triangl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6" name="Rechteck 15">
            <a:extLst>
              <a:ext uri="{FF2B5EF4-FFF2-40B4-BE49-F238E27FC236}">
                <a16:creationId xmlns:a16="http://schemas.microsoft.com/office/drawing/2014/main" id="{EC31BB7D-B44E-4087-B765-682B0B58DC8E}"/>
              </a:ext>
            </a:extLst>
          </p:cNvPr>
          <p:cNvSpPr/>
          <p:nvPr/>
        </p:nvSpPr>
        <p:spPr>
          <a:xfrm rot="20643761" flipH="1">
            <a:off x="6183126" y="2529834"/>
            <a:ext cx="1867909" cy="123940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2200" dirty="0" smtClean="0">
                <a:latin typeface="Corbel" panose="020B0503020204020204" pitchFamily="34" charset="0"/>
              </a:rPr>
              <a:t>Einnahmen</a:t>
            </a:r>
            <a:endParaRPr lang="de-AT" sz="2200" dirty="0">
              <a:latin typeface="Corbel" panose="020B0503020204020204" pitchFamily="34" charset="0"/>
            </a:endParaRPr>
          </a:p>
        </p:txBody>
      </p:sp>
      <p:sp>
        <p:nvSpPr>
          <p:cNvPr id="23" name="Rechteck 22">
            <a:extLst>
              <a:ext uri="{FF2B5EF4-FFF2-40B4-BE49-F238E27FC236}">
                <a16:creationId xmlns:a16="http://schemas.microsoft.com/office/drawing/2014/main" id="{2CEE35DD-4F6B-4961-BAFC-AFF8175C1AD0}"/>
              </a:ext>
            </a:extLst>
          </p:cNvPr>
          <p:cNvSpPr/>
          <p:nvPr/>
        </p:nvSpPr>
        <p:spPr>
          <a:xfrm rot="20643761" flipH="1">
            <a:off x="8267954" y="2308693"/>
            <a:ext cx="1867909" cy="863514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2200" dirty="0" smtClean="0">
                <a:latin typeface="Corbel" panose="020B0503020204020204" pitchFamily="34" charset="0"/>
              </a:rPr>
              <a:t>Ausgaben</a:t>
            </a:r>
            <a:endParaRPr lang="de-AT" sz="2200" dirty="0">
              <a:latin typeface="Corbel" panose="020B0503020204020204" pitchFamily="34" charset="0"/>
            </a:endParaRPr>
          </a:p>
        </p:txBody>
      </p:sp>
      <p:pic>
        <p:nvPicPr>
          <p:cNvPr id="24" name="Grafik 23">
            <a:extLst>
              <a:ext uri="{FF2B5EF4-FFF2-40B4-BE49-F238E27FC236}">
                <a16:creationId xmlns:a16="http://schemas.microsoft.com/office/drawing/2014/main" id="{13C98E12-0E10-472D-BEC8-7865E6344CCE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3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 rot="20720670">
            <a:off x="8710694" y="1947217"/>
            <a:ext cx="489979" cy="373317"/>
          </a:xfrm>
          <a:prstGeom prst="rect">
            <a:avLst/>
          </a:prstGeom>
        </p:spPr>
      </p:pic>
      <p:sp>
        <p:nvSpPr>
          <p:cNvPr id="26" name="Rechteck 25">
            <a:extLst>
              <a:ext uri="{FF2B5EF4-FFF2-40B4-BE49-F238E27FC236}">
                <a16:creationId xmlns:a16="http://schemas.microsoft.com/office/drawing/2014/main" id="{7145B5A9-4E05-4C12-B02C-D88A2DB99EB0}"/>
              </a:ext>
            </a:extLst>
          </p:cNvPr>
          <p:cNvSpPr/>
          <p:nvPr/>
        </p:nvSpPr>
        <p:spPr>
          <a:xfrm>
            <a:off x="4248150" y="4862324"/>
            <a:ext cx="7639050" cy="1530856"/>
          </a:xfrm>
          <a:prstGeom prst="rect">
            <a:avLst/>
          </a:prstGeom>
          <a:solidFill>
            <a:srgbClr val="D7DDE5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>
              <a:lnSpc>
                <a:spcPct val="120000"/>
              </a:lnSpc>
            </a:pPr>
            <a:endParaRPr lang="de-AT" sz="1550" b="1" dirty="0" smtClean="0">
              <a:solidFill>
                <a:schemeClr val="tx1">
                  <a:lumMod val="85000"/>
                  <a:lumOff val="15000"/>
                </a:schemeClr>
              </a:solidFill>
              <a:latin typeface="Corbel" panose="020B0503020204020204" pitchFamily="34" charset="0"/>
            </a:endParaRPr>
          </a:p>
          <a:p>
            <a:pPr marL="171450">
              <a:lnSpc>
                <a:spcPct val="120000"/>
              </a:lnSpc>
            </a:pPr>
            <a:r>
              <a:rPr lang="de-AT" sz="155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Das Haushaltbuch ist eine Gegenüberstellung deiner </a:t>
            </a:r>
            <a:r>
              <a:rPr lang="de-AT" sz="1550" b="1" u="sng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tatsächlichen</a:t>
            </a:r>
            <a:r>
              <a:rPr lang="de-AT" sz="155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 monatlichen Einnahmen und Ausgaben.</a:t>
            </a:r>
          </a:p>
          <a:p>
            <a:pPr marL="171450"/>
            <a:r>
              <a:rPr lang="de-AT" sz="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 </a:t>
            </a:r>
          </a:p>
          <a:p>
            <a:pPr marL="171450"/>
            <a:r>
              <a:rPr lang="de-AT" sz="155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Nutze bei der Erstellung deines Buches am besten ein Tabellenkalkulationsprogramm. So kannst du immer Änderungen oder Anpassungen vornehmen.</a:t>
            </a:r>
            <a:br>
              <a:rPr lang="de-AT" sz="155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</a:br>
            <a:endParaRPr lang="de-AT" sz="1550" b="1" dirty="0">
              <a:solidFill>
                <a:schemeClr val="tx1">
                  <a:lumMod val="85000"/>
                  <a:lumOff val="15000"/>
                </a:schemeClr>
              </a:solidFill>
              <a:latin typeface="Corbel" panose="020B0503020204020204" pitchFamily="34" charset="0"/>
            </a:endParaRPr>
          </a:p>
        </p:txBody>
      </p:sp>
      <p:pic>
        <p:nvPicPr>
          <p:cNvPr id="17" name="Grafik 16" descr="P:\GEMEINSAME DOKUMENTE\Illustrationen_Felix\Skript_41-42\Julia_v1.png">
            <a:extLst>
              <a:ext uri="{FF2B5EF4-FFF2-40B4-BE49-F238E27FC236}">
                <a16:creationId xmlns:a16="http://schemas.microsoft.com/office/drawing/2014/main" id="{43109D35-1375-499A-8CB4-71A3A1C92D2A}"/>
              </a:ext>
            </a:extLst>
          </p:cNvPr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52" t="5918" r="13953" b="3488"/>
          <a:stretch/>
        </p:blipFill>
        <p:spPr bwMode="auto">
          <a:xfrm>
            <a:off x="486654" y="3803822"/>
            <a:ext cx="1409035" cy="2777636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2" name="Grafik 11">
            <a:extLst>
              <a:ext uri="{FF2B5EF4-FFF2-40B4-BE49-F238E27FC236}">
                <a16:creationId xmlns:a16="http://schemas.microsoft.com/office/drawing/2014/main" id="{0A296420-1CBD-4CD8-8E96-2F1B63E45B7D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3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 rot="20645833">
            <a:off x="6377068" y="1842153"/>
            <a:ext cx="936751" cy="636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0308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23" grpId="0" animBg="1"/>
      <p:bldP spid="2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ECAEB78-BB2A-4B20-8BDC-22B1DF661F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Haushaltsbuch</a:t>
            </a:r>
            <a:endParaRPr lang="de-AT" dirty="0"/>
          </a:p>
        </p:txBody>
      </p:sp>
      <p:sp>
        <p:nvSpPr>
          <p:cNvPr id="12" name="Sprechblase: rechteckig mit abgerundeten Ecken 20">
            <a:extLst>
              <a:ext uri="{FF2B5EF4-FFF2-40B4-BE49-F238E27FC236}">
                <a16:creationId xmlns:a16="http://schemas.microsoft.com/office/drawing/2014/main" id="{C2EA0CA2-DBC2-4A11-9CC2-0346102029D1}"/>
              </a:ext>
            </a:extLst>
          </p:cNvPr>
          <p:cNvSpPr/>
          <p:nvPr/>
        </p:nvSpPr>
        <p:spPr>
          <a:xfrm>
            <a:off x="203200" y="1407838"/>
            <a:ext cx="3196049" cy="2076380"/>
          </a:xfrm>
          <a:prstGeom prst="wedgeRoundRectCallout">
            <a:avLst>
              <a:gd name="adj1" fmla="val 7079"/>
              <a:gd name="adj2" fmla="val 83647"/>
              <a:gd name="adj3" fmla="val 16667"/>
            </a:avLst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1200"/>
              </a:spcBef>
            </a:pPr>
            <a:r>
              <a:rPr lang="de-AT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Hilf Max dabei einen Überblick zu bekommen.</a:t>
            </a:r>
            <a:endParaRPr lang="de-AT" sz="2000" b="1" dirty="0">
              <a:solidFill>
                <a:schemeClr val="tx1">
                  <a:lumMod val="85000"/>
                  <a:lumOff val="15000"/>
                </a:schemeClr>
              </a:solidFill>
              <a:latin typeface="Corbel" panose="020B0503020204020204" pitchFamily="34" charset="0"/>
            </a:endParaRPr>
          </a:p>
          <a:p>
            <a:pPr algn="ctr">
              <a:spcBef>
                <a:spcPts val="1200"/>
              </a:spcBef>
            </a:pPr>
            <a:r>
              <a:rPr lang="de-AT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Kann er mit seinen Einnahmen seine Ausgaben decken?</a:t>
            </a:r>
            <a:endParaRPr lang="de-AT" sz="2000" dirty="0">
              <a:solidFill>
                <a:schemeClr val="tx1">
                  <a:lumMod val="85000"/>
                  <a:lumOff val="15000"/>
                </a:schemeClr>
              </a:solidFill>
              <a:latin typeface="Corbel" panose="020B0503020204020204" pitchFamily="34" charset="0"/>
            </a:endParaRPr>
          </a:p>
        </p:txBody>
      </p:sp>
      <p:pic>
        <p:nvPicPr>
          <p:cNvPr id="135" name="Grafik 134">
            <a:extLst>
              <a:ext uri="{FF2B5EF4-FFF2-40B4-BE49-F238E27FC236}">
                <a16:creationId xmlns:a16="http://schemas.microsoft.com/office/drawing/2014/main" id="{E4F348B7-9135-4FFD-9890-44A264F009B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30297" y="3039001"/>
            <a:ext cx="1727051" cy="1626000"/>
          </a:xfrm>
          <a:prstGeom prst="rect">
            <a:avLst/>
          </a:prstGeom>
        </p:spPr>
      </p:pic>
      <p:grpSp>
        <p:nvGrpSpPr>
          <p:cNvPr id="136" name="Gruppieren 135"/>
          <p:cNvGrpSpPr/>
          <p:nvPr/>
        </p:nvGrpSpPr>
        <p:grpSpPr>
          <a:xfrm>
            <a:off x="5573863" y="2251072"/>
            <a:ext cx="972601" cy="1017192"/>
            <a:chOff x="2250995" y="4108069"/>
            <a:chExt cx="972601" cy="1017192"/>
          </a:xfrm>
        </p:grpSpPr>
        <p:sp>
          <p:nvSpPr>
            <p:cNvPr id="137" name="Rechteck 136">
              <a:extLst>
                <a:ext uri="{FF2B5EF4-FFF2-40B4-BE49-F238E27FC236}">
                  <a16:creationId xmlns:a16="http://schemas.microsoft.com/office/drawing/2014/main" id="{F5451BCB-8A4D-4973-B0F4-18FA5CC3F08F}"/>
                </a:ext>
              </a:extLst>
            </p:cNvPr>
            <p:cNvSpPr/>
            <p:nvPr/>
          </p:nvSpPr>
          <p:spPr>
            <a:xfrm>
              <a:off x="2251596" y="4108069"/>
              <a:ext cx="972000" cy="101719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097252">
                <a:defRPr/>
              </a:pPr>
              <a:endParaRPr lang="de-AT" sz="2160">
                <a:solidFill>
                  <a:srgbClr val="FFFFFF"/>
                </a:solidFill>
                <a:latin typeface="Verdana"/>
              </a:endParaRPr>
            </a:p>
          </p:txBody>
        </p:sp>
        <p:sp>
          <p:nvSpPr>
            <p:cNvPr id="138" name="Rechteck 137"/>
            <p:cNvSpPr/>
            <p:nvPr/>
          </p:nvSpPr>
          <p:spPr>
            <a:xfrm>
              <a:off x="2250995" y="4187826"/>
              <a:ext cx="972601" cy="323165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de-AT" sz="1500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orbel" panose="020B0503020204020204" pitchFamily="34" charset="0"/>
                </a:rPr>
                <a:t>Kleidung</a:t>
              </a:r>
            </a:p>
          </p:txBody>
        </p:sp>
        <p:sp>
          <p:nvSpPr>
            <p:cNvPr id="139" name="Textfeld 138"/>
            <p:cNvSpPr txBox="1"/>
            <p:nvPr/>
          </p:nvSpPr>
          <p:spPr>
            <a:xfrm>
              <a:off x="2384115" y="4561915"/>
              <a:ext cx="7149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AT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75 €</a:t>
              </a:r>
              <a:endParaRPr lang="de-AT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grpSp>
        <p:nvGrpSpPr>
          <p:cNvPr id="140" name="Gruppieren 139"/>
          <p:cNvGrpSpPr/>
          <p:nvPr/>
        </p:nvGrpSpPr>
        <p:grpSpPr>
          <a:xfrm>
            <a:off x="8116192" y="1937548"/>
            <a:ext cx="1209227" cy="1017192"/>
            <a:chOff x="2092043" y="4107157"/>
            <a:chExt cx="1209227" cy="1017192"/>
          </a:xfrm>
        </p:grpSpPr>
        <p:sp>
          <p:nvSpPr>
            <p:cNvPr id="141" name="Rechteck 140">
              <a:extLst>
                <a:ext uri="{FF2B5EF4-FFF2-40B4-BE49-F238E27FC236}">
                  <a16:creationId xmlns:a16="http://schemas.microsoft.com/office/drawing/2014/main" id="{F5451BCB-8A4D-4973-B0F4-18FA5CC3F08F}"/>
                </a:ext>
              </a:extLst>
            </p:cNvPr>
            <p:cNvSpPr/>
            <p:nvPr/>
          </p:nvSpPr>
          <p:spPr>
            <a:xfrm>
              <a:off x="2210656" y="4107157"/>
              <a:ext cx="972000" cy="101719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097252">
                <a:defRPr/>
              </a:pPr>
              <a:endParaRPr lang="de-AT" sz="2160">
                <a:solidFill>
                  <a:srgbClr val="FFFFFF"/>
                </a:solidFill>
                <a:latin typeface="Verdana"/>
              </a:endParaRPr>
            </a:p>
          </p:txBody>
        </p:sp>
        <p:sp>
          <p:nvSpPr>
            <p:cNvPr id="142" name="Rechteck 141"/>
            <p:cNvSpPr/>
            <p:nvPr/>
          </p:nvSpPr>
          <p:spPr>
            <a:xfrm>
              <a:off x="2092043" y="4124588"/>
              <a:ext cx="1209227" cy="553998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de-AT" sz="15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orbel" panose="020B0503020204020204" pitchFamily="34" charset="0"/>
                </a:rPr>
                <a:t>Strom inkl. Wasser</a:t>
              </a:r>
              <a:endParaRPr lang="de-AT" sz="15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endParaRPr>
            </a:p>
          </p:txBody>
        </p:sp>
        <p:sp>
          <p:nvSpPr>
            <p:cNvPr id="143" name="Textfeld 142"/>
            <p:cNvSpPr txBox="1"/>
            <p:nvPr/>
          </p:nvSpPr>
          <p:spPr>
            <a:xfrm>
              <a:off x="2402559" y="4731306"/>
              <a:ext cx="7149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AT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4</a:t>
              </a:r>
              <a:r>
                <a:rPr lang="de-AT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9 €</a:t>
              </a:r>
              <a:endParaRPr lang="de-AT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grpSp>
        <p:nvGrpSpPr>
          <p:cNvPr id="144" name="Gruppieren 143"/>
          <p:cNvGrpSpPr/>
          <p:nvPr/>
        </p:nvGrpSpPr>
        <p:grpSpPr>
          <a:xfrm>
            <a:off x="8784640" y="3553531"/>
            <a:ext cx="980114" cy="1047076"/>
            <a:chOff x="2251596" y="4108069"/>
            <a:chExt cx="980114" cy="1047076"/>
          </a:xfrm>
        </p:grpSpPr>
        <p:sp>
          <p:nvSpPr>
            <p:cNvPr id="145" name="Rechteck 144">
              <a:extLst>
                <a:ext uri="{FF2B5EF4-FFF2-40B4-BE49-F238E27FC236}">
                  <a16:creationId xmlns:a16="http://schemas.microsoft.com/office/drawing/2014/main" id="{F5451BCB-8A4D-4973-B0F4-18FA5CC3F08F}"/>
                </a:ext>
              </a:extLst>
            </p:cNvPr>
            <p:cNvSpPr/>
            <p:nvPr/>
          </p:nvSpPr>
          <p:spPr>
            <a:xfrm>
              <a:off x="2251596" y="4108069"/>
              <a:ext cx="972000" cy="101719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097252">
                <a:defRPr/>
              </a:pPr>
              <a:endParaRPr lang="de-AT" sz="2160">
                <a:solidFill>
                  <a:srgbClr val="FFFFFF"/>
                </a:solidFill>
                <a:latin typeface="Verdana"/>
              </a:endParaRPr>
            </a:p>
          </p:txBody>
        </p:sp>
        <p:sp>
          <p:nvSpPr>
            <p:cNvPr id="146" name="Rechteck 145"/>
            <p:cNvSpPr/>
            <p:nvPr/>
          </p:nvSpPr>
          <p:spPr>
            <a:xfrm>
              <a:off x="2251596" y="4124588"/>
              <a:ext cx="980114" cy="784830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de-AT" sz="15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orbel" panose="020B0503020204020204" pitchFamily="34" charset="0"/>
                </a:rPr>
                <a:t>Gehalt abzüglich Steuern</a:t>
              </a:r>
              <a:endParaRPr lang="de-AT" sz="15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endParaRPr>
            </a:p>
          </p:txBody>
        </p:sp>
        <p:sp>
          <p:nvSpPr>
            <p:cNvPr id="147" name="Textfeld 146"/>
            <p:cNvSpPr txBox="1"/>
            <p:nvPr/>
          </p:nvSpPr>
          <p:spPr>
            <a:xfrm>
              <a:off x="2251596" y="4801202"/>
              <a:ext cx="972000" cy="3539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AT" sz="17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1.950 €</a:t>
              </a:r>
              <a:endParaRPr lang="de-AT" sz="1700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grpSp>
        <p:nvGrpSpPr>
          <p:cNvPr id="148" name="Gruppieren 147"/>
          <p:cNvGrpSpPr/>
          <p:nvPr/>
        </p:nvGrpSpPr>
        <p:grpSpPr>
          <a:xfrm>
            <a:off x="9616997" y="1463984"/>
            <a:ext cx="984622" cy="1017192"/>
            <a:chOff x="2247088" y="4108069"/>
            <a:chExt cx="984622" cy="1017192"/>
          </a:xfrm>
        </p:grpSpPr>
        <p:sp>
          <p:nvSpPr>
            <p:cNvPr id="149" name="Rechteck 148">
              <a:extLst>
                <a:ext uri="{FF2B5EF4-FFF2-40B4-BE49-F238E27FC236}">
                  <a16:creationId xmlns:a16="http://schemas.microsoft.com/office/drawing/2014/main" id="{F5451BCB-8A4D-4973-B0F4-18FA5CC3F08F}"/>
                </a:ext>
              </a:extLst>
            </p:cNvPr>
            <p:cNvSpPr/>
            <p:nvPr/>
          </p:nvSpPr>
          <p:spPr>
            <a:xfrm>
              <a:off x="2251596" y="4108069"/>
              <a:ext cx="972000" cy="101719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097252">
                <a:defRPr/>
              </a:pPr>
              <a:endParaRPr lang="de-AT" sz="2160">
                <a:solidFill>
                  <a:srgbClr val="FFFFFF"/>
                </a:solidFill>
                <a:latin typeface="Verdana"/>
              </a:endParaRPr>
            </a:p>
          </p:txBody>
        </p:sp>
        <p:sp>
          <p:nvSpPr>
            <p:cNvPr id="150" name="Rechteck 149"/>
            <p:cNvSpPr/>
            <p:nvPr/>
          </p:nvSpPr>
          <p:spPr>
            <a:xfrm>
              <a:off x="2247088" y="4124588"/>
              <a:ext cx="984622" cy="553998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de-AT" sz="15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orbel" panose="020B0503020204020204" pitchFamily="34" charset="0"/>
                </a:rPr>
                <a:t>Telefon  </a:t>
              </a:r>
              <a:br>
                <a:rPr lang="de-AT" sz="15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orbel" panose="020B0503020204020204" pitchFamily="34" charset="0"/>
                </a:rPr>
              </a:br>
              <a:r>
                <a:rPr lang="de-AT" sz="15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orbel" panose="020B0503020204020204" pitchFamily="34" charset="0"/>
                </a:rPr>
                <a:t>Internet</a:t>
              </a:r>
              <a:endParaRPr lang="de-AT" sz="15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endParaRPr>
            </a:p>
          </p:txBody>
        </p:sp>
        <p:sp>
          <p:nvSpPr>
            <p:cNvPr id="151" name="Textfeld 150"/>
            <p:cNvSpPr txBox="1"/>
            <p:nvPr/>
          </p:nvSpPr>
          <p:spPr>
            <a:xfrm>
              <a:off x="2247088" y="4670345"/>
              <a:ext cx="97650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AT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6</a:t>
              </a:r>
              <a:r>
                <a:rPr lang="de-AT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0 €</a:t>
              </a:r>
              <a:endParaRPr lang="de-AT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grpSp>
        <p:nvGrpSpPr>
          <p:cNvPr id="152" name="Gruppieren 151"/>
          <p:cNvGrpSpPr/>
          <p:nvPr/>
        </p:nvGrpSpPr>
        <p:grpSpPr>
          <a:xfrm>
            <a:off x="9247727" y="5062072"/>
            <a:ext cx="1034054" cy="1017192"/>
            <a:chOff x="2230464" y="4108069"/>
            <a:chExt cx="1034054" cy="1017192"/>
          </a:xfrm>
        </p:grpSpPr>
        <p:sp>
          <p:nvSpPr>
            <p:cNvPr id="153" name="Rechteck 152">
              <a:extLst>
                <a:ext uri="{FF2B5EF4-FFF2-40B4-BE49-F238E27FC236}">
                  <a16:creationId xmlns:a16="http://schemas.microsoft.com/office/drawing/2014/main" id="{F5451BCB-8A4D-4973-B0F4-18FA5CC3F08F}"/>
                </a:ext>
              </a:extLst>
            </p:cNvPr>
            <p:cNvSpPr/>
            <p:nvPr/>
          </p:nvSpPr>
          <p:spPr>
            <a:xfrm>
              <a:off x="2251596" y="4108069"/>
              <a:ext cx="972000" cy="101719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097252">
                <a:defRPr/>
              </a:pPr>
              <a:endParaRPr lang="de-AT" sz="2160">
                <a:solidFill>
                  <a:srgbClr val="FFFFFF"/>
                </a:solidFill>
                <a:latin typeface="Verdana"/>
              </a:endParaRPr>
            </a:p>
          </p:txBody>
        </p:sp>
        <p:sp>
          <p:nvSpPr>
            <p:cNvPr id="154" name="Rechteck 153"/>
            <p:cNvSpPr/>
            <p:nvPr/>
          </p:nvSpPr>
          <p:spPr>
            <a:xfrm>
              <a:off x="2230464" y="4108069"/>
              <a:ext cx="1034054" cy="553998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de-AT" sz="15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orbel" panose="020B0503020204020204" pitchFamily="34" charset="0"/>
                </a:rPr>
                <a:t>Gebühren</a:t>
              </a:r>
              <a:br>
                <a:rPr lang="de-AT" sz="15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orbel" panose="020B0503020204020204" pitchFamily="34" charset="0"/>
                </a:rPr>
              </a:br>
              <a:r>
                <a:rPr lang="de-AT" sz="1500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orbel" panose="020B0503020204020204" pitchFamily="34" charset="0"/>
                </a:rPr>
                <a:t>Rundfunk</a:t>
              </a:r>
            </a:p>
          </p:txBody>
        </p:sp>
        <p:sp>
          <p:nvSpPr>
            <p:cNvPr id="155" name="Textfeld 154"/>
            <p:cNvSpPr txBox="1"/>
            <p:nvPr/>
          </p:nvSpPr>
          <p:spPr>
            <a:xfrm>
              <a:off x="2251596" y="4667966"/>
              <a:ext cx="972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AT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25 €</a:t>
              </a:r>
              <a:endParaRPr lang="de-AT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grpSp>
        <p:nvGrpSpPr>
          <p:cNvPr id="156" name="Gruppieren 155"/>
          <p:cNvGrpSpPr/>
          <p:nvPr/>
        </p:nvGrpSpPr>
        <p:grpSpPr>
          <a:xfrm>
            <a:off x="6718337" y="1407838"/>
            <a:ext cx="1139666" cy="1017192"/>
            <a:chOff x="2167763" y="4108069"/>
            <a:chExt cx="1139666" cy="1017192"/>
          </a:xfrm>
        </p:grpSpPr>
        <p:sp>
          <p:nvSpPr>
            <p:cNvPr id="157" name="Rechteck 156">
              <a:extLst>
                <a:ext uri="{FF2B5EF4-FFF2-40B4-BE49-F238E27FC236}">
                  <a16:creationId xmlns:a16="http://schemas.microsoft.com/office/drawing/2014/main" id="{F5451BCB-8A4D-4973-B0F4-18FA5CC3F08F}"/>
                </a:ext>
              </a:extLst>
            </p:cNvPr>
            <p:cNvSpPr/>
            <p:nvPr/>
          </p:nvSpPr>
          <p:spPr>
            <a:xfrm>
              <a:off x="2251596" y="4108069"/>
              <a:ext cx="972000" cy="101719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097252">
                <a:defRPr/>
              </a:pPr>
              <a:endParaRPr lang="de-AT" sz="2160">
                <a:solidFill>
                  <a:srgbClr val="FFFFFF"/>
                </a:solidFill>
                <a:latin typeface="Verdana"/>
              </a:endParaRPr>
            </a:p>
          </p:txBody>
        </p:sp>
        <p:sp>
          <p:nvSpPr>
            <p:cNvPr id="158" name="Rechteck 157"/>
            <p:cNvSpPr/>
            <p:nvPr/>
          </p:nvSpPr>
          <p:spPr>
            <a:xfrm>
              <a:off x="2167763" y="4118085"/>
              <a:ext cx="1139666" cy="553998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de-AT" sz="15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orbel" panose="020B0503020204020204" pitchFamily="34" charset="0"/>
                </a:rPr>
                <a:t>Versicher-</a:t>
              </a:r>
              <a:r>
                <a:rPr lang="de-AT" sz="1500" b="1" dirty="0" err="1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orbel" panose="020B0503020204020204" pitchFamily="34" charset="0"/>
                </a:rPr>
                <a:t>ung</a:t>
              </a:r>
              <a:endParaRPr lang="de-AT" sz="15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endParaRPr>
            </a:p>
          </p:txBody>
        </p:sp>
        <p:sp>
          <p:nvSpPr>
            <p:cNvPr id="159" name="Textfeld 158"/>
            <p:cNvSpPr txBox="1"/>
            <p:nvPr/>
          </p:nvSpPr>
          <p:spPr>
            <a:xfrm>
              <a:off x="2406082" y="4661728"/>
              <a:ext cx="7149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AT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15 €</a:t>
              </a:r>
              <a:endParaRPr lang="de-AT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grpSp>
        <p:nvGrpSpPr>
          <p:cNvPr id="160" name="Gruppieren 159"/>
          <p:cNvGrpSpPr/>
          <p:nvPr/>
        </p:nvGrpSpPr>
        <p:grpSpPr>
          <a:xfrm>
            <a:off x="10776980" y="4543621"/>
            <a:ext cx="1139666" cy="1096266"/>
            <a:chOff x="2167763" y="4072624"/>
            <a:chExt cx="1139666" cy="1096266"/>
          </a:xfrm>
        </p:grpSpPr>
        <p:sp>
          <p:nvSpPr>
            <p:cNvPr id="161" name="Rechteck 160">
              <a:extLst>
                <a:ext uri="{FF2B5EF4-FFF2-40B4-BE49-F238E27FC236}">
                  <a16:creationId xmlns:a16="http://schemas.microsoft.com/office/drawing/2014/main" id="{F5451BCB-8A4D-4973-B0F4-18FA5CC3F08F}"/>
                </a:ext>
              </a:extLst>
            </p:cNvPr>
            <p:cNvSpPr/>
            <p:nvPr/>
          </p:nvSpPr>
          <p:spPr>
            <a:xfrm>
              <a:off x="2251596" y="4108069"/>
              <a:ext cx="972000" cy="101719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097252">
                <a:defRPr/>
              </a:pPr>
              <a:endParaRPr lang="de-AT" sz="2160">
                <a:solidFill>
                  <a:srgbClr val="FFFFFF"/>
                </a:solidFill>
                <a:latin typeface="Verdana"/>
              </a:endParaRPr>
            </a:p>
          </p:txBody>
        </p:sp>
        <p:sp>
          <p:nvSpPr>
            <p:cNvPr id="162" name="Rechteck 161"/>
            <p:cNvSpPr/>
            <p:nvPr/>
          </p:nvSpPr>
          <p:spPr>
            <a:xfrm>
              <a:off x="2167763" y="4072624"/>
              <a:ext cx="1139666" cy="784830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de-AT" sz="1500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orbel" panose="020B0503020204020204" pitchFamily="34" charset="0"/>
                </a:rPr>
                <a:t>Miete und </a:t>
              </a:r>
              <a:r>
                <a:rPr lang="de-AT" sz="15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orbel" panose="020B0503020204020204" pitchFamily="34" charset="0"/>
                </a:rPr>
                <a:t/>
              </a:r>
              <a:br>
                <a:rPr lang="de-AT" sz="15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orbel" panose="020B0503020204020204" pitchFamily="34" charset="0"/>
                </a:rPr>
              </a:br>
              <a:r>
                <a:rPr lang="de-AT" sz="15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orbel" panose="020B0503020204020204" pitchFamily="34" charset="0"/>
                </a:rPr>
                <a:t>Betriebs-kosten </a:t>
              </a:r>
              <a:endParaRPr lang="de-AT" sz="15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endParaRPr>
            </a:p>
          </p:txBody>
        </p:sp>
        <p:sp>
          <p:nvSpPr>
            <p:cNvPr id="163" name="Textfeld 162"/>
            <p:cNvSpPr txBox="1"/>
            <p:nvPr/>
          </p:nvSpPr>
          <p:spPr>
            <a:xfrm>
              <a:off x="2363950" y="4799558"/>
              <a:ext cx="84118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AT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650 €</a:t>
              </a:r>
              <a:endParaRPr lang="de-AT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grpSp>
        <p:nvGrpSpPr>
          <p:cNvPr id="164" name="Gruppieren 163"/>
          <p:cNvGrpSpPr/>
          <p:nvPr/>
        </p:nvGrpSpPr>
        <p:grpSpPr>
          <a:xfrm>
            <a:off x="6274692" y="4969154"/>
            <a:ext cx="1067642" cy="1017192"/>
            <a:chOff x="2198315" y="4108069"/>
            <a:chExt cx="1067642" cy="1017192"/>
          </a:xfrm>
        </p:grpSpPr>
        <p:sp>
          <p:nvSpPr>
            <p:cNvPr id="165" name="Rechteck 164">
              <a:extLst>
                <a:ext uri="{FF2B5EF4-FFF2-40B4-BE49-F238E27FC236}">
                  <a16:creationId xmlns:a16="http://schemas.microsoft.com/office/drawing/2014/main" id="{F5451BCB-8A4D-4973-B0F4-18FA5CC3F08F}"/>
                </a:ext>
              </a:extLst>
            </p:cNvPr>
            <p:cNvSpPr/>
            <p:nvPr/>
          </p:nvSpPr>
          <p:spPr>
            <a:xfrm>
              <a:off x="2251596" y="4108069"/>
              <a:ext cx="972000" cy="101719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097252">
                <a:defRPr/>
              </a:pPr>
              <a:endParaRPr lang="de-AT" sz="2160">
                <a:solidFill>
                  <a:srgbClr val="FFFFFF"/>
                </a:solidFill>
                <a:latin typeface="Verdana"/>
              </a:endParaRPr>
            </a:p>
          </p:txBody>
        </p:sp>
        <p:sp>
          <p:nvSpPr>
            <p:cNvPr id="166" name="Rechteck 165"/>
            <p:cNvSpPr/>
            <p:nvPr/>
          </p:nvSpPr>
          <p:spPr>
            <a:xfrm>
              <a:off x="2198315" y="4125173"/>
              <a:ext cx="1067642" cy="553998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de-AT" sz="15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orbel" panose="020B0503020204020204" pitchFamily="34" charset="0"/>
                </a:rPr>
                <a:t>Nahrungs-mittel</a:t>
              </a:r>
              <a:endParaRPr lang="de-AT" sz="15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endParaRPr>
            </a:p>
          </p:txBody>
        </p:sp>
        <p:sp>
          <p:nvSpPr>
            <p:cNvPr id="167" name="Textfeld 166"/>
            <p:cNvSpPr txBox="1"/>
            <p:nvPr/>
          </p:nvSpPr>
          <p:spPr>
            <a:xfrm>
              <a:off x="2251124" y="4655197"/>
              <a:ext cx="98058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AT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370 €</a:t>
              </a:r>
              <a:endParaRPr lang="de-AT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grpSp>
        <p:nvGrpSpPr>
          <p:cNvPr id="172" name="Gruppieren 171"/>
          <p:cNvGrpSpPr/>
          <p:nvPr/>
        </p:nvGrpSpPr>
        <p:grpSpPr>
          <a:xfrm>
            <a:off x="4846458" y="3776182"/>
            <a:ext cx="1139666" cy="1017192"/>
            <a:chOff x="2160143" y="4108069"/>
            <a:chExt cx="1139666" cy="1017192"/>
          </a:xfrm>
        </p:grpSpPr>
        <p:sp>
          <p:nvSpPr>
            <p:cNvPr id="173" name="Rechteck 172">
              <a:extLst>
                <a:ext uri="{FF2B5EF4-FFF2-40B4-BE49-F238E27FC236}">
                  <a16:creationId xmlns:a16="http://schemas.microsoft.com/office/drawing/2014/main" id="{F5451BCB-8A4D-4973-B0F4-18FA5CC3F08F}"/>
                </a:ext>
              </a:extLst>
            </p:cNvPr>
            <p:cNvSpPr/>
            <p:nvPr/>
          </p:nvSpPr>
          <p:spPr>
            <a:xfrm>
              <a:off x="2251596" y="4108069"/>
              <a:ext cx="972000" cy="101719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097252">
                <a:defRPr/>
              </a:pPr>
              <a:endParaRPr lang="de-AT" sz="2160">
                <a:solidFill>
                  <a:srgbClr val="FFFFFF"/>
                </a:solidFill>
                <a:latin typeface="Verdana"/>
              </a:endParaRPr>
            </a:p>
          </p:txBody>
        </p:sp>
        <p:sp>
          <p:nvSpPr>
            <p:cNvPr id="174" name="Rechteck 173"/>
            <p:cNvSpPr/>
            <p:nvPr/>
          </p:nvSpPr>
          <p:spPr>
            <a:xfrm>
              <a:off x="2160143" y="4124446"/>
              <a:ext cx="1139666" cy="507831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de-AT" sz="15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orbel" panose="020B0503020204020204" pitchFamily="34" charset="0"/>
                </a:rPr>
                <a:t>Gesundheit</a:t>
              </a:r>
            </a:p>
            <a:p>
              <a:pPr algn="ctr"/>
              <a:r>
                <a:rPr lang="de-AT" sz="12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orbel" panose="020B0503020204020204" pitchFamily="34" charset="0"/>
                </a:rPr>
                <a:t>(Vorsorge)</a:t>
              </a:r>
              <a:endParaRPr lang="de-AT" sz="1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endParaRPr>
            </a:p>
          </p:txBody>
        </p:sp>
        <p:sp>
          <p:nvSpPr>
            <p:cNvPr id="175" name="Textfeld 174"/>
            <p:cNvSpPr txBox="1"/>
            <p:nvPr/>
          </p:nvSpPr>
          <p:spPr>
            <a:xfrm>
              <a:off x="2429414" y="4664043"/>
              <a:ext cx="7149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AT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40 €</a:t>
              </a:r>
              <a:endParaRPr lang="de-AT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grpSp>
        <p:nvGrpSpPr>
          <p:cNvPr id="176" name="Gruppieren 175"/>
          <p:cNvGrpSpPr/>
          <p:nvPr/>
        </p:nvGrpSpPr>
        <p:grpSpPr>
          <a:xfrm>
            <a:off x="10251588" y="3000690"/>
            <a:ext cx="1139666" cy="1017192"/>
            <a:chOff x="2146573" y="4124588"/>
            <a:chExt cx="1139666" cy="1017192"/>
          </a:xfrm>
        </p:grpSpPr>
        <p:sp>
          <p:nvSpPr>
            <p:cNvPr id="177" name="Rechteck 176">
              <a:extLst>
                <a:ext uri="{FF2B5EF4-FFF2-40B4-BE49-F238E27FC236}">
                  <a16:creationId xmlns:a16="http://schemas.microsoft.com/office/drawing/2014/main" id="{F5451BCB-8A4D-4973-B0F4-18FA5CC3F08F}"/>
                </a:ext>
              </a:extLst>
            </p:cNvPr>
            <p:cNvSpPr/>
            <p:nvPr/>
          </p:nvSpPr>
          <p:spPr>
            <a:xfrm>
              <a:off x="2230406" y="4124588"/>
              <a:ext cx="972000" cy="101719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097252">
                <a:defRPr/>
              </a:pPr>
              <a:endParaRPr lang="de-AT" sz="2160">
                <a:solidFill>
                  <a:srgbClr val="FFFFFF"/>
                </a:solidFill>
                <a:latin typeface="Verdana"/>
              </a:endParaRPr>
            </a:p>
          </p:txBody>
        </p:sp>
        <p:sp>
          <p:nvSpPr>
            <p:cNvPr id="178" name="Rechteck 177"/>
            <p:cNvSpPr/>
            <p:nvPr/>
          </p:nvSpPr>
          <p:spPr>
            <a:xfrm>
              <a:off x="2146573" y="4124588"/>
              <a:ext cx="1139666" cy="553998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de-AT" sz="15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orbel" panose="020B0503020204020204" pitchFamily="34" charset="0"/>
                </a:rPr>
                <a:t>Ausgaben Freizeit</a:t>
              </a:r>
              <a:endParaRPr lang="de-AT" sz="15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endParaRPr>
            </a:p>
          </p:txBody>
        </p:sp>
        <p:sp>
          <p:nvSpPr>
            <p:cNvPr id="179" name="Textfeld 178"/>
            <p:cNvSpPr txBox="1"/>
            <p:nvPr/>
          </p:nvSpPr>
          <p:spPr>
            <a:xfrm>
              <a:off x="2238518" y="4673409"/>
              <a:ext cx="96388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AT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150 €</a:t>
              </a:r>
              <a:endParaRPr lang="de-AT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grpSp>
        <p:nvGrpSpPr>
          <p:cNvPr id="180" name="Gruppieren 179"/>
          <p:cNvGrpSpPr/>
          <p:nvPr/>
        </p:nvGrpSpPr>
        <p:grpSpPr>
          <a:xfrm>
            <a:off x="4320798" y="5207320"/>
            <a:ext cx="1139666" cy="1017192"/>
            <a:chOff x="2177373" y="4108069"/>
            <a:chExt cx="1139666" cy="1017192"/>
          </a:xfrm>
        </p:grpSpPr>
        <p:sp>
          <p:nvSpPr>
            <p:cNvPr id="181" name="Rechteck 180">
              <a:extLst>
                <a:ext uri="{FF2B5EF4-FFF2-40B4-BE49-F238E27FC236}">
                  <a16:creationId xmlns:a16="http://schemas.microsoft.com/office/drawing/2014/main" id="{F5451BCB-8A4D-4973-B0F4-18FA5CC3F08F}"/>
                </a:ext>
              </a:extLst>
            </p:cNvPr>
            <p:cNvSpPr/>
            <p:nvPr/>
          </p:nvSpPr>
          <p:spPr>
            <a:xfrm>
              <a:off x="2251596" y="4108069"/>
              <a:ext cx="972000" cy="101719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097252">
                <a:defRPr/>
              </a:pPr>
              <a:endParaRPr lang="de-AT" sz="2160">
                <a:solidFill>
                  <a:srgbClr val="FFFFFF"/>
                </a:solidFill>
                <a:latin typeface="Verdana"/>
              </a:endParaRPr>
            </a:p>
          </p:txBody>
        </p:sp>
        <p:sp>
          <p:nvSpPr>
            <p:cNvPr id="182" name="Rechteck 181"/>
            <p:cNvSpPr/>
            <p:nvPr/>
          </p:nvSpPr>
          <p:spPr>
            <a:xfrm>
              <a:off x="2177373" y="4124696"/>
              <a:ext cx="1139666" cy="523220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de-AT" sz="14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orbel" panose="020B0503020204020204" pitchFamily="34" charset="0"/>
                </a:rPr>
                <a:t>Reinigungs-</a:t>
              </a:r>
              <a:br>
                <a:rPr lang="de-AT" sz="14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orbel" panose="020B0503020204020204" pitchFamily="34" charset="0"/>
                </a:rPr>
              </a:br>
              <a:r>
                <a:rPr lang="de-AT" sz="14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orbel" panose="020B0503020204020204" pitchFamily="34" charset="0"/>
                </a:rPr>
                <a:t>mittel</a:t>
              </a:r>
              <a:endParaRPr lang="de-AT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endParaRPr>
            </a:p>
          </p:txBody>
        </p:sp>
        <p:sp>
          <p:nvSpPr>
            <p:cNvPr id="183" name="Textfeld 182"/>
            <p:cNvSpPr txBox="1"/>
            <p:nvPr/>
          </p:nvSpPr>
          <p:spPr>
            <a:xfrm>
              <a:off x="2419752" y="4668072"/>
              <a:ext cx="7149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AT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10 €</a:t>
              </a:r>
              <a:endParaRPr lang="de-AT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grpSp>
        <p:nvGrpSpPr>
          <p:cNvPr id="184" name="Gruppieren 183"/>
          <p:cNvGrpSpPr/>
          <p:nvPr/>
        </p:nvGrpSpPr>
        <p:grpSpPr>
          <a:xfrm>
            <a:off x="4332497" y="1752755"/>
            <a:ext cx="985471" cy="1017192"/>
            <a:chOff x="2251165" y="4108069"/>
            <a:chExt cx="898384" cy="1017192"/>
          </a:xfrm>
        </p:grpSpPr>
        <p:sp>
          <p:nvSpPr>
            <p:cNvPr id="185" name="Rechteck 184">
              <a:extLst>
                <a:ext uri="{FF2B5EF4-FFF2-40B4-BE49-F238E27FC236}">
                  <a16:creationId xmlns:a16="http://schemas.microsoft.com/office/drawing/2014/main" id="{F5451BCB-8A4D-4973-B0F4-18FA5CC3F08F}"/>
                </a:ext>
              </a:extLst>
            </p:cNvPr>
            <p:cNvSpPr/>
            <p:nvPr/>
          </p:nvSpPr>
          <p:spPr>
            <a:xfrm>
              <a:off x="2251596" y="4108069"/>
              <a:ext cx="886104" cy="101719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097252">
                <a:defRPr/>
              </a:pPr>
              <a:endParaRPr lang="de-AT" sz="2160">
                <a:solidFill>
                  <a:srgbClr val="FFFFFF"/>
                </a:solidFill>
                <a:latin typeface="Verdana"/>
              </a:endParaRPr>
            </a:p>
          </p:txBody>
        </p:sp>
        <p:sp>
          <p:nvSpPr>
            <p:cNvPr id="186" name="Rechteck 185"/>
            <p:cNvSpPr/>
            <p:nvPr/>
          </p:nvSpPr>
          <p:spPr>
            <a:xfrm>
              <a:off x="2251165" y="4124588"/>
              <a:ext cx="898384" cy="553998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de-AT" sz="15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orbel" panose="020B0503020204020204" pitchFamily="34" charset="0"/>
                </a:rPr>
                <a:t>Körper-pflege</a:t>
              </a:r>
              <a:endParaRPr lang="de-AT" sz="15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endParaRPr>
            </a:p>
          </p:txBody>
        </p:sp>
        <p:sp>
          <p:nvSpPr>
            <p:cNvPr id="187" name="Textfeld 186"/>
            <p:cNvSpPr txBox="1"/>
            <p:nvPr/>
          </p:nvSpPr>
          <p:spPr>
            <a:xfrm>
              <a:off x="2365424" y="4683173"/>
              <a:ext cx="7149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AT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4</a:t>
              </a:r>
              <a:r>
                <a:rPr lang="de-AT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0 €</a:t>
              </a:r>
              <a:endParaRPr lang="de-AT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grpSp>
        <p:nvGrpSpPr>
          <p:cNvPr id="188" name="Gruppieren 187"/>
          <p:cNvGrpSpPr/>
          <p:nvPr/>
        </p:nvGrpSpPr>
        <p:grpSpPr>
          <a:xfrm>
            <a:off x="3501843" y="3121630"/>
            <a:ext cx="980114" cy="1017192"/>
            <a:chOff x="2251596" y="4108069"/>
            <a:chExt cx="980114" cy="1017192"/>
          </a:xfrm>
          <a:solidFill>
            <a:schemeClr val="bg1">
              <a:lumMod val="95000"/>
            </a:schemeClr>
          </a:solidFill>
        </p:grpSpPr>
        <p:sp>
          <p:nvSpPr>
            <p:cNvPr id="189" name="Rechteck 188">
              <a:extLst>
                <a:ext uri="{FF2B5EF4-FFF2-40B4-BE49-F238E27FC236}">
                  <a16:creationId xmlns:a16="http://schemas.microsoft.com/office/drawing/2014/main" id="{F5451BCB-8A4D-4973-B0F4-18FA5CC3F08F}"/>
                </a:ext>
              </a:extLst>
            </p:cNvPr>
            <p:cNvSpPr/>
            <p:nvPr/>
          </p:nvSpPr>
          <p:spPr>
            <a:xfrm>
              <a:off x="2251596" y="4108069"/>
              <a:ext cx="972000" cy="1017192"/>
            </a:xfrm>
            <a:prstGeom prst="rect">
              <a:avLst/>
            </a:prstGeom>
            <a:grpFill/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097252">
                <a:defRPr/>
              </a:pPr>
              <a:endParaRPr lang="de-AT" sz="2160">
                <a:solidFill>
                  <a:srgbClr val="FFFFFF"/>
                </a:solidFill>
                <a:latin typeface="Verdana"/>
              </a:endParaRPr>
            </a:p>
          </p:txBody>
        </p:sp>
        <p:sp>
          <p:nvSpPr>
            <p:cNvPr id="190" name="Rechteck 189"/>
            <p:cNvSpPr/>
            <p:nvPr/>
          </p:nvSpPr>
          <p:spPr>
            <a:xfrm>
              <a:off x="2251596" y="4124588"/>
              <a:ext cx="980114" cy="553998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de-AT" sz="15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orbel" panose="020B0503020204020204" pitchFamily="34" charset="0"/>
                </a:rPr>
                <a:t>Kosten </a:t>
              </a:r>
              <a:br>
                <a:rPr lang="de-AT" sz="15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orbel" panose="020B0503020204020204" pitchFamily="34" charset="0"/>
                </a:rPr>
              </a:br>
              <a:r>
                <a:rPr lang="de-AT" sz="15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orbel" panose="020B0503020204020204" pitchFamily="34" charset="0"/>
                </a:rPr>
                <a:t>für PKW</a:t>
              </a:r>
              <a:endParaRPr lang="de-AT" sz="15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endParaRPr>
            </a:p>
          </p:txBody>
        </p:sp>
        <p:sp>
          <p:nvSpPr>
            <p:cNvPr id="191" name="Textfeld 190"/>
            <p:cNvSpPr txBox="1"/>
            <p:nvPr/>
          </p:nvSpPr>
          <p:spPr>
            <a:xfrm>
              <a:off x="2391281" y="4675634"/>
              <a:ext cx="714920" cy="3693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de-AT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520 €</a:t>
              </a:r>
              <a:endParaRPr lang="de-AT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grpSp>
        <p:nvGrpSpPr>
          <p:cNvPr id="62" name="Gruppieren 61"/>
          <p:cNvGrpSpPr/>
          <p:nvPr/>
        </p:nvGrpSpPr>
        <p:grpSpPr>
          <a:xfrm>
            <a:off x="3057097" y="4513528"/>
            <a:ext cx="1139666" cy="1017192"/>
            <a:chOff x="2190869" y="4108069"/>
            <a:chExt cx="1139666" cy="1017192"/>
          </a:xfrm>
        </p:grpSpPr>
        <p:sp>
          <p:nvSpPr>
            <p:cNvPr id="63" name="Rechteck 62">
              <a:extLst>
                <a:ext uri="{FF2B5EF4-FFF2-40B4-BE49-F238E27FC236}">
                  <a16:creationId xmlns:a16="http://schemas.microsoft.com/office/drawing/2014/main" id="{F5451BCB-8A4D-4973-B0F4-18FA5CC3F08F}"/>
                </a:ext>
              </a:extLst>
            </p:cNvPr>
            <p:cNvSpPr/>
            <p:nvPr/>
          </p:nvSpPr>
          <p:spPr>
            <a:xfrm>
              <a:off x="2251596" y="4108069"/>
              <a:ext cx="972000" cy="101719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097252">
                <a:defRPr/>
              </a:pPr>
              <a:endParaRPr lang="de-AT" sz="2160">
                <a:solidFill>
                  <a:srgbClr val="FFFFFF"/>
                </a:solidFill>
                <a:latin typeface="Verdana"/>
              </a:endParaRPr>
            </a:p>
          </p:txBody>
        </p:sp>
        <p:sp>
          <p:nvSpPr>
            <p:cNvPr id="64" name="Rechteck 63"/>
            <p:cNvSpPr/>
            <p:nvPr/>
          </p:nvSpPr>
          <p:spPr>
            <a:xfrm>
              <a:off x="2190869" y="4256970"/>
              <a:ext cx="1139666" cy="323165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de-AT" sz="15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orbel" panose="020B0503020204020204" pitchFamily="34" charset="0"/>
                </a:rPr>
                <a:t>Heizung</a:t>
              </a:r>
              <a:endParaRPr lang="de-AT" sz="15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endParaRPr>
            </a:p>
          </p:txBody>
        </p:sp>
        <p:sp>
          <p:nvSpPr>
            <p:cNvPr id="65" name="Textfeld 64"/>
            <p:cNvSpPr txBox="1"/>
            <p:nvPr/>
          </p:nvSpPr>
          <p:spPr>
            <a:xfrm>
              <a:off x="2419752" y="4668072"/>
              <a:ext cx="7149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AT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5</a:t>
              </a:r>
              <a:r>
                <a:rPr lang="de-AT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0 €</a:t>
              </a:r>
              <a:endParaRPr lang="de-AT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grpSp>
        <p:nvGrpSpPr>
          <p:cNvPr id="66" name="Gruppieren 65"/>
          <p:cNvGrpSpPr/>
          <p:nvPr/>
        </p:nvGrpSpPr>
        <p:grpSpPr>
          <a:xfrm>
            <a:off x="7856875" y="5442863"/>
            <a:ext cx="1139666" cy="1017192"/>
            <a:chOff x="2190612" y="4108069"/>
            <a:chExt cx="1139666" cy="1017192"/>
          </a:xfrm>
        </p:grpSpPr>
        <p:sp>
          <p:nvSpPr>
            <p:cNvPr id="67" name="Rechteck 66">
              <a:extLst>
                <a:ext uri="{FF2B5EF4-FFF2-40B4-BE49-F238E27FC236}">
                  <a16:creationId xmlns:a16="http://schemas.microsoft.com/office/drawing/2014/main" id="{F5451BCB-8A4D-4973-B0F4-18FA5CC3F08F}"/>
                </a:ext>
              </a:extLst>
            </p:cNvPr>
            <p:cNvSpPr/>
            <p:nvPr/>
          </p:nvSpPr>
          <p:spPr>
            <a:xfrm>
              <a:off x="2251596" y="4108069"/>
              <a:ext cx="972000" cy="101719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097252">
                <a:defRPr/>
              </a:pPr>
              <a:endParaRPr lang="de-AT" sz="2160">
                <a:solidFill>
                  <a:srgbClr val="FFFFFF"/>
                </a:solidFill>
                <a:latin typeface="Verdana"/>
              </a:endParaRPr>
            </a:p>
          </p:txBody>
        </p:sp>
        <p:sp>
          <p:nvSpPr>
            <p:cNvPr id="68" name="Rechteck 67"/>
            <p:cNvSpPr/>
            <p:nvPr/>
          </p:nvSpPr>
          <p:spPr>
            <a:xfrm>
              <a:off x="2190612" y="4124469"/>
              <a:ext cx="1139666" cy="553998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de-AT" sz="15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orbel" panose="020B0503020204020204" pitchFamily="34" charset="0"/>
                </a:rPr>
                <a:t>Fitness-studio</a:t>
              </a:r>
              <a:endParaRPr lang="de-AT" sz="15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endParaRPr>
            </a:p>
          </p:txBody>
        </p:sp>
        <p:sp>
          <p:nvSpPr>
            <p:cNvPr id="69" name="Textfeld 68"/>
            <p:cNvSpPr txBox="1"/>
            <p:nvPr/>
          </p:nvSpPr>
          <p:spPr>
            <a:xfrm>
              <a:off x="2259710" y="4666196"/>
              <a:ext cx="96388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AT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60 €</a:t>
              </a:r>
              <a:endParaRPr lang="de-AT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pic>
        <p:nvPicPr>
          <p:cNvPr id="72" name="Grafik 71" descr="P:\GEMEINSAME DOKUMENTE\Illustrationen_Felix\Skript_41-42\Julia_v1.png">
            <a:extLst>
              <a:ext uri="{FF2B5EF4-FFF2-40B4-BE49-F238E27FC236}">
                <a16:creationId xmlns:a16="http://schemas.microsoft.com/office/drawing/2014/main" id="{43109D35-1375-499A-8CB4-71A3A1C92D2A}"/>
              </a:ext>
            </a:extLst>
          </p:cNvPr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52" t="5918" r="13953" b="3488"/>
          <a:stretch/>
        </p:blipFill>
        <p:spPr bwMode="auto">
          <a:xfrm>
            <a:off x="486654" y="3803822"/>
            <a:ext cx="1409035" cy="2777636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11364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1857</Words>
  <Application>Microsoft Office PowerPoint</Application>
  <PresentationFormat>Breitbild</PresentationFormat>
  <Paragraphs>634</Paragraphs>
  <Slides>37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8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37</vt:i4>
      </vt:variant>
    </vt:vector>
  </HeadingPairs>
  <TitlesOfParts>
    <vt:vector size="46" baseType="lpstr">
      <vt:lpstr>Arial</vt:lpstr>
      <vt:lpstr>Calibri</vt:lpstr>
      <vt:lpstr>Calibri Light</vt:lpstr>
      <vt:lpstr>Corbel</vt:lpstr>
      <vt:lpstr>Symbol</vt:lpstr>
      <vt:lpstr>Times New Roman</vt:lpstr>
      <vt:lpstr>Verdana</vt:lpstr>
      <vt:lpstr>Wingdings</vt:lpstr>
      <vt:lpstr>Office</vt:lpstr>
      <vt:lpstr>Richtiger Umgang  mit Geld</vt:lpstr>
      <vt:lpstr>Warum ist der richtige Umgang mit Geld wichtig?</vt:lpstr>
      <vt:lpstr>Gründe für Überschuldung Mehrfachnennungen bei Erstberatungen 2018</vt:lpstr>
      <vt:lpstr>Wie kann ich mir einen guten Überblick über meine Einnahmen und Ausgaben verschaffen?</vt:lpstr>
      <vt:lpstr>Überblick</vt:lpstr>
      <vt:lpstr>Einnahmen und Ausgaben</vt:lpstr>
      <vt:lpstr>Einnahmen und Ausgaben</vt:lpstr>
      <vt:lpstr>Haushaltsbuch</vt:lpstr>
      <vt:lpstr>Haushaltsbuch</vt:lpstr>
      <vt:lpstr>Haushaltsbuch – Schritt 1:  Einnahmen und Ausgaben zuordnen</vt:lpstr>
      <vt:lpstr>Haushaltsbuch – Schritt 2:  Einnahmen und Ausgaben erfassen</vt:lpstr>
      <vt:lpstr>Haushaltsbuch – Schritt 2:  Einnahmen und Ausgaben erfassen</vt:lpstr>
      <vt:lpstr>Haushaltsbuch – Schritt 3:  Einnahmen- oder Ausgabenüberschuss ermitteln</vt:lpstr>
      <vt:lpstr>Haushaltsbuch – Schritt 3:  Einnahmen- oder Ausgabenüberschuss ermitteln</vt:lpstr>
      <vt:lpstr>Wie kann ich einen Ausgabenüberschuss vermeiden?</vt:lpstr>
      <vt:lpstr>Umgang mit Ausgabenüberschuss</vt:lpstr>
      <vt:lpstr>Umgang mit Ausgabenüberschuss</vt:lpstr>
      <vt:lpstr>Tipp: Ausgaben genauer einteilen</vt:lpstr>
      <vt:lpstr>Tipp: Ausgaben genauer einteilen</vt:lpstr>
      <vt:lpstr>Tipp: Ausgaben genauer einteilen</vt:lpstr>
      <vt:lpstr>Tipp: Ausgaben genauer einteilen</vt:lpstr>
      <vt:lpstr>Tipp: Ausgaben genauer einteilen</vt:lpstr>
      <vt:lpstr>Einsparungsmöglichkeiten</vt:lpstr>
      <vt:lpstr>Einsparungsmöglichkeiten</vt:lpstr>
      <vt:lpstr>Einsparungsmöglichkeiten</vt:lpstr>
      <vt:lpstr>Einsparungsmöglichkeiten</vt:lpstr>
      <vt:lpstr>Kann ich den Umgang mit Geld im Voraus planen?</vt:lpstr>
      <vt:lpstr>Haushaltsplan</vt:lpstr>
      <vt:lpstr>Haushaltsplan</vt:lpstr>
      <vt:lpstr>Referenzbudgets</vt:lpstr>
      <vt:lpstr>Haushaltsplan</vt:lpstr>
      <vt:lpstr>Weitere Tipps zum Umgang mit Geld</vt:lpstr>
      <vt:lpstr>Tipp 1</vt:lpstr>
      <vt:lpstr>Tipp 2</vt:lpstr>
      <vt:lpstr>Tipp 3</vt:lpstr>
      <vt:lpstr>Tipp 4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Michael Posch</dc:creator>
  <cp:lastModifiedBy>Posch, Michael</cp:lastModifiedBy>
  <cp:revision>242</cp:revision>
  <cp:lastPrinted>2019-02-25T09:32:10Z</cp:lastPrinted>
  <dcterms:created xsi:type="dcterms:W3CDTF">2019-02-22T19:54:12Z</dcterms:created>
  <dcterms:modified xsi:type="dcterms:W3CDTF">2019-08-23T11:31:48Z</dcterms:modified>
</cp:coreProperties>
</file>