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93" r:id="rId3"/>
    <p:sldId id="259" r:id="rId4"/>
    <p:sldId id="258" r:id="rId5"/>
    <p:sldId id="288" r:id="rId6"/>
    <p:sldId id="261" r:id="rId7"/>
    <p:sldId id="283" r:id="rId8"/>
    <p:sldId id="289" r:id="rId9"/>
    <p:sldId id="264" r:id="rId10"/>
    <p:sldId id="266" r:id="rId11"/>
    <p:sldId id="265" r:id="rId12"/>
    <p:sldId id="304" r:id="rId13"/>
    <p:sldId id="307" r:id="rId14"/>
    <p:sldId id="308" r:id="rId15"/>
    <p:sldId id="309" r:id="rId16"/>
    <p:sldId id="267" r:id="rId17"/>
    <p:sldId id="268" r:id="rId18"/>
    <p:sldId id="317" r:id="rId19"/>
    <p:sldId id="318" r:id="rId20"/>
    <p:sldId id="269" r:id="rId21"/>
    <p:sldId id="316" r:id="rId22"/>
    <p:sldId id="271" r:id="rId23"/>
    <p:sldId id="274" r:id="rId24"/>
    <p:sldId id="275" r:id="rId25"/>
    <p:sldId id="298" r:id="rId26"/>
    <p:sldId id="299" r:id="rId27"/>
    <p:sldId id="291" r:id="rId28"/>
    <p:sldId id="277" r:id="rId29"/>
    <p:sldId id="278" r:id="rId30"/>
    <p:sldId id="312" r:id="rId31"/>
    <p:sldId id="313" r:id="rId32"/>
    <p:sldId id="279" r:id="rId33"/>
    <p:sldId id="280" r:id="rId34"/>
    <p:sldId id="296" r:id="rId35"/>
    <p:sldId id="306" r:id="rId36"/>
    <p:sldId id="281" r:id="rId37"/>
    <p:sldId id="282" r:id="rId38"/>
    <p:sldId id="276" r:id="rId39"/>
  </p:sldIdLst>
  <p:sldSz cx="12192000" cy="6858000"/>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CBD7"/>
    <a:srgbClr val="006067"/>
    <a:srgbClr val="D7DDE5"/>
    <a:srgbClr val="013E7D"/>
    <a:srgbClr val="87888A"/>
    <a:srgbClr val="4A72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5870C-A2DE-42F2-9028-7827FDC902A4}" v="48" dt="2019-07-16T06:17:51.70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88270" autoAdjust="0"/>
  </p:normalViewPr>
  <p:slideViewPr>
    <p:cSldViewPr snapToGrid="0">
      <p:cViewPr varScale="1">
        <p:scale>
          <a:sx n="111" d="100"/>
          <a:sy n="111" d="100"/>
        </p:scale>
        <p:origin x="510" y="102"/>
      </p:cViewPr>
      <p:guideLst>
        <p:guide orient="horz" pos="2160"/>
        <p:guide pos="3840"/>
      </p:guideLst>
    </p:cSldViewPr>
  </p:slideViewPr>
  <p:notesTextViewPr>
    <p:cViewPr>
      <p:scale>
        <a:sx n="1" d="1"/>
        <a:sy n="1" d="1"/>
      </p:scale>
      <p:origin x="0" y="0"/>
    </p:cViewPr>
  </p:notesTextViewPr>
  <p:notesViewPr>
    <p:cSldViewPr snapToGrid="0">
      <p:cViewPr varScale="1">
        <p:scale>
          <a:sx n="75" d="100"/>
          <a:sy n="75" d="100"/>
        </p:scale>
        <p:origin x="-774" y="-1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endParaRPr lang="de-AT" dirty="0"/>
          </a:p>
        </p:txBody>
      </p:sp>
      <p:sp>
        <p:nvSpPr>
          <p:cNvPr id="4" name="Fußzeilenplatzhalt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6EF1111F-C436-4716-A18E-F5455650B051}" type="slidenum">
              <a:rPr lang="de-AT" smtClean="0"/>
              <a:t>‹Nr.›</a:t>
            </a:fld>
            <a:endParaRPr lang="de-AT"/>
          </a:p>
        </p:txBody>
      </p:sp>
    </p:spTree>
    <p:extLst>
      <p:ext uri="{BB962C8B-B14F-4D97-AF65-F5344CB8AC3E}">
        <p14:creationId xmlns:p14="http://schemas.microsoft.com/office/powerpoint/2010/main" val="4027375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endParaRPr lang="de-AT" dirty="0"/>
          </a:p>
        </p:txBody>
      </p:sp>
      <p:sp>
        <p:nvSpPr>
          <p:cNvPr id="4" name="Folienbildplatzhalt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BD064F10-A9AA-4F90-85A4-5DB260E1873F}" type="slidenum">
              <a:rPr lang="de-AT" smtClean="0"/>
              <a:t>‹Nr.›</a:t>
            </a:fld>
            <a:endParaRPr lang="de-AT"/>
          </a:p>
        </p:txBody>
      </p:sp>
    </p:spTree>
    <p:extLst>
      <p:ext uri="{BB962C8B-B14F-4D97-AF65-F5344CB8AC3E}">
        <p14:creationId xmlns:p14="http://schemas.microsoft.com/office/powerpoint/2010/main" val="408402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AT" dirty="0">
              <a:highlight>
                <a:srgbClr val="FFFF00"/>
              </a:highlight>
            </a:endParaRPr>
          </a:p>
        </p:txBody>
      </p:sp>
      <p:sp>
        <p:nvSpPr>
          <p:cNvPr id="4" name="Foliennummernplatzhalter 3"/>
          <p:cNvSpPr>
            <a:spLocks noGrp="1"/>
          </p:cNvSpPr>
          <p:nvPr>
            <p:ph type="sldNum" sz="quarter" idx="5"/>
          </p:nvPr>
        </p:nvSpPr>
        <p:spPr/>
        <p:txBody>
          <a:bodyPr/>
          <a:lstStyle/>
          <a:p>
            <a:fld id="{BD064F10-A9AA-4F90-85A4-5DB260E1873F}" type="slidenum">
              <a:rPr lang="de-AT" smtClean="0"/>
              <a:t>1</a:t>
            </a:fld>
            <a:endParaRPr lang="de-AT"/>
          </a:p>
        </p:txBody>
      </p:sp>
    </p:spTree>
    <p:extLst>
      <p:ext uri="{BB962C8B-B14F-4D97-AF65-F5344CB8AC3E}">
        <p14:creationId xmlns:p14="http://schemas.microsoft.com/office/powerpoint/2010/main" val="2803508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www.budgetrechner.at</a:t>
            </a:r>
          </a:p>
        </p:txBody>
      </p:sp>
      <p:sp>
        <p:nvSpPr>
          <p:cNvPr id="4" name="Foliennummernplatzhalter 3"/>
          <p:cNvSpPr>
            <a:spLocks noGrp="1"/>
          </p:cNvSpPr>
          <p:nvPr>
            <p:ph type="sldNum" sz="quarter" idx="5"/>
          </p:nvPr>
        </p:nvSpPr>
        <p:spPr/>
        <p:txBody>
          <a:bodyPr/>
          <a:lstStyle/>
          <a:p>
            <a:fld id="{BD064F10-A9AA-4F90-85A4-5DB260E1873F}" type="slidenum">
              <a:rPr lang="de-AT" smtClean="0"/>
              <a:t>28</a:t>
            </a:fld>
            <a:endParaRPr lang="de-AT"/>
          </a:p>
        </p:txBody>
      </p:sp>
    </p:spTree>
    <p:extLst>
      <p:ext uri="{BB962C8B-B14F-4D97-AF65-F5344CB8AC3E}">
        <p14:creationId xmlns:p14="http://schemas.microsoft.com/office/powerpoint/2010/main" val="3689169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solidFill>
          <a:schemeClr val="bg1">
            <a:lumMod val="85000"/>
          </a:schemeClr>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2BA09039-510A-4A66-A2D8-578F4D1D106C}"/>
              </a:ext>
            </a:extLst>
          </p:cNvPr>
          <p:cNvSpPr/>
          <p:nvPr userDrawn="1"/>
        </p:nvSpPr>
        <p:spPr bwMode="blackWhite">
          <a:xfrm>
            <a:off x="394100" y="1633613"/>
            <a:ext cx="7385235" cy="2078015"/>
          </a:xfrm>
          <a:prstGeom prst="rect">
            <a:avLst/>
          </a:prstGeom>
          <a:solidFill>
            <a:srgbClr val="006067"/>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sp>
        <p:nvSpPr>
          <p:cNvPr id="13" name="Rechteck 12">
            <a:extLst>
              <a:ext uri="{FF2B5EF4-FFF2-40B4-BE49-F238E27FC236}">
                <a16:creationId xmlns:a16="http://schemas.microsoft.com/office/drawing/2014/main" id="{9425D8E0-A8A4-4934-A274-C9F41CBF424B}"/>
              </a:ext>
            </a:extLst>
          </p:cNvPr>
          <p:cNvSpPr/>
          <p:nvPr userDrawn="1"/>
        </p:nvSpPr>
        <p:spPr>
          <a:xfrm>
            <a:off x="7779336" y="1633613"/>
            <a:ext cx="4018564"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sp>
        <p:nvSpPr>
          <p:cNvPr id="15" name="Titel 1">
            <a:extLst>
              <a:ext uri="{FF2B5EF4-FFF2-40B4-BE49-F238E27FC236}">
                <a16:creationId xmlns:a16="http://schemas.microsoft.com/office/drawing/2014/main" id="{8BD5CA36-4E86-419E-9E66-F6CE70D2E81D}"/>
              </a:ext>
            </a:extLst>
          </p:cNvPr>
          <p:cNvSpPr txBox="1">
            <a:spLocks/>
          </p:cNvSpPr>
          <p:nvPr userDrawn="1"/>
        </p:nvSpPr>
        <p:spPr>
          <a:xfrm>
            <a:off x="7915316" y="3830910"/>
            <a:ext cx="3882584" cy="11404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800" dirty="0">
                <a:solidFill>
                  <a:schemeClr val="tx1">
                    <a:lumMod val="75000"/>
                    <a:lumOff val="25000"/>
                  </a:schemeClr>
                </a:solidFill>
              </a:rPr>
              <a:t>Wir bringen die </a:t>
            </a:r>
            <a:br>
              <a:rPr lang="de-DE" sz="2800" dirty="0">
                <a:solidFill>
                  <a:schemeClr val="tx1">
                    <a:lumMod val="75000"/>
                    <a:lumOff val="25000"/>
                  </a:schemeClr>
                </a:solidFill>
              </a:rPr>
            </a:br>
            <a:r>
              <a:rPr lang="de-DE" sz="2800" dirty="0">
                <a:solidFill>
                  <a:schemeClr val="tx1">
                    <a:lumMod val="75000"/>
                    <a:lumOff val="25000"/>
                  </a:schemeClr>
                </a:solidFill>
              </a:rPr>
              <a:t>  Wirtschaft in die Schule.</a:t>
            </a:r>
          </a:p>
        </p:txBody>
      </p:sp>
      <p:sp>
        <p:nvSpPr>
          <p:cNvPr id="2" name="Titel 1">
            <a:extLst>
              <a:ext uri="{FF2B5EF4-FFF2-40B4-BE49-F238E27FC236}">
                <a16:creationId xmlns:a16="http://schemas.microsoft.com/office/drawing/2014/main" id="{3C3C011D-B115-46CE-96EF-7A3663BD6127}"/>
              </a:ext>
            </a:extLst>
          </p:cNvPr>
          <p:cNvSpPr>
            <a:spLocks noGrp="1"/>
          </p:cNvSpPr>
          <p:nvPr>
            <p:ph type="ctrTitle"/>
          </p:nvPr>
        </p:nvSpPr>
        <p:spPr>
          <a:xfrm>
            <a:off x="843424" y="1737360"/>
            <a:ext cx="6935911" cy="1796774"/>
          </a:xfrm>
        </p:spPr>
        <p:txBody>
          <a:bodyPr anchor="b"/>
          <a:lstStyle>
            <a:lvl1pPr algn="l">
              <a:lnSpc>
                <a:spcPts val="6000"/>
              </a:lnSpc>
              <a:defRPr sz="6000" b="1">
                <a:solidFill>
                  <a:schemeClr val="bg1">
                    <a:lumMod val="95000"/>
                  </a:schemeClr>
                </a:solidFill>
                <a:latin typeface="Corbel" panose="020B0503020204020204" pitchFamily="34" charset="0"/>
              </a:defRPr>
            </a:lvl1pPr>
          </a:lstStyle>
          <a:p>
            <a:r>
              <a:rPr lang="de-DE" dirty="0"/>
              <a:t>Mastertitelformat bearbeiten</a:t>
            </a:r>
            <a:endParaRPr lang="de-AT" dirty="0"/>
          </a:p>
        </p:txBody>
      </p:sp>
      <p:pic>
        <p:nvPicPr>
          <p:cNvPr id="16" name="Picture 2">
            <a:extLst>
              <a:ext uri="{FF2B5EF4-FFF2-40B4-BE49-F238E27FC236}">
                <a16:creationId xmlns:a16="http://schemas.microsoft.com/office/drawing/2014/main" id="{E2447C2A-FFA6-4174-90B1-18B65F7B8BDA}"/>
              </a:ext>
            </a:extLst>
          </p:cNvPr>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780" y="6088946"/>
            <a:ext cx="1359617" cy="361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 name="Grafik 16">
            <a:extLst>
              <a:ext uri="{FF2B5EF4-FFF2-40B4-BE49-F238E27FC236}">
                <a16:creationId xmlns:a16="http://schemas.microsoft.com/office/drawing/2014/main" id="{6AF64A2B-B5C8-4776-ADCF-14E330B18834}"/>
              </a:ext>
            </a:extLst>
          </p:cNvPr>
          <p:cNvPicPr/>
          <p:nvPr userDrawn="1"/>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41432"/>
          <a:stretch/>
        </p:blipFill>
        <p:spPr>
          <a:xfrm>
            <a:off x="2060345" y="6017940"/>
            <a:ext cx="1380108" cy="558325"/>
          </a:xfrm>
          <a:prstGeom prst="rect">
            <a:avLst/>
          </a:prstGeom>
        </p:spPr>
      </p:pic>
      <p:sp>
        <p:nvSpPr>
          <p:cNvPr id="18" name="Titel 1">
            <a:extLst>
              <a:ext uri="{FF2B5EF4-FFF2-40B4-BE49-F238E27FC236}">
                <a16:creationId xmlns:a16="http://schemas.microsoft.com/office/drawing/2014/main" id="{C0E91B4A-4113-4C32-877C-F90BC345AB68}"/>
              </a:ext>
            </a:extLst>
          </p:cNvPr>
          <p:cNvSpPr txBox="1">
            <a:spLocks/>
          </p:cNvSpPr>
          <p:nvPr userDrawn="1"/>
        </p:nvSpPr>
        <p:spPr>
          <a:xfrm>
            <a:off x="394100" y="5271973"/>
            <a:ext cx="3232830" cy="11404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1800" dirty="0">
                <a:solidFill>
                  <a:schemeClr val="tx1">
                    <a:lumMod val="75000"/>
                    <a:lumOff val="25000"/>
                  </a:schemeClr>
                </a:solidFill>
              </a:rPr>
              <a:t>Mit freundlicher Unterstützung:</a:t>
            </a:r>
          </a:p>
        </p:txBody>
      </p:sp>
      <p:pic>
        <p:nvPicPr>
          <p:cNvPr id="11"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13451" y="2041634"/>
            <a:ext cx="2751853" cy="1181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4703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FCE1B1-AEF3-4F82-AC93-58953CF35867}"/>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D7EA538F-0D3B-4979-8BD0-60DAFA23B53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7975241-A412-4105-B6F1-86EC2D50F2CD}"/>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5" name="Fußzeilenplatzhalter 4">
            <a:extLst>
              <a:ext uri="{FF2B5EF4-FFF2-40B4-BE49-F238E27FC236}">
                <a16:creationId xmlns:a16="http://schemas.microsoft.com/office/drawing/2014/main" id="{0DCF5A72-D18D-48D1-A376-8C79205EABC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18DD077-819D-4A4B-8B8B-8446652B5455}"/>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192060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C653AAC-E53F-4349-94D5-23635F1F96E4}"/>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F1FCEAD2-DABF-491A-BBA9-5F4CFEF9FB5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8A4A179-8B46-4F55-B806-FC4BA6AB3A2C}"/>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5" name="Fußzeilenplatzhalter 4">
            <a:extLst>
              <a:ext uri="{FF2B5EF4-FFF2-40B4-BE49-F238E27FC236}">
                <a16:creationId xmlns:a16="http://schemas.microsoft.com/office/drawing/2014/main" id="{CE1234C8-71B7-486D-896F-97F1BDFA077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4DFB492B-B643-4793-997B-F3551E19FD6E}"/>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421069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Flussdiagramm: Prozess 6">
            <a:extLst>
              <a:ext uri="{FF2B5EF4-FFF2-40B4-BE49-F238E27FC236}">
                <a16:creationId xmlns:a16="http://schemas.microsoft.com/office/drawing/2014/main" id="{E66503BD-84A8-4E73-A36B-78C524FE386A}"/>
              </a:ext>
            </a:extLst>
          </p:cNvPr>
          <p:cNvSpPr/>
          <p:nvPr userDrawn="1"/>
        </p:nvSpPr>
        <p:spPr>
          <a:xfrm>
            <a:off x="0" y="62611"/>
            <a:ext cx="12192000" cy="1152000"/>
          </a:xfrm>
          <a:prstGeom prst="flowChartProcess">
            <a:avLst/>
          </a:prstGeom>
          <a:solidFill>
            <a:srgbClr val="006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1219" dirty="0"/>
          </a:p>
        </p:txBody>
      </p:sp>
      <p:sp>
        <p:nvSpPr>
          <p:cNvPr id="2" name="Titel 1">
            <a:extLst>
              <a:ext uri="{FF2B5EF4-FFF2-40B4-BE49-F238E27FC236}">
                <a16:creationId xmlns:a16="http://schemas.microsoft.com/office/drawing/2014/main" id="{26D75A33-D324-49B6-91F0-48E73E66226E}"/>
              </a:ext>
            </a:extLst>
          </p:cNvPr>
          <p:cNvSpPr>
            <a:spLocks noGrp="1"/>
          </p:cNvSpPr>
          <p:nvPr>
            <p:ph type="title"/>
          </p:nvPr>
        </p:nvSpPr>
        <p:spPr>
          <a:xfrm>
            <a:off x="462707" y="141097"/>
            <a:ext cx="11204155" cy="1006475"/>
          </a:xfrm>
        </p:spPr>
        <p:txBody>
          <a:bodyPr>
            <a:normAutofit/>
          </a:bodyPr>
          <a:lstStyle>
            <a:lvl1pPr>
              <a:lnSpc>
                <a:spcPct val="100000"/>
              </a:lnSpc>
              <a:defRPr sz="3200" b="1">
                <a:solidFill>
                  <a:schemeClr val="bg1">
                    <a:lumMod val="95000"/>
                  </a:schemeClr>
                </a:solidFill>
                <a:latin typeface="Corbel" panose="020B0503020204020204" pitchFamily="34" charset="0"/>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09C0FA13-F3CC-4444-93B8-DFA12EDFADAA}"/>
              </a:ext>
            </a:extLst>
          </p:cNvPr>
          <p:cNvSpPr>
            <a:spLocks noGrp="1"/>
          </p:cNvSpPr>
          <p:nvPr>
            <p:ph idx="1"/>
          </p:nvPr>
        </p:nvSpPr>
        <p:spPr>
          <a:xfrm>
            <a:off x="462707" y="1564395"/>
            <a:ext cx="11204155" cy="4612568"/>
          </a:xfrm>
        </p:spPr>
        <p:txBody>
          <a:bodyPr/>
          <a:lstStyle>
            <a:lvl1pPr>
              <a:defRPr b="0"/>
            </a:lvl1pPr>
            <a:lvl2pPr>
              <a:defRPr b="0"/>
            </a:lvl2pPr>
            <a:lvl3pPr>
              <a:defRPr b="0"/>
            </a:lvl3pPr>
            <a:lvl4pPr>
              <a:defRPr b="0"/>
            </a:lvl4pPr>
            <a:lvl5pPr>
              <a:defRPr b="0"/>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33BAF8C1-70A5-4E16-94C6-644A9C2F6182}"/>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5" name="Fußzeilenplatzhalter 4">
            <a:extLst>
              <a:ext uri="{FF2B5EF4-FFF2-40B4-BE49-F238E27FC236}">
                <a16:creationId xmlns:a16="http://schemas.microsoft.com/office/drawing/2014/main" id="{14A92473-476E-40E4-BEEE-BCF7A8C9F42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3C29A89A-9C53-41B9-A014-3A1A63DE7FF6}"/>
              </a:ext>
            </a:extLst>
          </p:cNvPr>
          <p:cNvSpPr>
            <a:spLocks noGrp="1"/>
          </p:cNvSpPr>
          <p:nvPr>
            <p:ph type="sldNum" sz="quarter" idx="12"/>
          </p:nvPr>
        </p:nvSpPr>
        <p:spPr/>
        <p:txBody>
          <a:bodyPr/>
          <a:lstStyle/>
          <a:p>
            <a:fld id="{09E1315A-3254-4701-B7F2-C12C39AFF7B0}" type="slidenum">
              <a:rPr lang="de-AT" smtClean="0"/>
              <a:t>‹Nr.›</a:t>
            </a:fld>
            <a:endParaRPr lang="de-AT"/>
          </a:p>
        </p:txBody>
      </p:sp>
      <p:pic>
        <p:nvPicPr>
          <p:cNvPr id="11" name="Picture 3">
            <a:extLst>
              <a:ext uri="{FF2B5EF4-FFF2-40B4-BE49-F238E27FC236}">
                <a16:creationId xmlns:a16="http://schemas.microsoft.com/office/drawing/2014/main" id="{A7640F83-1C8E-4229-BDEC-EC7D47DB000C}"/>
              </a:ext>
            </a:extLst>
          </p:cNvPr>
          <p:cNvPicPr>
            <a:picLocks noChangeAspect="1" noChangeArrowheads="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559596" y="6537960"/>
            <a:ext cx="556203" cy="238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637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Pr>
        <a:solidFill>
          <a:schemeClr val="bg1">
            <a:lumMod val="85000"/>
          </a:schemeClr>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9B6AE381-7826-46B5-8F2B-3051E35AE1D9}"/>
              </a:ext>
            </a:extLst>
          </p:cNvPr>
          <p:cNvSpPr/>
          <p:nvPr userDrawn="1"/>
        </p:nvSpPr>
        <p:spPr bwMode="blackWhite">
          <a:xfrm>
            <a:off x="394099" y="1633794"/>
            <a:ext cx="9115661"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sp>
        <p:nvSpPr>
          <p:cNvPr id="2" name="Titel 1">
            <a:extLst>
              <a:ext uri="{FF2B5EF4-FFF2-40B4-BE49-F238E27FC236}">
                <a16:creationId xmlns:a16="http://schemas.microsoft.com/office/drawing/2014/main" id="{6EE6193A-7BF9-4454-886A-BE4A1730071E}"/>
              </a:ext>
            </a:extLst>
          </p:cNvPr>
          <p:cNvSpPr>
            <a:spLocks noGrp="1"/>
          </p:cNvSpPr>
          <p:nvPr>
            <p:ph type="title"/>
          </p:nvPr>
        </p:nvSpPr>
        <p:spPr>
          <a:xfrm>
            <a:off x="831850" y="1956816"/>
            <a:ext cx="8968802" cy="1563624"/>
          </a:xfrm>
        </p:spPr>
        <p:txBody>
          <a:bodyPr anchor="ctr">
            <a:normAutofit/>
          </a:bodyPr>
          <a:lstStyle>
            <a:lvl1pPr>
              <a:defRPr lang="de-AT" sz="4400" b="1" kern="1200" dirty="0">
                <a:solidFill>
                  <a:srgbClr val="006067"/>
                </a:solidFill>
                <a:latin typeface="Corbel" panose="020B0503020204020204" pitchFamily="34" charset="0"/>
                <a:ea typeface="+mj-ea"/>
                <a:cs typeface="+mj-cs"/>
              </a:defRPr>
            </a:lvl1pPr>
          </a:lstStyle>
          <a:p>
            <a:r>
              <a:rPr lang="de-DE" dirty="0"/>
              <a:t>Mastertitelformat bearbeiten</a:t>
            </a:r>
            <a:endParaRPr lang="de-AT" dirty="0"/>
          </a:p>
        </p:txBody>
      </p:sp>
      <p:sp>
        <p:nvSpPr>
          <p:cNvPr id="3" name="Textplatzhalter 2">
            <a:extLst>
              <a:ext uri="{FF2B5EF4-FFF2-40B4-BE49-F238E27FC236}">
                <a16:creationId xmlns:a16="http://schemas.microsoft.com/office/drawing/2014/main" id="{CA17F126-72BB-488B-B893-2A0BB576F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5B80B00-7BBF-41B1-BE89-8B0FBE16973C}"/>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5" name="Fußzeilenplatzhalter 4">
            <a:extLst>
              <a:ext uri="{FF2B5EF4-FFF2-40B4-BE49-F238E27FC236}">
                <a16:creationId xmlns:a16="http://schemas.microsoft.com/office/drawing/2014/main" id="{25B76AE9-9D15-446D-A9C6-2CDE57649AE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54D7619-DD75-40DB-A9E0-453AD095022A}"/>
              </a:ext>
            </a:extLst>
          </p:cNvPr>
          <p:cNvSpPr>
            <a:spLocks noGrp="1"/>
          </p:cNvSpPr>
          <p:nvPr>
            <p:ph type="sldNum" sz="quarter" idx="12"/>
          </p:nvPr>
        </p:nvSpPr>
        <p:spPr/>
        <p:txBody>
          <a:bodyPr/>
          <a:lstStyle/>
          <a:p>
            <a:fld id="{09E1315A-3254-4701-B7F2-C12C39AFF7B0}" type="slidenum">
              <a:rPr lang="de-AT" smtClean="0"/>
              <a:t>‹Nr.›</a:t>
            </a:fld>
            <a:endParaRPr lang="de-AT"/>
          </a:p>
        </p:txBody>
      </p:sp>
      <p:sp>
        <p:nvSpPr>
          <p:cNvPr id="14" name="Rechteck 13">
            <a:extLst>
              <a:ext uri="{FF2B5EF4-FFF2-40B4-BE49-F238E27FC236}">
                <a16:creationId xmlns:a16="http://schemas.microsoft.com/office/drawing/2014/main" id="{835EF863-7FFF-4335-AB7D-2763D08BE336}"/>
              </a:ext>
            </a:extLst>
          </p:cNvPr>
          <p:cNvSpPr/>
          <p:nvPr userDrawn="1"/>
        </p:nvSpPr>
        <p:spPr>
          <a:xfrm>
            <a:off x="9509760" y="1633613"/>
            <a:ext cx="2288140"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pic>
        <p:nvPicPr>
          <p:cNvPr id="15" name="Picture 3">
            <a:extLst>
              <a:ext uri="{FF2B5EF4-FFF2-40B4-BE49-F238E27FC236}">
                <a16:creationId xmlns:a16="http://schemas.microsoft.com/office/drawing/2014/main" id="{1A751B8F-46B2-4DFA-B994-07A12B4224DD}"/>
              </a:ext>
            </a:extLst>
          </p:cNvPr>
          <p:cNvPicPr>
            <a:picLocks noChangeAspect="1" noChangeArrowheads="1"/>
          </p:cNvPicPr>
          <p:nvPr userDrawn="1"/>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9982200" y="2818639"/>
            <a:ext cx="1634152" cy="701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520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40E7C4-519F-4FF8-9E97-6FB1648D3A8D}"/>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91A993F1-D84A-4185-B57E-E0D7D41059C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F66A98B0-09F4-4D52-AA72-F7D4ED3461A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BC3040E9-7E85-4C1D-AFB4-691C62AA19E0}"/>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6" name="Fußzeilenplatzhalter 5">
            <a:extLst>
              <a:ext uri="{FF2B5EF4-FFF2-40B4-BE49-F238E27FC236}">
                <a16:creationId xmlns:a16="http://schemas.microsoft.com/office/drawing/2014/main" id="{AA607B63-152D-47A3-B31A-F155BB00652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1FF2581-B584-4CF0-A3D0-05247F808D51}"/>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3532984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E2D97D-DE05-4621-AC51-08C9FD6551F3}"/>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8B7104F9-33ED-49E4-A4B1-76B725DF5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6D5A9AE-FD27-4E1F-BF6D-4FEC26D4EF4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3CA9D32A-6884-4828-BA82-DE333EBACC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FD33350F-B1F9-4FCB-A56A-819F87081FD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81715057-535D-436E-8442-835AF1BC9907}"/>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8" name="Fußzeilenplatzhalter 7">
            <a:extLst>
              <a:ext uri="{FF2B5EF4-FFF2-40B4-BE49-F238E27FC236}">
                <a16:creationId xmlns:a16="http://schemas.microsoft.com/office/drawing/2014/main" id="{8386FE55-1523-44D5-A20E-2500AB592533}"/>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94F2A68A-55FB-42D1-B51F-EC5E0B0B5BA3}"/>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75338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357E1-047A-48D7-AF84-834E7008B69B}"/>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ADFD6A42-D051-43A0-861F-5C0E27DBACF3}"/>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4" name="Fußzeilenplatzhalter 3">
            <a:extLst>
              <a:ext uri="{FF2B5EF4-FFF2-40B4-BE49-F238E27FC236}">
                <a16:creationId xmlns:a16="http://schemas.microsoft.com/office/drawing/2014/main" id="{DA2DDFD5-AF61-46B5-8E4D-384164E4D934}"/>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381F6CEE-0DB7-4838-9C97-3EAFD283CD3C}"/>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2538870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9894A8A-D79D-4890-9938-4BD02EB9D560}"/>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3" name="Fußzeilenplatzhalter 2">
            <a:extLst>
              <a:ext uri="{FF2B5EF4-FFF2-40B4-BE49-F238E27FC236}">
                <a16:creationId xmlns:a16="http://schemas.microsoft.com/office/drawing/2014/main" id="{7C595EC9-0722-4DE9-B72E-FA53EA22D5D5}"/>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66A75335-9399-40AF-BBCC-28988F62D5AA}"/>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3325399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7A258F-C72C-41E1-AB8A-85E2D73FD02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B668C58E-0015-4EB4-9F32-3106B83CAE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A98C2A14-6660-4DE9-88DB-517DB6B84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DB2FA18-BA92-4078-8119-7A56BD599709}"/>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6" name="Fußzeilenplatzhalter 5">
            <a:extLst>
              <a:ext uri="{FF2B5EF4-FFF2-40B4-BE49-F238E27FC236}">
                <a16:creationId xmlns:a16="http://schemas.microsoft.com/office/drawing/2014/main" id="{9AFA33C7-204A-4880-AF35-A6FAF9A7A01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EAE24FC2-8ACC-43D3-8909-9E1BF97853D6}"/>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10381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BC5CDB-ED9B-4087-90F1-B4F709D121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2008E5A3-4817-4781-A37B-213EB85042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27531966-AF1B-49F2-BDAB-2DCF8E021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46C10BB-C36D-4C50-A991-71DDA1C52F86}"/>
              </a:ext>
            </a:extLst>
          </p:cNvPr>
          <p:cNvSpPr>
            <a:spLocks noGrp="1"/>
          </p:cNvSpPr>
          <p:nvPr>
            <p:ph type="dt" sz="half" idx="10"/>
          </p:nvPr>
        </p:nvSpPr>
        <p:spPr/>
        <p:txBody>
          <a:bodyPr/>
          <a:lstStyle/>
          <a:p>
            <a:fld id="{F5950772-E5B1-43F7-8DE5-4DD7945F9001}" type="datetimeFigureOut">
              <a:rPr lang="de-AT" smtClean="0"/>
              <a:t>16.07.2019</a:t>
            </a:fld>
            <a:endParaRPr lang="de-AT"/>
          </a:p>
        </p:txBody>
      </p:sp>
      <p:sp>
        <p:nvSpPr>
          <p:cNvPr id="6" name="Fußzeilenplatzhalter 5">
            <a:extLst>
              <a:ext uri="{FF2B5EF4-FFF2-40B4-BE49-F238E27FC236}">
                <a16:creationId xmlns:a16="http://schemas.microsoft.com/office/drawing/2014/main" id="{BEAC29EB-C3BF-4AC6-9EC2-1884C055F4CA}"/>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824ED25-10AC-47F4-B38B-2845F58DBC2F}"/>
              </a:ext>
            </a:extLst>
          </p:cNvPr>
          <p:cNvSpPr>
            <a:spLocks noGrp="1"/>
          </p:cNvSpPr>
          <p:nvPr>
            <p:ph type="sldNum" sz="quarter" idx="12"/>
          </p:nvPr>
        </p:nvSpPr>
        <p:spPr/>
        <p:txBody>
          <a:bodyPr/>
          <a:lstStyle/>
          <a:p>
            <a:fld id="{09E1315A-3254-4701-B7F2-C12C39AFF7B0}" type="slidenum">
              <a:rPr lang="de-AT" smtClean="0"/>
              <a:t>‹Nr.›</a:t>
            </a:fld>
            <a:endParaRPr lang="de-AT"/>
          </a:p>
        </p:txBody>
      </p:sp>
    </p:spTree>
    <p:extLst>
      <p:ext uri="{BB962C8B-B14F-4D97-AF65-F5344CB8AC3E}">
        <p14:creationId xmlns:p14="http://schemas.microsoft.com/office/powerpoint/2010/main" val="3428438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EEECD63-1F2C-4C7D-B551-BC6CAEFB1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D54615B7-56EB-497C-93D6-5895F02133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3022B39-5FE1-4806-9FA4-5A0E0BF21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50772-E5B1-43F7-8DE5-4DD7945F9001}" type="datetimeFigureOut">
              <a:rPr lang="de-AT" smtClean="0"/>
              <a:t>16.07.2019</a:t>
            </a:fld>
            <a:endParaRPr lang="de-AT"/>
          </a:p>
        </p:txBody>
      </p:sp>
      <p:sp>
        <p:nvSpPr>
          <p:cNvPr id="5" name="Fußzeilenplatzhalter 4">
            <a:extLst>
              <a:ext uri="{FF2B5EF4-FFF2-40B4-BE49-F238E27FC236}">
                <a16:creationId xmlns:a16="http://schemas.microsoft.com/office/drawing/2014/main" id="{3F401B6B-DF28-4CFE-9BD3-80742CB985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BC56ED42-9EE7-47E5-8EFA-48DA956666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315A-3254-4701-B7F2-C12C39AFF7B0}" type="slidenum">
              <a:rPr lang="de-AT" smtClean="0"/>
              <a:t>‹Nr.›</a:t>
            </a:fld>
            <a:endParaRPr lang="de-AT"/>
          </a:p>
        </p:txBody>
      </p:sp>
    </p:spTree>
    <p:extLst>
      <p:ext uri="{BB962C8B-B14F-4D97-AF65-F5344CB8AC3E}">
        <p14:creationId xmlns:p14="http://schemas.microsoft.com/office/powerpoint/2010/main" val="1446354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50.svg"/><Relationship Id="rId3" Type="http://schemas.openxmlformats.org/officeDocument/2006/relationships/image" Target="../media/image7.svg"/><Relationship Id="rId7" Type="http://schemas.openxmlformats.org/officeDocument/2006/relationships/image" Target="../media/image47.svg"/><Relationship Id="rId12" Type="http://schemas.openxmlformats.org/officeDocument/2006/relationships/image" Target="../media/image49.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46.png"/><Relationship Id="rId11" Type="http://schemas.openxmlformats.org/officeDocument/2006/relationships/image" Target="../media/image29.svg"/><Relationship Id="rId5" Type="http://schemas.openxmlformats.org/officeDocument/2006/relationships/image" Target="../media/image27.svg"/><Relationship Id="rId15" Type="http://schemas.openxmlformats.org/officeDocument/2006/relationships/image" Target="../media/image11.svg"/><Relationship Id="rId10" Type="http://schemas.openxmlformats.org/officeDocument/2006/relationships/image" Target="../media/image48.png"/><Relationship Id="rId4" Type="http://schemas.openxmlformats.org/officeDocument/2006/relationships/image" Target="../media/image45.png"/><Relationship Id="rId9" Type="http://schemas.openxmlformats.org/officeDocument/2006/relationships/image" Target="../media/image33.svg"/><Relationship Id="rId14" Type="http://schemas.openxmlformats.org/officeDocument/2006/relationships/image" Target="../media/image51.png"/></Relationships>
</file>

<file path=ppt/slides/_rels/slide11.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29.sv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50.svg"/><Relationship Id="rId4" Type="http://schemas.openxmlformats.org/officeDocument/2006/relationships/image" Target="../media/image49.png"/></Relationships>
</file>

<file path=ppt/slides/_rels/slide1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3.svg"/><Relationship Id="rId7" Type="http://schemas.openxmlformats.org/officeDocument/2006/relationships/image" Target="../media/image36.pn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53.svg"/><Relationship Id="rId4" Type="http://schemas.openxmlformats.org/officeDocument/2006/relationships/image" Target="../media/image52.png"/></Relationships>
</file>

<file path=ppt/slides/_rels/slide17.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54.png"/><Relationship Id="rId1" Type="http://schemas.openxmlformats.org/officeDocument/2006/relationships/slideLayout" Target="../slideLayouts/slideLayout2.xml"/><Relationship Id="rId5" Type="http://schemas.openxmlformats.org/officeDocument/2006/relationships/image" Target="../media/image36.png"/><Relationship Id="rId4" Type="http://schemas.openxmlformats.org/officeDocument/2006/relationships/image" Target="../media/image35.png"/></Relationships>
</file>

<file path=ppt/slides/_rels/slide18.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1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18" Type="http://schemas.openxmlformats.org/officeDocument/2006/relationships/image" Target="../media/image22.png"/><Relationship Id="rId26" Type="http://schemas.openxmlformats.org/officeDocument/2006/relationships/image" Target="../media/image30.png"/><Relationship Id="rId3" Type="http://schemas.openxmlformats.org/officeDocument/2006/relationships/image" Target="../media/image7.svg"/><Relationship Id="rId21" Type="http://schemas.openxmlformats.org/officeDocument/2006/relationships/image" Target="../media/image25.sv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5" Type="http://schemas.openxmlformats.org/officeDocument/2006/relationships/image" Target="../media/image29.sv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png"/><Relationship Id="rId29" Type="http://schemas.openxmlformats.org/officeDocument/2006/relationships/image" Target="../media/image33.sv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svg"/><Relationship Id="rId24" Type="http://schemas.openxmlformats.org/officeDocument/2006/relationships/image" Target="../media/image28.png"/><Relationship Id="rId5" Type="http://schemas.openxmlformats.org/officeDocument/2006/relationships/image" Target="../media/image9.svg"/><Relationship Id="rId15" Type="http://schemas.openxmlformats.org/officeDocument/2006/relationships/image" Target="../media/image19.svg"/><Relationship Id="rId23" Type="http://schemas.openxmlformats.org/officeDocument/2006/relationships/image" Target="../media/image27.sv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sv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 Id="rId22" Type="http://schemas.openxmlformats.org/officeDocument/2006/relationships/image" Target="../media/image26.png"/><Relationship Id="rId27" Type="http://schemas.openxmlformats.org/officeDocument/2006/relationships/image" Target="../media/image31.svg"/></Relationships>
</file>

<file path=ppt/slides/_rels/slide20.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18" Type="http://schemas.openxmlformats.org/officeDocument/2006/relationships/image" Target="../media/image21.sv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20.png"/><Relationship Id="rId2" Type="http://schemas.openxmlformats.org/officeDocument/2006/relationships/image" Target="../media/image35.png"/><Relationship Id="rId16" Type="http://schemas.openxmlformats.org/officeDocument/2006/relationships/image" Target="../media/image19.svg"/><Relationship Id="rId20" Type="http://schemas.openxmlformats.org/officeDocument/2006/relationships/image" Target="../media/image23.svg"/><Relationship Id="rId1" Type="http://schemas.openxmlformats.org/officeDocument/2006/relationships/slideLayout" Target="../slideLayouts/slideLayout2.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36.png"/><Relationship Id="rId10" Type="http://schemas.openxmlformats.org/officeDocument/2006/relationships/image" Target="../media/image13.svg"/><Relationship Id="rId19" Type="http://schemas.openxmlformats.org/officeDocument/2006/relationships/image" Target="../media/image22.pn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 Id="rId22" Type="http://schemas.openxmlformats.org/officeDocument/2006/relationships/image" Target="../media/image25.svg"/></Relationships>
</file>

<file path=ppt/slides/_rels/slide21.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1.svg"/></Relationships>
</file>

<file path=ppt/slides/_rels/slide22.xml.rels><?xml version="1.0" encoding="UTF-8" standalone="yes"?>
<Relationships xmlns="http://schemas.openxmlformats.org/package/2006/relationships"><Relationship Id="rId3" Type="http://schemas.openxmlformats.org/officeDocument/2006/relationships/image" Target="../media/image58.svg"/><Relationship Id="rId7" Type="http://schemas.openxmlformats.org/officeDocument/2006/relationships/image" Target="../media/image47.svg"/><Relationship Id="rId2" Type="http://schemas.openxmlformats.org/officeDocument/2006/relationships/image" Target="../media/image57.png"/><Relationship Id="rId1" Type="http://schemas.openxmlformats.org/officeDocument/2006/relationships/slideLayout" Target="../slideLayouts/slideLayout2.xml"/><Relationship Id="rId6" Type="http://schemas.openxmlformats.org/officeDocument/2006/relationships/image" Target="../media/image59.png"/><Relationship Id="rId5" Type="http://schemas.openxmlformats.org/officeDocument/2006/relationships/image" Target="../media/image36.png"/><Relationship Id="rId4" Type="http://schemas.openxmlformats.org/officeDocument/2006/relationships/image" Target="../media/image3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63.sv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61.svg"/><Relationship Id="rId4" Type="http://schemas.openxmlformats.org/officeDocument/2006/relationships/image" Target="../media/image60.png"/></Relationships>
</file>

<file path=ppt/slides/_rels/slide2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3.svg"/><Relationship Id="rId5" Type="http://schemas.openxmlformats.org/officeDocument/2006/relationships/image" Target="../media/image62.png"/><Relationship Id="rId4" Type="http://schemas.openxmlformats.org/officeDocument/2006/relationships/image" Target="../media/image61.svg"/></Relationships>
</file>

<file path=ppt/slides/_rels/slide2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3.svg"/><Relationship Id="rId5" Type="http://schemas.openxmlformats.org/officeDocument/2006/relationships/image" Target="../media/image62.png"/><Relationship Id="rId4" Type="http://schemas.openxmlformats.org/officeDocument/2006/relationships/image" Target="../media/image61.svg"/></Relationships>
</file>

<file path=ppt/slides/_rels/slide27.xml.rels><?xml version="1.0" encoding="UTF-8" standalone="yes"?>
<Relationships xmlns="http://schemas.openxmlformats.org/package/2006/relationships"><Relationship Id="rId3" Type="http://schemas.openxmlformats.org/officeDocument/2006/relationships/image" Target="../media/image61.svg"/><Relationship Id="rId7" Type="http://schemas.openxmlformats.org/officeDocument/2006/relationships/image" Target="../media/image34.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svg"/><Relationship Id="rId4" Type="http://schemas.openxmlformats.org/officeDocument/2006/relationships/image" Target="../media/image62.png"/></Relationships>
</file>

<file path=ppt/slides/_rels/slide28.xml.rels><?xml version="1.0" encoding="UTF-8" standalone="yes"?>
<Relationships xmlns="http://schemas.openxmlformats.org/package/2006/relationships"><Relationship Id="rId8" Type="http://schemas.openxmlformats.org/officeDocument/2006/relationships/image" Target="../media/image61.svg"/><Relationship Id="rId3" Type="http://schemas.openxmlformats.org/officeDocument/2006/relationships/image" Target="../media/image35.png"/><Relationship Id="rId7" Type="http://schemas.openxmlformats.org/officeDocument/2006/relationships/image" Target="../media/image6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3.svg"/><Relationship Id="rId5" Type="http://schemas.openxmlformats.org/officeDocument/2006/relationships/image" Target="../media/image62.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61.sv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63.svg"/><Relationship Id="rId4" Type="http://schemas.openxmlformats.org/officeDocument/2006/relationships/image" Target="../media/image6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63.svg"/></Relationships>
</file>

<file path=ppt/slides/_rels/slide31.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63.svg"/></Relationships>
</file>

<file path=ppt/slides/_rels/slide32.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61.sv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63.svg"/><Relationship Id="rId4" Type="http://schemas.openxmlformats.org/officeDocument/2006/relationships/image" Target="../media/image62.png"/></Relationships>
</file>

<file path=ppt/slides/_rels/slide33.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61.sv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63.svg"/><Relationship Id="rId4" Type="http://schemas.openxmlformats.org/officeDocument/2006/relationships/image" Target="../media/image62.png"/></Relationships>
</file>

<file path=ppt/slides/_rels/slide34.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63.svg"/></Relationships>
</file>

<file path=ppt/slides/_rels/slide35.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63.sv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7.xml.rels><?xml version="1.0" encoding="UTF-8" standalone="yes"?>
<Relationships xmlns="http://schemas.openxmlformats.org/package/2006/relationships"><Relationship Id="rId3" Type="http://schemas.openxmlformats.org/officeDocument/2006/relationships/image" Target="../media/image41.svg"/><Relationship Id="rId7" Type="http://schemas.openxmlformats.org/officeDocument/2006/relationships/image" Target="../media/image36.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svg"/><Relationship Id="rId4" Type="http://schemas.openxmlformats.org/officeDocument/2006/relationships/image" Target="../media/image4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801447-7639-402E-B2A9-847A67276BB1}"/>
              </a:ext>
            </a:extLst>
          </p:cNvPr>
          <p:cNvSpPr>
            <a:spLocks noGrp="1"/>
          </p:cNvSpPr>
          <p:nvPr>
            <p:ph type="ctrTitle"/>
          </p:nvPr>
        </p:nvSpPr>
        <p:spPr/>
        <p:txBody>
          <a:bodyPr anchor="ctr">
            <a:normAutofit/>
          </a:bodyPr>
          <a:lstStyle/>
          <a:p>
            <a:pPr algn="l"/>
            <a:r>
              <a:rPr lang="de-AT" sz="4800" dirty="0"/>
              <a:t>Schulden im Griff</a:t>
            </a:r>
          </a:p>
        </p:txBody>
      </p:sp>
    </p:spTree>
    <p:extLst>
      <p:ext uri="{BB962C8B-B14F-4D97-AF65-F5344CB8AC3E}">
        <p14:creationId xmlns:p14="http://schemas.microsoft.com/office/powerpoint/2010/main" val="292718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Schuldenfallen</a:t>
            </a:r>
          </a:p>
        </p:txBody>
      </p:sp>
      <p:sp>
        <p:nvSpPr>
          <p:cNvPr id="8" name="Rechteck 7">
            <a:extLst>
              <a:ext uri="{FF2B5EF4-FFF2-40B4-BE49-F238E27FC236}">
                <a16:creationId xmlns:a16="http://schemas.microsoft.com/office/drawing/2014/main" id="{B88C2F7A-06A4-4E99-8696-2969E0D8BAC7}"/>
              </a:ext>
            </a:extLst>
          </p:cNvPr>
          <p:cNvSpPr/>
          <p:nvPr/>
        </p:nvSpPr>
        <p:spPr>
          <a:xfrm>
            <a:off x="676169" y="4027080"/>
            <a:ext cx="1944000" cy="140334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Wohnen</a:t>
            </a:r>
            <a:endParaRPr lang="de-AT" b="1" dirty="0">
              <a:solidFill>
                <a:srgbClr val="006067"/>
              </a:solidFill>
              <a:latin typeface="Corbel" panose="020B0503020204020204" pitchFamily="34" charset="0"/>
            </a:endParaRPr>
          </a:p>
        </p:txBody>
      </p:sp>
      <p:sp>
        <p:nvSpPr>
          <p:cNvPr id="9" name="Rechteck 8">
            <a:extLst>
              <a:ext uri="{FF2B5EF4-FFF2-40B4-BE49-F238E27FC236}">
                <a16:creationId xmlns:a16="http://schemas.microsoft.com/office/drawing/2014/main" id="{C0431F15-E424-4EA6-BEB3-60D071367492}"/>
              </a:ext>
            </a:extLst>
          </p:cNvPr>
          <p:cNvSpPr/>
          <p:nvPr/>
        </p:nvSpPr>
        <p:spPr>
          <a:xfrm>
            <a:off x="2877399" y="4027080"/>
            <a:ext cx="1944000" cy="140334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Mobilität</a:t>
            </a:r>
            <a:endParaRPr lang="de-AT" b="1" dirty="0">
              <a:solidFill>
                <a:srgbClr val="006067"/>
              </a:solidFill>
              <a:latin typeface="Corbel" panose="020B0503020204020204" pitchFamily="34" charset="0"/>
            </a:endParaRPr>
          </a:p>
        </p:txBody>
      </p:sp>
      <p:sp>
        <p:nvSpPr>
          <p:cNvPr id="10" name="Rechteck 9">
            <a:extLst>
              <a:ext uri="{FF2B5EF4-FFF2-40B4-BE49-F238E27FC236}">
                <a16:creationId xmlns:a16="http://schemas.microsoft.com/office/drawing/2014/main" id="{78DA4564-9F60-4D50-9FAD-A0F55277BAD0}"/>
              </a:ext>
            </a:extLst>
          </p:cNvPr>
          <p:cNvSpPr/>
          <p:nvPr/>
        </p:nvSpPr>
        <p:spPr>
          <a:xfrm>
            <a:off x="5078629" y="4027080"/>
            <a:ext cx="1944000" cy="140334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Kommuni-kation</a:t>
            </a:r>
            <a:endParaRPr lang="de-AT" b="1" dirty="0">
              <a:solidFill>
                <a:srgbClr val="006067"/>
              </a:solidFill>
              <a:latin typeface="Corbel" panose="020B0503020204020204" pitchFamily="34" charset="0"/>
            </a:endParaRPr>
          </a:p>
        </p:txBody>
      </p:sp>
      <p:sp>
        <p:nvSpPr>
          <p:cNvPr id="12" name="Rechteck 11">
            <a:extLst>
              <a:ext uri="{FF2B5EF4-FFF2-40B4-BE49-F238E27FC236}">
                <a16:creationId xmlns:a16="http://schemas.microsoft.com/office/drawing/2014/main" id="{7BE477B4-36FC-480E-9BEC-7127FBB49679}"/>
              </a:ext>
            </a:extLst>
          </p:cNvPr>
          <p:cNvSpPr/>
          <p:nvPr/>
        </p:nvSpPr>
        <p:spPr>
          <a:xfrm>
            <a:off x="7279859" y="4027080"/>
            <a:ext cx="1944000" cy="140334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Freizeit</a:t>
            </a:r>
            <a:endParaRPr lang="de-AT" b="1" dirty="0">
              <a:solidFill>
                <a:srgbClr val="006067"/>
              </a:solidFill>
              <a:latin typeface="Corbel" panose="020B0503020204020204" pitchFamily="34" charset="0"/>
            </a:endParaRPr>
          </a:p>
        </p:txBody>
      </p:sp>
      <p:sp>
        <p:nvSpPr>
          <p:cNvPr id="14" name="Rechteck 13">
            <a:extLst>
              <a:ext uri="{FF2B5EF4-FFF2-40B4-BE49-F238E27FC236}">
                <a16:creationId xmlns:a16="http://schemas.microsoft.com/office/drawing/2014/main" id="{6356D095-3AD0-479B-829E-91CD2AC10EC4}"/>
              </a:ext>
            </a:extLst>
          </p:cNvPr>
          <p:cNvSpPr/>
          <p:nvPr/>
        </p:nvSpPr>
        <p:spPr>
          <a:xfrm>
            <a:off x="9481088" y="4027080"/>
            <a:ext cx="1944000" cy="140334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geringes </a:t>
            </a:r>
            <a:br>
              <a:rPr lang="de-AT" sz="2400" b="1" dirty="0">
                <a:solidFill>
                  <a:srgbClr val="006067"/>
                </a:solidFill>
                <a:latin typeface="Corbel" panose="020B0503020204020204" pitchFamily="34" charset="0"/>
              </a:rPr>
            </a:br>
            <a:r>
              <a:rPr lang="de-AT" sz="2400" b="1" dirty="0">
                <a:solidFill>
                  <a:srgbClr val="006067"/>
                </a:solidFill>
                <a:latin typeface="Corbel" panose="020B0503020204020204" pitchFamily="34" charset="0"/>
              </a:rPr>
              <a:t>Einkommen</a:t>
            </a:r>
          </a:p>
        </p:txBody>
      </p:sp>
      <p:pic>
        <p:nvPicPr>
          <p:cNvPr id="52" name="Grafik 51" descr="Einkaufstasche">
            <a:extLst>
              <a:ext uri="{FF2B5EF4-FFF2-40B4-BE49-F238E27FC236}">
                <a16:creationId xmlns:a16="http://schemas.microsoft.com/office/drawing/2014/main" id="{66B25DC4-10CC-4597-8334-6707630C79D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99830" y="2471336"/>
            <a:ext cx="1403344" cy="1403344"/>
          </a:xfrm>
          <a:prstGeom prst="rect">
            <a:avLst/>
          </a:prstGeom>
        </p:spPr>
      </p:pic>
      <p:pic>
        <p:nvPicPr>
          <p:cNvPr id="54" name="Grafik 53" descr="Smartphone">
            <a:extLst>
              <a:ext uri="{FF2B5EF4-FFF2-40B4-BE49-F238E27FC236}">
                <a16:creationId xmlns:a16="http://schemas.microsoft.com/office/drawing/2014/main" id="{CEDE64ED-3552-4DE8-8EFB-4D2D8E51799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1311810">
            <a:off x="5316730" y="2502081"/>
            <a:ext cx="1353798" cy="1353798"/>
          </a:xfrm>
          <a:prstGeom prst="rect">
            <a:avLst/>
          </a:prstGeom>
        </p:spPr>
      </p:pic>
      <p:pic>
        <p:nvPicPr>
          <p:cNvPr id="56" name="Grafik 55" descr="Münzen">
            <a:extLst>
              <a:ext uri="{FF2B5EF4-FFF2-40B4-BE49-F238E27FC236}">
                <a16:creationId xmlns:a16="http://schemas.microsoft.com/office/drawing/2014/main" id="{2568B0B3-E504-4965-941D-BDEDBFC0438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33884" y="2635933"/>
            <a:ext cx="1403344" cy="1403344"/>
          </a:xfrm>
          <a:prstGeom prst="rect">
            <a:avLst/>
          </a:prstGeom>
        </p:spPr>
      </p:pic>
      <p:pic>
        <p:nvPicPr>
          <p:cNvPr id="60" name="Grafik 59" descr="Auto">
            <a:extLst>
              <a:ext uri="{FF2B5EF4-FFF2-40B4-BE49-F238E27FC236}">
                <a16:creationId xmlns:a16="http://schemas.microsoft.com/office/drawing/2014/main" id="{64EB03BD-3D3F-439E-9D10-CA5724295A3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81760" y="2527605"/>
            <a:ext cx="1620000" cy="1620000"/>
          </a:xfrm>
          <a:prstGeom prst="rect">
            <a:avLst/>
          </a:prstGeom>
        </p:spPr>
      </p:pic>
      <p:pic>
        <p:nvPicPr>
          <p:cNvPr id="64" name="Grafik 63" descr="Zuhause">
            <a:extLst>
              <a:ext uri="{FF2B5EF4-FFF2-40B4-BE49-F238E27FC236}">
                <a16:creationId xmlns:a16="http://schemas.microsoft.com/office/drawing/2014/main" id="{0EAF0E25-5076-4BFB-9203-59AA01CF5C5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19389" y="2746716"/>
            <a:ext cx="1181777" cy="1181777"/>
          </a:xfrm>
          <a:prstGeom prst="rect">
            <a:avLst/>
          </a:prstGeom>
        </p:spPr>
      </p:pic>
      <p:pic>
        <p:nvPicPr>
          <p:cNvPr id="11" name="Grafik 10" descr="Stadt">
            <a:extLst>
              <a:ext uri="{FF2B5EF4-FFF2-40B4-BE49-F238E27FC236}">
                <a16:creationId xmlns:a16="http://schemas.microsoft.com/office/drawing/2014/main" id="{44575C51-515E-4BF0-81F1-CC2EA83B1068}"/>
              </a:ext>
            </a:extLst>
          </p:cNvPr>
          <p:cNvPicPr>
            <a:picLocks noChangeAspect="1"/>
          </p:cNvPicPr>
          <p:nvPr/>
        </p:nvPicPr>
        <p:blipFill rotWithShape="1">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l="66809" t="14066" r="8282" b="14605"/>
          <a:stretch/>
        </p:blipFill>
        <p:spPr>
          <a:xfrm>
            <a:off x="1855774" y="2209800"/>
            <a:ext cx="581395" cy="1664880"/>
          </a:xfrm>
          <a:prstGeom prst="rect">
            <a:avLst/>
          </a:prstGeom>
        </p:spPr>
      </p:pic>
      <p:pic>
        <p:nvPicPr>
          <p:cNvPr id="20" name="Grafik 19" descr="Gamecontroller">
            <a:extLst>
              <a:ext uri="{FF2B5EF4-FFF2-40B4-BE49-F238E27FC236}">
                <a16:creationId xmlns:a16="http://schemas.microsoft.com/office/drawing/2014/main" id="{F4B7E463-DBAA-48DC-97D0-28382BBB8CB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1060472">
            <a:off x="7210190" y="2597572"/>
            <a:ext cx="971703" cy="971703"/>
          </a:xfrm>
          <a:prstGeom prst="rect">
            <a:avLst/>
          </a:prstGeom>
        </p:spPr>
      </p:pic>
    </p:spTree>
    <p:extLst>
      <p:ext uri="{BB962C8B-B14F-4D97-AF65-F5344CB8AC3E}">
        <p14:creationId xmlns:p14="http://schemas.microsoft.com/office/powerpoint/2010/main" val="164349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500"/>
                                        <p:tgtEl>
                                          <p:spTgt spid="64"/>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fade">
                                      <p:cBhvr>
                                        <p:cTn id="21" dur="500"/>
                                        <p:tgtEl>
                                          <p:spTgt spid="6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nodeType="withEffect">
                                  <p:stCondLst>
                                    <p:cond delay="0"/>
                                  </p:stCondLst>
                                  <p:childTnLst>
                                    <p:set>
                                      <p:cBhvr>
                                        <p:cTn id="28" dur="1" fill="hold">
                                          <p:stCondLst>
                                            <p:cond delay="0"/>
                                          </p:stCondLst>
                                        </p:cTn>
                                        <p:tgtEl>
                                          <p:spTgt spid="54"/>
                                        </p:tgtEl>
                                        <p:attrNameLst>
                                          <p:attrName>style.visibility</p:attrName>
                                        </p:attrNameLst>
                                      </p:cBhvr>
                                      <p:to>
                                        <p:strVal val="visible"/>
                                      </p:to>
                                    </p:set>
                                    <p:animEffect transition="in" filter="fade">
                                      <p:cBhvr>
                                        <p:cTn id="29" dur="500"/>
                                        <p:tgtEl>
                                          <p:spTgt spid="5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nodeType="with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fade">
                                      <p:cBhvr>
                                        <p:cTn id="37" dur="500"/>
                                        <p:tgtEl>
                                          <p:spTgt spid="52"/>
                                        </p:tgtEl>
                                      </p:cBhvr>
                                    </p:animEffect>
                                  </p:childTnLst>
                                </p:cTn>
                              </p:par>
                              <p:par>
                                <p:cTn id="38" presetID="10"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par>
                                <p:cTn id="46" presetID="10" presetClass="entr" presetSubtype="0" fill="hold" nodeType="withEffect">
                                  <p:stCondLst>
                                    <p:cond delay="0"/>
                                  </p:stCondLst>
                                  <p:childTnLst>
                                    <p:set>
                                      <p:cBhvr>
                                        <p:cTn id="47" dur="1" fill="hold">
                                          <p:stCondLst>
                                            <p:cond delay="0"/>
                                          </p:stCondLst>
                                        </p:cTn>
                                        <p:tgtEl>
                                          <p:spTgt spid="56"/>
                                        </p:tgtEl>
                                        <p:attrNameLst>
                                          <p:attrName>style.visibility</p:attrName>
                                        </p:attrNameLst>
                                      </p:cBhvr>
                                      <p:to>
                                        <p:strVal val="visible"/>
                                      </p:to>
                                    </p:set>
                                    <p:animEffect transition="in" filter="fade">
                                      <p:cBhvr>
                                        <p:cTn id="48"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1: Wohnen</a:t>
            </a:r>
          </a:p>
        </p:txBody>
      </p:sp>
      <p:sp>
        <p:nvSpPr>
          <p:cNvPr id="15" name="Rechteck 14">
            <a:extLst>
              <a:ext uri="{FF2B5EF4-FFF2-40B4-BE49-F238E27FC236}">
                <a16:creationId xmlns:a16="http://schemas.microsoft.com/office/drawing/2014/main" id="{8CBEA526-1134-4175-96B3-7E75489E344F}"/>
              </a:ext>
            </a:extLst>
          </p:cNvPr>
          <p:cNvSpPr/>
          <p:nvPr/>
        </p:nvSpPr>
        <p:spPr>
          <a:xfrm>
            <a:off x="1425605" y="1867834"/>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Eigentum</a:t>
            </a:r>
          </a:p>
        </p:txBody>
      </p:sp>
      <p:sp>
        <p:nvSpPr>
          <p:cNvPr id="16" name="Rechteck 15">
            <a:extLst>
              <a:ext uri="{FF2B5EF4-FFF2-40B4-BE49-F238E27FC236}">
                <a16:creationId xmlns:a16="http://schemas.microsoft.com/office/drawing/2014/main" id="{51D2F6F8-3E44-43BF-82AC-3FA966BF3937}"/>
              </a:ext>
            </a:extLst>
          </p:cNvPr>
          <p:cNvSpPr/>
          <p:nvPr/>
        </p:nvSpPr>
        <p:spPr>
          <a:xfrm>
            <a:off x="4373403" y="1867832"/>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Miete</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pic>
        <p:nvPicPr>
          <p:cNvPr id="24" name="Grafik 23" descr="Stadt">
            <a:extLst>
              <a:ext uri="{FF2B5EF4-FFF2-40B4-BE49-F238E27FC236}">
                <a16:creationId xmlns:a16="http://schemas.microsoft.com/office/drawing/2014/main" id="{814C7AAA-67C6-4868-9FCA-24D356C884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28176" y="1311968"/>
            <a:ext cx="2854919" cy="2854919"/>
          </a:xfrm>
          <a:prstGeom prst="rect">
            <a:avLst/>
          </a:prstGeom>
        </p:spPr>
      </p:pic>
      <p:pic>
        <p:nvPicPr>
          <p:cNvPr id="25" name="Grafik 24" descr="Zuhause">
            <a:extLst>
              <a:ext uri="{FF2B5EF4-FFF2-40B4-BE49-F238E27FC236}">
                <a16:creationId xmlns:a16="http://schemas.microsoft.com/office/drawing/2014/main" id="{26A71586-6104-4FCA-B75D-E6EA2CA3C8F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63188" y="2901809"/>
            <a:ext cx="872331" cy="872331"/>
          </a:xfrm>
          <a:prstGeom prst="rect">
            <a:avLst/>
          </a:prstGeom>
        </p:spPr>
      </p:pic>
      <p:sp>
        <p:nvSpPr>
          <p:cNvPr id="22" name="Denkblase: wolkenförmig 21">
            <a:extLst>
              <a:ext uri="{FF2B5EF4-FFF2-40B4-BE49-F238E27FC236}">
                <a16:creationId xmlns:a16="http://schemas.microsoft.com/office/drawing/2014/main" id="{3A97CEC2-5F86-437D-87A1-F75CF74EA7BE}"/>
              </a:ext>
            </a:extLst>
          </p:cNvPr>
          <p:cNvSpPr/>
          <p:nvPr/>
        </p:nvSpPr>
        <p:spPr>
          <a:xfrm>
            <a:off x="9918530" y="2476500"/>
            <a:ext cx="2055627" cy="1469138"/>
          </a:xfrm>
          <a:prstGeom prst="cloudCallout">
            <a:avLst>
              <a:gd name="adj1" fmla="val -55122"/>
              <a:gd name="adj2" fmla="val 72228"/>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kaufen oder mieten?</a:t>
            </a:r>
          </a:p>
        </p:txBody>
      </p:sp>
      <p:sp>
        <p:nvSpPr>
          <p:cNvPr id="4" name="Rechteck 3">
            <a:extLst>
              <a:ext uri="{FF2B5EF4-FFF2-40B4-BE49-F238E27FC236}">
                <a16:creationId xmlns:a16="http://schemas.microsoft.com/office/drawing/2014/main" id="{1F4B41C8-5F74-4398-91A4-6EFB9AEC2792}"/>
              </a:ext>
            </a:extLst>
          </p:cNvPr>
          <p:cNvSpPr/>
          <p:nvPr/>
        </p:nvSpPr>
        <p:spPr>
          <a:xfrm>
            <a:off x="1425605" y="2631931"/>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Kaufpreis (ev. Kredit)</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Kaufnebenkosten (Notar, Steuer etc.)</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ev. Renovierung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Einrichtung</a:t>
            </a:r>
          </a:p>
        </p:txBody>
      </p:sp>
      <p:sp>
        <p:nvSpPr>
          <p:cNvPr id="27" name="Rechteck 26">
            <a:extLst>
              <a:ext uri="{FF2B5EF4-FFF2-40B4-BE49-F238E27FC236}">
                <a16:creationId xmlns:a16="http://schemas.microsoft.com/office/drawing/2014/main" id="{4547BB33-B7C3-40E0-94C9-00BC001E0A6C}"/>
              </a:ext>
            </a:extLst>
          </p:cNvPr>
          <p:cNvSpPr/>
          <p:nvPr/>
        </p:nvSpPr>
        <p:spPr>
          <a:xfrm>
            <a:off x="4387321" y="2631929"/>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ev. Ablöse für Möbel</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ev. Mietnebenkosten (Provision, Kaution)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Einrichtung</a:t>
            </a:r>
          </a:p>
        </p:txBody>
      </p:sp>
      <p:sp>
        <p:nvSpPr>
          <p:cNvPr id="28" name="Rechteck 27">
            <a:extLst>
              <a:ext uri="{FF2B5EF4-FFF2-40B4-BE49-F238E27FC236}">
                <a16:creationId xmlns:a16="http://schemas.microsoft.com/office/drawing/2014/main" id="{E2F89A1B-DA38-49CA-8088-73E803684DE4}"/>
              </a:ext>
            </a:extLst>
          </p:cNvPr>
          <p:cNvSpPr/>
          <p:nvPr/>
        </p:nvSpPr>
        <p:spPr>
          <a:xfrm>
            <a:off x="1425605" y="4536928"/>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ev. Zinsen + </a:t>
            </a:r>
            <a:br>
              <a:rPr lang="de-AT"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Kreditrückzahlung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Betriebskosten</a:t>
            </a:r>
          </a:p>
        </p:txBody>
      </p:sp>
      <p:sp>
        <p:nvSpPr>
          <p:cNvPr id="29" name="Rechteck 28">
            <a:extLst>
              <a:ext uri="{FF2B5EF4-FFF2-40B4-BE49-F238E27FC236}">
                <a16:creationId xmlns:a16="http://schemas.microsoft.com/office/drawing/2014/main" id="{7F2C2951-AF02-41BD-AD74-88B0FFE48488}"/>
              </a:ext>
            </a:extLst>
          </p:cNvPr>
          <p:cNvSpPr/>
          <p:nvPr/>
        </p:nvSpPr>
        <p:spPr>
          <a:xfrm>
            <a:off x="4387321" y="4536927"/>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Miete</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Betriebskosten</a:t>
            </a:r>
          </a:p>
        </p:txBody>
      </p:sp>
      <p:sp>
        <p:nvSpPr>
          <p:cNvPr id="30" name="Rechteck 29">
            <a:extLst>
              <a:ext uri="{FF2B5EF4-FFF2-40B4-BE49-F238E27FC236}">
                <a16:creationId xmlns:a16="http://schemas.microsoft.com/office/drawing/2014/main" id="{D88F39EF-83F9-4AD2-BC50-A9851A7E8C28}"/>
              </a:ext>
            </a:extLst>
          </p:cNvPr>
          <p:cNvSpPr/>
          <p:nvPr/>
        </p:nvSpPr>
        <p:spPr>
          <a:xfrm rot="16200000">
            <a:off x="70191" y="3202938"/>
            <a:ext cx="1818818" cy="676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Anschaffungs-kosten</a:t>
            </a:r>
            <a:endParaRPr lang="de-AT" dirty="0">
              <a:solidFill>
                <a:schemeClr val="tx1">
                  <a:lumMod val="85000"/>
                  <a:lumOff val="15000"/>
                </a:schemeClr>
              </a:solidFill>
              <a:latin typeface="Corbel" panose="020B0503020204020204" pitchFamily="34" charset="0"/>
            </a:endParaRPr>
          </a:p>
        </p:txBody>
      </p:sp>
      <p:sp>
        <p:nvSpPr>
          <p:cNvPr id="31" name="Rechteck 30">
            <a:extLst>
              <a:ext uri="{FF2B5EF4-FFF2-40B4-BE49-F238E27FC236}">
                <a16:creationId xmlns:a16="http://schemas.microsoft.com/office/drawing/2014/main" id="{2C0E08EF-D8B3-4E6D-A92E-078EF547F241}"/>
              </a:ext>
            </a:extLst>
          </p:cNvPr>
          <p:cNvSpPr/>
          <p:nvPr/>
        </p:nvSpPr>
        <p:spPr>
          <a:xfrm rot="16200000">
            <a:off x="78014" y="5121782"/>
            <a:ext cx="1815380" cy="6509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Laufende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Kosten</a:t>
            </a:r>
            <a:endParaRPr lang="de-AT" dirty="0">
              <a:solidFill>
                <a:schemeClr val="tx1">
                  <a:lumMod val="85000"/>
                  <a:lumOff val="15000"/>
                </a:schemeClr>
              </a:solidFill>
              <a:latin typeface="Corbel" panose="020B0503020204020204" pitchFamily="34" charset="0"/>
            </a:endParaRPr>
          </a:p>
        </p:txBody>
      </p:sp>
    </p:spTree>
    <p:extLst>
      <p:ext uri="{BB962C8B-B14F-4D97-AF65-F5344CB8AC3E}">
        <p14:creationId xmlns:p14="http://schemas.microsoft.com/office/powerpoint/2010/main" val="198668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4" grpId="0" animBg="1"/>
      <p:bldP spid="27" grpId="0" animBg="1"/>
      <p:bldP spid="28" grpId="0" animBg="1"/>
      <p:bldP spid="29" grpId="0" animBg="1"/>
      <p:bldP spid="30"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1: Wohnen</a:t>
            </a:r>
          </a:p>
        </p:txBody>
      </p:sp>
      <p:pic>
        <p:nvPicPr>
          <p:cNvPr id="18" name="Grafik 17"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554735"/>
            <a:ext cx="1409035" cy="2777636"/>
          </a:xfrm>
          <a:prstGeom prst="rect">
            <a:avLst/>
          </a:prstGeom>
          <a:noFill/>
          <a:ln>
            <a:noFill/>
          </a:ln>
          <a:extLst>
            <a:ext uri="{53640926-AAD7-44D8-BBD7-CCE9431645EC}">
              <a14:shadowObscured xmlns:a14="http://schemas.microsoft.com/office/drawing/2010/main"/>
            </a:ext>
          </a:extLst>
        </p:spPr>
      </p:pic>
      <p:sp>
        <p:nvSpPr>
          <p:cNvPr id="21" name="Sprechblase: rechteckig mit abgerundeten Ecken 20">
            <a:extLst>
              <a:ext uri="{FF2B5EF4-FFF2-40B4-BE49-F238E27FC236}">
                <a16:creationId xmlns:a16="http://schemas.microsoft.com/office/drawing/2014/main" id="{C2EA0CA2-DBC2-4A11-9CC2-0346102029D1}"/>
              </a:ext>
            </a:extLst>
          </p:cNvPr>
          <p:cNvSpPr/>
          <p:nvPr/>
        </p:nvSpPr>
        <p:spPr>
          <a:xfrm>
            <a:off x="685034" y="1552353"/>
            <a:ext cx="2716407" cy="1723626"/>
          </a:xfrm>
          <a:prstGeom prst="wedgeRoundRectCallout">
            <a:avLst>
              <a:gd name="adj1" fmla="val 709"/>
              <a:gd name="adj2" fmla="val 79330"/>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möchtest eine Wohnung mieten.</a:t>
            </a:r>
          </a:p>
          <a:p>
            <a:pPr algn="ctr">
              <a:spcBef>
                <a:spcPts val="1200"/>
              </a:spcBef>
            </a:pPr>
            <a:r>
              <a:rPr lang="de-AT" dirty="0">
                <a:solidFill>
                  <a:schemeClr val="tx1">
                    <a:lumMod val="85000"/>
                    <a:lumOff val="15000"/>
                  </a:schemeClr>
                </a:solidFill>
                <a:latin typeface="Corbel" panose="020B0503020204020204" pitchFamily="34" charset="0"/>
              </a:rPr>
              <a:t>Welche Kosten kommen </a:t>
            </a:r>
            <a:r>
              <a:rPr lang="de-AT" b="1" dirty="0">
                <a:solidFill>
                  <a:schemeClr val="tx1">
                    <a:lumMod val="85000"/>
                    <a:lumOff val="15000"/>
                  </a:schemeClr>
                </a:solidFill>
                <a:latin typeface="Corbel" panose="020B0503020204020204" pitchFamily="34" charset="0"/>
              </a:rPr>
              <a:t>sicher</a:t>
            </a:r>
            <a:r>
              <a:rPr lang="de-AT" dirty="0">
                <a:solidFill>
                  <a:schemeClr val="tx1">
                    <a:lumMod val="85000"/>
                    <a:lumOff val="15000"/>
                  </a:schemeClr>
                </a:solidFill>
                <a:latin typeface="Corbel" panose="020B0503020204020204" pitchFamily="34" charset="0"/>
              </a:rPr>
              <a:t> auf dich zu?</a:t>
            </a:r>
          </a:p>
        </p:txBody>
      </p:sp>
      <p:sp>
        <p:nvSpPr>
          <p:cNvPr id="23" name="Rechteck: abgerundete Ecken 22">
            <a:extLst>
              <a:ext uri="{FF2B5EF4-FFF2-40B4-BE49-F238E27FC236}">
                <a16:creationId xmlns:a16="http://schemas.microsoft.com/office/drawing/2014/main" id="{D689C67D-F59F-401A-9B82-A228C92F90C3}"/>
              </a:ext>
            </a:extLst>
          </p:cNvPr>
          <p:cNvSpPr/>
          <p:nvPr/>
        </p:nvSpPr>
        <p:spPr>
          <a:xfrm>
            <a:off x="4009515" y="303450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monatliche Miete</a:t>
            </a:r>
          </a:p>
        </p:txBody>
      </p:sp>
      <p:sp>
        <p:nvSpPr>
          <p:cNvPr id="25" name="Rechteck: abgerundete Ecken 24">
            <a:extLst>
              <a:ext uri="{FF2B5EF4-FFF2-40B4-BE49-F238E27FC236}">
                <a16:creationId xmlns:a16="http://schemas.microsoft.com/office/drawing/2014/main" id="{9335EEE3-5A44-49C3-86BC-23CBC8AFA96B}"/>
              </a:ext>
            </a:extLst>
          </p:cNvPr>
          <p:cNvSpPr/>
          <p:nvPr/>
        </p:nvSpPr>
        <p:spPr>
          <a:xfrm>
            <a:off x="4001414" y="2269167"/>
            <a:ext cx="7218462" cy="623724"/>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Maklerprovision für die Vermittlung der Wohnung</a:t>
            </a:r>
          </a:p>
        </p:txBody>
      </p:sp>
      <p:sp>
        <p:nvSpPr>
          <p:cNvPr id="27" name="Rechteck: abgerundete Ecken 26">
            <a:extLst>
              <a:ext uri="{FF2B5EF4-FFF2-40B4-BE49-F238E27FC236}">
                <a16:creationId xmlns:a16="http://schemas.microsoft.com/office/drawing/2014/main" id="{89C0264F-E463-48AF-ADE3-494A742A7B0C}"/>
              </a:ext>
            </a:extLst>
          </p:cNvPr>
          <p:cNvSpPr/>
          <p:nvPr/>
        </p:nvSpPr>
        <p:spPr>
          <a:xfrm>
            <a:off x="4009517" y="379983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monatliche Betriebskosten für Strom, Heizung etc.</a:t>
            </a:r>
          </a:p>
        </p:txBody>
      </p:sp>
      <p:sp>
        <p:nvSpPr>
          <p:cNvPr id="29" name="Rechteck: abgerundete Ecken 28">
            <a:extLst>
              <a:ext uri="{FF2B5EF4-FFF2-40B4-BE49-F238E27FC236}">
                <a16:creationId xmlns:a16="http://schemas.microsoft.com/office/drawing/2014/main" id="{07E2C6D2-B732-4006-8DC7-E0E5C8239133}"/>
              </a:ext>
            </a:extLst>
          </p:cNvPr>
          <p:cNvSpPr/>
          <p:nvPr/>
        </p:nvSpPr>
        <p:spPr>
          <a:xfrm>
            <a:off x="4009517" y="456517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Grunderwerbsteuer</a:t>
            </a:r>
          </a:p>
        </p:txBody>
      </p:sp>
      <p:sp>
        <p:nvSpPr>
          <p:cNvPr id="9" name="Rechteck: abgerundete Ecken 8">
            <a:extLst>
              <a:ext uri="{FF2B5EF4-FFF2-40B4-BE49-F238E27FC236}">
                <a16:creationId xmlns:a16="http://schemas.microsoft.com/office/drawing/2014/main" id="{6224AC53-4F07-4C37-A0BF-23E3FCCDC943}"/>
              </a:ext>
            </a:extLst>
          </p:cNvPr>
          <p:cNvSpPr/>
          <p:nvPr/>
        </p:nvSpPr>
        <p:spPr>
          <a:xfrm>
            <a:off x="4009517" y="533050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Kaution, die du in der Regel bei Auszug wieder zurückbekommst</a:t>
            </a:r>
          </a:p>
        </p:txBody>
      </p:sp>
    </p:spTree>
    <p:extLst>
      <p:ext uri="{BB962C8B-B14F-4D97-AF65-F5344CB8AC3E}">
        <p14:creationId xmlns:p14="http://schemas.microsoft.com/office/powerpoint/2010/main" val="168958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7" grpId="0" animBg="1"/>
      <p:bldP spid="29"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1: Wohnen</a:t>
            </a:r>
          </a:p>
        </p:txBody>
      </p:sp>
      <p:pic>
        <p:nvPicPr>
          <p:cNvPr id="18" name="Grafik 17"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554735"/>
            <a:ext cx="1409035" cy="2777636"/>
          </a:xfrm>
          <a:prstGeom prst="rect">
            <a:avLst/>
          </a:prstGeom>
          <a:noFill/>
          <a:ln>
            <a:noFill/>
          </a:ln>
          <a:extLst>
            <a:ext uri="{53640926-AAD7-44D8-BBD7-CCE9431645EC}">
              <a14:shadowObscured xmlns:a14="http://schemas.microsoft.com/office/drawing/2010/main"/>
            </a:ext>
          </a:extLst>
        </p:spPr>
      </p:pic>
      <p:sp>
        <p:nvSpPr>
          <p:cNvPr id="21" name="Sprechblase: rechteckig mit abgerundeten Ecken 20">
            <a:extLst>
              <a:ext uri="{FF2B5EF4-FFF2-40B4-BE49-F238E27FC236}">
                <a16:creationId xmlns:a16="http://schemas.microsoft.com/office/drawing/2014/main" id="{C2EA0CA2-DBC2-4A11-9CC2-0346102029D1}"/>
              </a:ext>
            </a:extLst>
          </p:cNvPr>
          <p:cNvSpPr/>
          <p:nvPr/>
        </p:nvSpPr>
        <p:spPr>
          <a:xfrm>
            <a:off x="685034" y="1552353"/>
            <a:ext cx="2716407" cy="1723626"/>
          </a:xfrm>
          <a:prstGeom prst="wedgeRoundRectCallout">
            <a:avLst>
              <a:gd name="adj1" fmla="val 709"/>
              <a:gd name="adj2" fmla="val 79330"/>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möchtest eine Wohnung mieten.</a:t>
            </a:r>
          </a:p>
          <a:p>
            <a:pPr algn="ctr">
              <a:spcBef>
                <a:spcPts val="1200"/>
              </a:spcBef>
            </a:pPr>
            <a:r>
              <a:rPr lang="de-AT" dirty="0">
                <a:solidFill>
                  <a:schemeClr val="tx1">
                    <a:lumMod val="85000"/>
                    <a:lumOff val="15000"/>
                  </a:schemeClr>
                </a:solidFill>
                <a:latin typeface="Corbel" panose="020B0503020204020204" pitchFamily="34" charset="0"/>
              </a:rPr>
              <a:t>Welche Kosten kommen </a:t>
            </a:r>
            <a:r>
              <a:rPr lang="de-AT" b="1" dirty="0">
                <a:solidFill>
                  <a:schemeClr val="tx1">
                    <a:lumMod val="85000"/>
                    <a:lumOff val="15000"/>
                  </a:schemeClr>
                </a:solidFill>
                <a:latin typeface="Corbel" panose="020B0503020204020204" pitchFamily="34" charset="0"/>
              </a:rPr>
              <a:t>sicher</a:t>
            </a:r>
            <a:r>
              <a:rPr lang="de-AT" dirty="0">
                <a:solidFill>
                  <a:schemeClr val="tx1">
                    <a:lumMod val="85000"/>
                    <a:lumOff val="15000"/>
                  </a:schemeClr>
                </a:solidFill>
                <a:latin typeface="Corbel" panose="020B0503020204020204" pitchFamily="34" charset="0"/>
              </a:rPr>
              <a:t> auf dich zu?</a:t>
            </a:r>
          </a:p>
        </p:txBody>
      </p:sp>
      <p:sp>
        <p:nvSpPr>
          <p:cNvPr id="23" name="Rechteck: abgerundete Ecken 22">
            <a:extLst>
              <a:ext uri="{FF2B5EF4-FFF2-40B4-BE49-F238E27FC236}">
                <a16:creationId xmlns:a16="http://schemas.microsoft.com/office/drawing/2014/main" id="{D689C67D-F59F-401A-9B82-A228C92F90C3}"/>
              </a:ext>
            </a:extLst>
          </p:cNvPr>
          <p:cNvSpPr/>
          <p:nvPr/>
        </p:nvSpPr>
        <p:spPr>
          <a:xfrm>
            <a:off x="4009515" y="3034501"/>
            <a:ext cx="7218461" cy="623725"/>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monatliche Miete</a:t>
            </a:r>
          </a:p>
        </p:txBody>
      </p:sp>
      <p:sp>
        <p:nvSpPr>
          <p:cNvPr id="25" name="Rechteck: abgerundete Ecken 24">
            <a:extLst>
              <a:ext uri="{FF2B5EF4-FFF2-40B4-BE49-F238E27FC236}">
                <a16:creationId xmlns:a16="http://schemas.microsoft.com/office/drawing/2014/main" id="{9335EEE3-5A44-49C3-86BC-23CBC8AFA96B}"/>
              </a:ext>
            </a:extLst>
          </p:cNvPr>
          <p:cNvSpPr/>
          <p:nvPr/>
        </p:nvSpPr>
        <p:spPr>
          <a:xfrm>
            <a:off x="4001414" y="2269167"/>
            <a:ext cx="7218462" cy="623724"/>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Maklerprovision für die Vermittlung der Wohnung</a:t>
            </a:r>
          </a:p>
        </p:txBody>
      </p:sp>
      <p:sp>
        <p:nvSpPr>
          <p:cNvPr id="27" name="Rechteck: abgerundete Ecken 26">
            <a:extLst>
              <a:ext uri="{FF2B5EF4-FFF2-40B4-BE49-F238E27FC236}">
                <a16:creationId xmlns:a16="http://schemas.microsoft.com/office/drawing/2014/main" id="{89C0264F-E463-48AF-ADE3-494A742A7B0C}"/>
              </a:ext>
            </a:extLst>
          </p:cNvPr>
          <p:cNvSpPr/>
          <p:nvPr/>
        </p:nvSpPr>
        <p:spPr>
          <a:xfrm>
            <a:off x="4009517" y="3799836"/>
            <a:ext cx="7218461" cy="623725"/>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monatliche Betriebskosten für Strom, Heizung etc.</a:t>
            </a:r>
          </a:p>
        </p:txBody>
      </p:sp>
      <p:sp>
        <p:nvSpPr>
          <p:cNvPr id="29" name="Rechteck: abgerundete Ecken 28">
            <a:extLst>
              <a:ext uri="{FF2B5EF4-FFF2-40B4-BE49-F238E27FC236}">
                <a16:creationId xmlns:a16="http://schemas.microsoft.com/office/drawing/2014/main" id="{07E2C6D2-B732-4006-8DC7-E0E5C8239133}"/>
              </a:ext>
            </a:extLst>
          </p:cNvPr>
          <p:cNvSpPr/>
          <p:nvPr/>
        </p:nvSpPr>
        <p:spPr>
          <a:xfrm>
            <a:off x="4009517" y="456517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Grunderwerbsteuer</a:t>
            </a:r>
          </a:p>
        </p:txBody>
      </p:sp>
      <p:sp>
        <p:nvSpPr>
          <p:cNvPr id="9" name="Rechteck: abgerundete Ecken 8">
            <a:extLst>
              <a:ext uri="{FF2B5EF4-FFF2-40B4-BE49-F238E27FC236}">
                <a16:creationId xmlns:a16="http://schemas.microsoft.com/office/drawing/2014/main" id="{6224AC53-4F07-4C37-A0BF-23E3FCCDC943}"/>
              </a:ext>
            </a:extLst>
          </p:cNvPr>
          <p:cNvSpPr/>
          <p:nvPr/>
        </p:nvSpPr>
        <p:spPr>
          <a:xfrm>
            <a:off x="4009517" y="533050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Kaution, die du in der Regel bei Auszug wieder zurückbekommst</a:t>
            </a:r>
          </a:p>
        </p:txBody>
      </p:sp>
    </p:spTree>
    <p:extLst>
      <p:ext uri="{BB962C8B-B14F-4D97-AF65-F5344CB8AC3E}">
        <p14:creationId xmlns:p14="http://schemas.microsoft.com/office/powerpoint/2010/main" val="322098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1: Wohnen</a:t>
            </a:r>
          </a:p>
        </p:txBody>
      </p:sp>
      <p:pic>
        <p:nvPicPr>
          <p:cNvPr id="18" name="Grafik 17"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554735"/>
            <a:ext cx="1409035" cy="2777636"/>
          </a:xfrm>
          <a:prstGeom prst="rect">
            <a:avLst/>
          </a:prstGeom>
          <a:noFill/>
          <a:ln>
            <a:noFill/>
          </a:ln>
          <a:extLst>
            <a:ext uri="{53640926-AAD7-44D8-BBD7-CCE9431645EC}">
              <a14:shadowObscured xmlns:a14="http://schemas.microsoft.com/office/drawing/2010/main"/>
            </a:ext>
          </a:extLst>
        </p:spPr>
      </p:pic>
      <p:sp>
        <p:nvSpPr>
          <p:cNvPr id="21" name="Sprechblase: rechteckig mit abgerundeten Ecken 20">
            <a:extLst>
              <a:ext uri="{FF2B5EF4-FFF2-40B4-BE49-F238E27FC236}">
                <a16:creationId xmlns:a16="http://schemas.microsoft.com/office/drawing/2014/main" id="{C2EA0CA2-DBC2-4A11-9CC2-0346102029D1}"/>
              </a:ext>
            </a:extLst>
          </p:cNvPr>
          <p:cNvSpPr/>
          <p:nvPr/>
        </p:nvSpPr>
        <p:spPr>
          <a:xfrm>
            <a:off x="685034" y="1552353"/>
            <a:ext cx="2716407" cy="1723626"/>
          </a:xfrm>
          <a:prstGeom prst="wedgeRoundRectCallout">
            <a:avLst>
              <a:gd name="adj1" fmla="val 709"/>
              <a:gd name="adj2" fmla="val 79330"/>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möchtest eine Wohnung mieten.</a:t>
            </a:r>
          </a:p>
          <a:p>
            <a:pPr algn="ctr">
              <a:spcBef>
                <a:spcPts val="1200"/>
              </a:spcBef>
            </a:pPr>
            <a:r>
              <a:rPr lang="de-AT" dirty="0">
                <a:solidFill>
                  <a:schemeClr val="tx1">
                    <a:lumMod val="85000"/>
                    <a:lumOff val="15000"/>
                  </a:schemeClr>
                </a:solidFill>
                <a:latin typeface="Corbel" panose="020B0503020204020204" pitchFamily="34" charset="0"/>
              </a:rPr>
              <a:t>Welche Kosten kommen </a:t>
            </a:r>
            <a:r>
              <a:rPr lang="de-AT" b="1" dirty="0">
                <a:solidFill>
                  <a:schemeClr val="tx1">
                    <a:lumMod val="85000"/>
                    <a:lumOff val="15000"/>
                  </a:schemeClr>
                </a:solidFill>
                <a:latin typeface="Corbel" panose="020B0503020204020204" pitchFamily="34" charset="0"/>
              </a:rPr>
              <a:t>eventuell</a:t>
            </a:r>
            <a:r>
              <a:rPr lang="de-AT" dirty="0">
                <a:solidFill>
                  <a:schemeClr val="tx1">
                    <a:lumMod val="85000"/>
                    <a:lumOff val="15000"/>
                  </a:schemeClr>
                </a:solidFill>
                <a:latin typeface="Corbel" panose="020B0503020204020204" pitchFamily="34" charset="0"/>
              </a:rPr>
              <a:t> auf dich zu?</a:t>
            </a:r>
          </a:p>
        </p:txBody>
      </p:sp>
      <p:sp>
        <p:nvSpPr>
          <p:cNvPr id="23" name="Rechteck: abgerundete Ecken 22">
            <a:extLst>
              <a:ext uri="{FF2B5EF4-FFF2-40B4-BE49-F238E27FC236}">
                <a16:creationId xmlns:a16="http://schemas.microsoft.com/office/drawing/2014/main" id="{D689C67D-F59F-401A-9B82-A228C92F90C3}"/>
              </a:ext>
            </a:extLst>
          </p:cNvPr>
          <p:cNvSpPr/>
          <p:nvPr/>
        </p:nvSpPr>
        <p:spPr>
          <a:xfrm>
            <a:off x="4009515" y="303450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monatliche Miete</a:t>
            </a:r>
          </a:p>
        </p:txBody>
      </p:sp>
      <p:sp>
        <p:nvSpPr>
          <p:cNvPr id="25" name="Rechteck: abgerundete Ecken 24">
            <a:extLst>
              <a:ext uri="{FF2B5EF4-FFF2-40B4-BE49-F238E27FC236}">
                <a16:creationId xmlns:a16="http://schemas.microsoft.com/office/drawing/2014/main" id="{9335EEE3-5A44-49C3-86BC-23CBC8AFA96B}"/>
              </a:ext>
            </a:extLst>
          </p:cNvPr>
          <p:cNvSpPr/>
          <p:nvPr/>
        </p:nvSpPr>
        <p:spPr>
          <a:xfrm>
            <a:off x="4001414" y="2269167"/>
            <a:ext cx="7218462" cy="623724"/>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Maklerprovision für die Vermittlung der Wohnung</a:t>
            </a:r>
          </a:p>
        </p:txBody>
      </p:sp>
      <p:sp>
        <p:nvSpPr>
          <p:cNvPr id="27" name="Rechteck: abgerundete Ecken 26">
            <a:extLst>
              <a:ext uri="{FF2B5EF4-FFF2-40B4-BE49-F238E27FC236}">
                <a16:creationId xmlns:a16="http://schemas.microsoft.com/office/drawing/2014/main" id="{89C0264F-E463-48AF-ADE3-494A742A7B0C}"/>
              </a:ext>
            </a:extLst>
          </p:cNvPr>
          <p:cNvSpPr/>
          <p:nvPr/>
        </p:nvSpPr>
        <p:spPr>
          <a:xfrm>
            <a:off x="4009517" y="379983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monatliche Betriebskosten für Strom, Heizung etc.</a:t>
            </a:r>
          </a:p>
        </p:txBody>
      </p:sp>
      <p:sp>
        <p:nvSpPr>
          <p:cNvPr id="29" name="Rechteck: abgerundete Ecken 28">
            <a:extLst>
              <a:ext uri="{FF2B5EF4-FFF2-40B4-BE49-F238E27FC236}">
                <a16:creationId xmlns:a16="http://schemas.microsoft.com/office/drawing/2014/main" id="{07E2C6D2-B732-4006-8DC7-E0E5C8239133}"/>
              </a:ext>
            </a:extLst>
          </p:cNvPr>
          <p:cNvSpPr/>
          <p:nvPr/>
        </p:nvSpPr>
        <p:spPr>
          <a:xfrm>
            <a:off x="4009517" y="456517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Grunderwerbsteuer</a:t>
            </a:r>
          </a:p>
        </p:txBody>
      </p:sp>
      <p:sp>
        <p:nvSpPr>
          <p:cNvPr id="9" name="Rechteck: abgerundete Ecken 8">
            <a:extLst>
              <a:ext uri="{FF2B5EF4-FFF2-40B4-BE49-F238E27FC236}">
                <a16:creationId xmlns:a16="http://schemas.microsoft.com/office/drawing/2014/main" id="{6224AC53-4F07-4C37-A0BF-23E3FCCDC943}"/>
              </a:ext>
            </a:extLst>
          </p:cNvPr>
          <p:cNvSpPr/>
          <p:nvPr/>
        </p:nvSpPr>
        <p:spPr>
          <a:xfrm>
            <a:off x="4009517" y="533050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Kaution, die du in der Regel bei Auszug wieder zurückbekommst</a:t>
            </a:r>
          </a:p>
        </p:txBody>
      </p:sp>
    </p:spTree>
    <p:extLst>
      <p:ext uri="{BB962C8B-B14F-4D97-AF65-F5344CB8AC3E}">
        <p14:creationId xmlns:p14="http://schemas.microsoft.com/office/powerpoint/2010/main" val="327992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1: Wohnen</a:t>
            </a:r>
          </a:p>
        </p:txBody>
      </p:sp>
      <p:pic>
        <p:nvPicPr>
          <p:cNvPr id="18" name="Grafik 17"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554735"/>
            <a:ext cx="1409035" cy="2777636"/>
          </a:xfrm>
          <a:prstGeom prst="rect">
            <a:avLst/>
          </a:prstGeom>
          <a:noFill/>
          <a:ln>
            <a:noFill/>
          </a:ln>
          <a:extLst>
            <a:ext uri="{53640926-AAD7-44D8-BBD7-CCE9431645EC}">
              <a14:shadowObscured xmlns:a14="http://schemas.microsoft.com/office/drawing/2010/main"/>
            </a:ext>
          </a:extLst>
        </p:spPr>
      </p:pic>
      <p:sp>
        <p:nvSpPr>
          <p:cNvPr id="21" name="Sprechblase: rechteckig mit abgerundeten Ecken 20">
            <a:extLst>
              <a:ext uri="{FF2B5EF4-FFF2-40B4-BE49-F238E27FC236}">
                <a16:creationId xmlns:a16="http://schemas.microsoft.com/office/drawing/2014/main" id="{C2EA0CA2-DBC2-4A11-9CC2-0346102029D1}"/>
              </a:ext>
            </a:extLst>
          </p:cNvPr>
          <p:cNvSpPr/>
          <p:nvPr/>
        </p:nvSpPr>
        <p:spPr>
          <a:xfrm>
            <a:off x="685034" y="1552353"/>
            <a:ext cx="2716407" cy="1723626"/>
          </a:xfrm>
          <a:prstGeom prst="wedgeRoundRectCallout">
            <a:avLst>
              <a:gd name="adj1" fmla="val 709"/>
              <a:gd name="adj2" fmla="val 79330"/>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möchtest eine Wohnung mieten.</a:t>
            </a:r>
          </a:p>
          <a:p>
            <a:pPr algn="ctr">
              <a:spcBef>
                <a:spcPts val="1200"/>
              </a:spcBef>
            </a:pPr>
            <a:r>
              <a:rPr lang="de-AT" dirty="0">
                <a:solidFill>
                  <a:schemeClr val="tx1">
                    <a:lumMod val="85000"/>
                    <a:lumOff val="15000"/>
                  </a:schemeClr>
                </a:solidFill>
                <a:latin typeface="Corbel" panose="020B0503020204020204" pitchFamily="34" charset="0"/>
              </a:rPr>
              <a:t>Welche Kosten kommen </a:t>
            </a:r>
            <a:r>
              <a:rPr lang="de-AT" b="1" dirty="0">
                <a:solidFill>
                  <a:schemeClr val="tx1">
                    <a:lumMod val="85000"/>
                    <a:lumOff val="15000"/>
                  </a:schemeClr>
                </a:solidFill>
                <a:latin typeface="Corbel" panose="020B0503020204020204" pitchFamily="34" charset="0"/>
              </a:rPr>
              <a:t>eventuell</a:t>
            </a:r>
            <a:r>
              <a:rPr lang="de-AT" dirty="0">
                <a:solidFill>
                  <a:schemeClr val="tx1">
                    <a:lumMod val="85000"/>
                    <a:lumOff val="15000"/>
                  </a:schemeClr>
                </a:solidFill>
                <a:latin typeface="Corbel" panose="020B0503020204020204" pitchFamily="34" charset="0"/>
              </a:rPr>
              <a:t> auf dich zu?</a:t>
            </a:r>
          </a:p>
        </p:txBody>
      </p:sp>
      <p:sp>
        <p:nvSpPr>
          <p:cNvPr id="23" name="Rechteck: abgerundete Ecken 22">
            <a:extLst>
              <a:ext uri="{FF2B5EF4-FFF2-40B4-BE49-F238E27FC236}">
                <a16:creationId xmlns:a16="http://schemas.microsoft.com/office/drawing/2014/main" id="{D689C67D-F59F-401A-9B82-A228C92F90C3}"/>
              </a:ext>
            </a:extLst>
          </p:cNvPr>
          <p:cNvSpPr/>
          <p:nvPr/>
        </p:nvSpPr>
        <p:spPr>
          <a:xfrm>
            <a:off x="4009515" y="303450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monatliche Miete</a:t>
            </a:r>
          </a:p>
        </p:txBody>
      </p:sp>
      <p:sp>
        <p:nvSpPr>
          <p:cNvPr id="25" name="Rechteck: abgerundete Ecken 24">
            <a:extLst>
              <a:ext uri="{FF2B5EF4-FFF2-40B4-BE49-F238E27FC236}">
                <a16:creationId xmlns:a16="http://schemas.microsoft.com/office/drawing/2014/main" id="{9335EEE3-5A44-49C3-86BC-23CBC8AFA96B}"/>
              </a:ext>
            </a:extLst>
          </p:cNvPr>
          <p:cNvSpPr/>
          <p:nvPr/>
        </p:nvSpPr>
        <p:spPr>
          <a:xfrm>
            <a:off x="4001414" y="2269167"/>
            <a:ext cx="7218462" cy="623724"/>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Maklerprovision für die Vermittlung der Wohnung</a:t>
            </a:r>
          </a:p>
        </p:txBody>
      </p:sp>
      <p:sp>
        <p:nvSpPr>
          <p:cNvPr id="27" name="Rechteck: abgerundete Ecken 26">
            <a:extLst>
              <a:ext uri="{FF2B5EF4-FFF2-40B4-BE49-F238E27FC236}">
                <a16:creationId xmlns:a16="http://schemas.microsoft.com/office/drawing/2014/main" id="{89C0264F-E463-48AF-ADE3-494A742A7B0C}"/>
              </a:ext>
            </a:extLst>
          </p:cNvPr>
          <p:cNvSpPr/>
          <p:nvPr/>
        </p:nvSpPr>
        <p:spPr>
          <a:xfrm>
            <a:off x="4009517" y="3799836"/>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monatliche Betriebskosten für Strom, Heizung etc.</a:t>
            </a:r>
          </a:p>
        </p:txBody>
      </p:sp>
      <p:sp>
        <p:nvSpPr>
          <p:cNvPr id="29" name="Rechteck: abgerundete Ecken 28">
            <a:extLst>
              <a:ext uri="{FF2B5EF4-FFF2-40B4-BE49-F238E27FC236}">
                <a16:creationId xmlns:a16="http://schemas.microsoft.com/office/drawing/2014/main" id="{07E2C6D2-B732-4006-8DC7-E0E5C8239133}"/>
              </a:ext>
            </a:extLst>
          </p:cNvPr>
          <p:cNvSpPr/>
          <p:nvPr/>
        </p:nvSpPr>
        <p:spPr>
          <a:xfrm>
            <a:off x="4009517" y="4565171"/>
            <a:ext cx="7218461" cy="62372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Grunderwerbsteuer</a:t>
            </a:r>
          </a:p>
        </p:txBody>
      </p:sp>
      <p:sp>
        <p:nvSpPr>
          <p:cNvPr id="9" name="Rechteck: abgerundete Ecken 8">
            <a:extLst>
              <a:ext uri="{FF2B5EF4-FFF2-40B4-BE49-F238E27FC236}">
                <a16:creationId xmlns:a16="http://schemas.microsoft.com/office/drawing/2014/main" id="{6224AC53-4F07-4C37-A0BF-23E3FCCDC943}"/>
              </a:ext>
            </a:extLst>
          </p:cNvPr>
          <p:cNvSpPr/>
          <p:nvPr/>
        </p:nvSpPr>
        <p:spPr>
          <a:xfrm>
            <a:off x="4009517" y="5330506"/>
            <a:ext cx="7218461" cy="623725"/>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Kaution, die du in der Regel bei Auszug wieder zurückbekommst</a:t>
            </a:r>
          </a:p>
        </p:txBody>
      </p:sp>
    </p:spTree>
    <p:extLst>
      <p:ext uri="{BB962C8B-B14F-4D97-AF65-F5344CB8AC3E}">
        <p14:creationId xmlns:p14="http://schemas.microsoft.com/office/powerpoint/2010/main" val="3026558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Grafik 16" descr="Auto">
            <a:extLst>
              <a:ext uri="{FF2B5EF4-FFF2-40B4-BE49-F238E27FC236}">
                <a16:creationId xmlns:a16="http://schemas.microsoft.com/office/drawing/2014/main" id="{6B7D88F4-699B-4476-9268-A5EBD8314D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8038037" y="2231445"/>
            <a:ext cx="2266625" cy="2266625"/>
          </a:xfrm>
          <a:prstGeom prst="rect">
            <a:avLst/>
          </a:prstGeom>
        </p:spPr>
      </p:pic>
      <p:pic>
        <p:nvPicPr>
          <p:cNvPr id="18" name="Grafik 17" descr="Motorrad">
            <a:extLst>
              <a:ext uri="{FF2B5EF4-FFF2-40B4-BE49-F238E27FC236}">
                <a16:creationId xmlns:a16="http://schemas.microsoft.com/office/drawing/2014/main" id="{BC4F7D6A-E814-4FB7-A6E6-6E9D8FBDA6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8888441" y="1382626"/>
            <a:ext cx="1651199" cy="1651199"/>
          </a:xfrm>
          <a:prstGeom prst="rect">
            <a:avLst/>
          </a:prstGeom>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2: Mobilität</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7">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2" name="Denkblase: wolkenförmig 21">
            <a:extLst>
              <a:ext uri="{FF2B5EF4-FFF2-40B4-BE49-F238E27FC236}">
                <a16:creationId xmlns:a16="http://schemas.microsoft.com/office/drawing/2014/main" id="{3A97CEC2-5F86-437D-87A1-F75CF74EA7BE}"/>
              </a:ext>
            </a:extLst>
          </p:cNvPr>
          <p:cNvSpPr/>
          <p:nvPr/>
        </p:nvSpPr>
        <p:spPr>
          <a:xfrm>
            <a:off x="9918530" y="2476500"/>
            <a:ext cx="2055627" cy="1469138"/>
          </a:xfrm>
          <a:prstGeom prst="cloudCallout">
            <a:avLst>
              <a:gd name="adj1" fmla="val -55122"/>
              <a:gd name="adj2" fmla="val 72228"/>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kaufen oder leasen?</a:t>
            </a:r>
          </a:p>
        </p:txBody>
      </p:sp>
      <p:sp>
        <p:nvSpPr>
          <p:cNvPr id="30" name="Rechteck 29">
            <a:extLst>
              <a:ext uri="{FF2B5EF4-FFF2-40B4-BE49-F238E27FC236}">
                <a16:creationId xmlns:a16="http://schemas.microsoft.com/office/drawing/2014/main" id="{7A8BAE38-CFB7-4A1D-B67D-D06E532F122E}"/>
              </a:ext>
            </a:extLst>
          </p:cNvPr>
          <p:cNvSpPr/>
          <p:nvPr/>
        </p:nvSpPr>
        <p:spPr>
          <a:xfrm>
            <a:off x="1425605" y="1867834"/>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Eigentum</a:t>
            </a:r>
          </a:p>
        </p:txBody>
      </p:sp>
      <p:sp>
        <p:nvSpPr>
          <p:cNvPr id="31" name="Rechteck 30">
            <a:extLst>
              <a:ext uri="{FF2B5EF4-FFF2-40B4-BE49-F238E27FC236}">
                <a16:creationId xmlns:a16="http://schemas.microsoft.com/office/drawing/2014/main" id="{0DC9A9CA-18E4-4C38-A108-8E3F92E1A29B}"/>
              </a:ext>
            </a:extLst>
          </p:cNvPr>
          <p:cNvSpPr/>
          <p:nvPr/>
        </p:nvSpPr>
        <p:spPr>
          <a:xfrm>
            <a:off x="4373403" y="1867832"/>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Leasing</a:t>
            </a:r>
          </a:p>
        </p:txBody>
      </p:sp>
      <p:sp>
        <p:nvSpPr>
          <p:cNvPr id="32" name="Rechteck 31">
            <a:extLst>
              <a:ext uri="{FF2B5EF4-FFF2-40B4-BE49-F238E27FC236}">
                <a16:creationId xmlns:a16="http://schemas.microsoft.com/office/drawing/2014/main" id="{EE44B36B-1598-472D-97FE-88E13366DD07}"/>
              </a:ext>
            </a:extLst>
          </p:cNvPr>
          <p:cNvSpPr/>
          <p:nvPr/>
        </p:nvSpPr>
        <p:spPr>
          <a:xfrm>
            <a:off x="1425605" y="2631931"/>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Kaufpreis (ev. Kredit)</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Zulassungsgebühren</a:t>
            </a:r>
          </a:p>
        </p:txBody>
      </p:sp>
      <p:sp>
        <p:nvSpPr>
          <p:cNvPr id="33" name="Rechteck 32">
            <a:extLst>
              <a:ext uri="{FF2B5EF4-FFF2-40B4-BE49-F238E27FC236}">
                <a16:creationId xmlns:a16="http://schemas.microsoft.com/office/drawing/2014/main" id="{AD89E4C6-3B32-4058-AAF8-6412CC9F9816}"/>
              </a:ext>
            </a:extLst>
          </p:cNvPr>
          <p:cNvSpPr/>
          <p:nvPr/>
        </p:nvSpPr>
        <p:spPr>
          <a:xfrm>
            <a:off x="4387321" y="2631929"/>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Bearbeitungsgebühren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Zulassungsgebühren</a:t>
            </a:r>
          </a:p>
        </p:txBody>
      </p:sp>
      <p:sp>
        <p:nvSpPr>
          <p:cNvPr id="34" name="Rechteck 33">
            <a:extLst>
              <a:ext uri="{FF2B5EF4-FFF2-40B4-BE49-F238E27FC236}">
                <a16:creationId xmlns:a16="http://schemas.microsoft.com/office/drawing/2014/main" id="{8F68F02A-AF0F-4BAB-A14F-30BB7F2F76E8}"/>
              </a:ext>
            </a:extLst>
          </p:cNvPr>
          <p:cNvSpPr/>
          <p:nvPr/>
        </p:nvSpPr>
        <p:spPr>
          <a:xfrm>
            <a:off x="1425605" y="4536928"/>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Treibstoff</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Versicherung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Service, Reparaturen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ev. Zinsen + Kreditrückzahlung</a:t>
            </a:r>
          </a:p>
        </p:txBody>
      </p:sp>
      <p:sp>
        <p:nvSpPr>
          <p:cNvPr id="35" name="Rechteck 34">
            <a:extLst>
              <a:ext uri="{FF2B5EF4-FFF2-40B4-BE49-F238E27FC236}">
                <a16:creationId xmlns:a16="http://schemas.microsoft.com/office/drawing/2014/main" id="{10A54835-5C80-4500-8E36-A9E1C1221A17}"/>
              </a:ext>
            </a:extLst>
          </p:cNvPr>
          <p:cNvSpPr/>
          <p:nvPr/>
        </p:nvSpPr>
        <p:spPr>
          <a:xfrm>
            <a:off x="4387321" y="4536927"/>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Treibstoff</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Versicherung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Service, Reparaturen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Leasingrate</a:t>
            </a:r>
          </a:p>
        </p:txBody>
      </p:sp>
      <p:sp>
        <p:nvSpPr>
          <p:cNvPr id="36" name="Rechteck 35">
            <a:extLst>
              <a:ext uri="{FF2B5EF4-FFF2-40B4-BE49-F238E27FC236}">
                <a16:creationId xmlns:a16="http://schemas.microsoft.com/office/drawing/2014/main" id="{1EDEB980-C2AE-49FC-9D6B-B31471540310}"/>
              </a:ext>
            </a:extLst>
          </p:cNvPr>
          <p:cNvSpPr/>
          <p:nvPr/>
        </p:nvSpPr>
        <p:spPr>
          <a:xfrm rot="16200000">
            <a:off x="70191" y="3202938"/>
            <a:ext cx="1818818" cy="676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Anschaffungs-kosten</a:t>
            </a:r>
            <a:endParaRPr lang="de-AT" dirty="0">
              <a:solidFill>
                <a:schemeClr val="tx1">
                  <a:lumMod val="85000"/>
                  <a:lumOff val="15000"/>
                </a:schemeClr>
              </a:solidFill>
              <a:latin typeface="Corbel" panose="020B0503020204020204" pitchFamily="34" charset="0"/>
            </a:endParaRPr>
          </a:p>
        </p:txBody>
      </p:sp>
      <p:sp>
        <p:nvSpPr>
          <p:cNvPr id="37" name="Rechteck 36">
            <a:extLst>
              <a:ext uri="{FF2B5EF4-FFF2-40B4-BE49-F238E27FC236}">
                <a16:creationId xmlns:a16="http://schemas.microsoft.com/office/drawing/2014/main" id="{C86EDF81-3D80-45E9-9B23-DDC71C3D2A2C}"/>
              </a:ext>
            </a:extLst>
          </p:cNvPr>
          <p:cNvSpPr/>
          <p:nvPr/>
        </p:nvSpPr>
        <p:spPr>
          <a:xfrm rot="16200000">
            <a:off x="78014" y="5121782"/>
            <a:ext cx="1815380" cy="6509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Laufende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Kosten</a:t>
            </a:r>
            <a:endParaRPr lang="de-AT" dirty="0">
              <a:solidFill>
                <a:schemeClr val="tx1">
                  <a:lumMod val="85000"/>
                  <a:lumOff val="15000"/>
                </a:schemeClr>
              </a:solidFill>
              <a:latin typeface="Corbel" panose="020B0503020204020204" pitchFamily="34" charset="0"/>
            </a:endParaRPr>
          </a:p>
        </p:txBody>
      </p:sp>
    </p:spTree>
    <p:extLst>
      <p:ext uri="{BB962C8B-B14F-4D97-AF65-F5344CB8AC3E}">
        <p14:creationId xmlns:p14="http://schemas.microsoft.com/office/powerpoint/2010/main" val="152445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15" descr="Smartphone">
            <a:extLst>
              <a:ext uri="{FF2B5EF4-FFF2-40B4-BE49-F238E27FC236}">
                <a16:creationId xmlns:a16="http://schemas.microsoft.com/office/drawing/2014/main" id="{95210A8D-CBF9-4BB3-A42D-148B61A4E2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437361">
            <a:off x="8467737" y="2054992"/>
            <a:ext cx="2064218" cy="2064218"/>
          </a:xfrm>
          <a:prstGeom prst="rect">
            <a:avLst/>
          </a:prstGeom>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3: Kommunikation</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5">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2" name="Denkblase: wolkenförmig 21">
            <a:extLst>
              <a:ext uri="{FF2B5EF4-FFF2-40B4-BE49-F238E27FC236}">
                <a16:creationId xmlns:a16="http://schemas.microsoft.com/office/drawing/2014/main" id="{3A97CEC2-5F86-437D-87A1-F75CF74EA7BE}"/>
              </a:ext>
            </a:extLst>
          </p:cNvPr>
          <p:cNvSpPr/>
          <p:nvPr/>
        </p:nvSpPr>
        <p:spPr>
          <a:xfrm>
            <a:off x="9918530" y="2476500"/>
            <a:ext cx="2055627" cy="1469138"/>
          </a:xfrm>
          <a:prstGeom prst="cloudCallout">
            <a:avLst>
              <a:gd name="adj1" fmla="val -55122"/>
              <a:gd name="adj2" fmla="val 72228"/>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Vertrag oder Wertkarte?</a:t>
            </a:r>
          </a:p>
        </p:txBody>
      </p:sp>
      <p:sp>
        <p:nvSpPr>
          <p:cNvPr id="30" name="Rechteck 29">
            <a:extLst>
              <a:ext uri="{FF2B5EF4-FFF2-40B4-BE49-F238E27FC236}">
                <a16:creationId xmlns:a16="http://schemas.microsoft.com/office/drawing/2014/main" id="{7A8BAE38-CFB7-4A1D-B67D-D06E532F122E}"/>
              </a:ext>
            </a:extLst>
          </p:cNvPr>
          <p:cNvSpPr/>
          <p:nvPr/>
        </p:nvSpPr>
        <p:spPr>
          <a:xfrm>
            <a:off x="1425605" y="1867834"/>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Vertragshandy</a:t>
            </a:r>
          </a:p>
        </p:txBody>
      </p:sp>
      <p:sp>
        <p:nvSpPr>
          <p:cNvPr id="31" name="Rechteck 30">
            <a:extLst>
              <a:ext uri="{FF2B5EF4-FFF2-40B4-BE49-F238E27FC236}">
                <a16:creationId xmlns:a16="http://schemas.microsoft.com/office/drawing/2014/main" id="{0DC9A9CA-18E4-4C38-A108-8E3F92E1A29B}"/>
              </a:ext>
            </a:extLst>
          </p:cNvPr>
          <p:cNvSpPr/>
          <p:nvPr/>
        </p:nvSpPr>
        <p:spPr>
          <a:xfrm>
            <a:off x="4373403" y="1867832"/>
            <a:ext cx="2854919" cy="67791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400" b="1" dirty="0">
                <a:solidFill>
                  <a:srgbClr val="006067"/>
                </a:solidFill>
                <a:latin typeface="Corbel" panose="020B0503020204020204" pitchFamily="34" charset="0"/>
              </a:rPr>
              <a:t>Wertkartenhandy</a:t>
            </a:r>
          </a:p>
        </p:txBody>
      </p:sp>
      <p:sp>
        <p:nvSpPr>
          <p:cNvPr id="32" name="Rechteck 31">
            <a:extLst>
              <a:ext uri="{FF2B5EF4-FFF2-40B4-BE49-F238E27FC236}">
                <a16:creationId xmlns:a16="http://schemas.microsoft.com/office/drawing/2014/main" id="{EE44B36B-1598-472D-97FE-88E13366DD07}"/>
              </a:ext>
            </a:extLst>
          </p:cNvPr>
          <p:cNvSpPr/>
          <p:nvPr/>
        </p:nvSpPr>
        <p:spPr>
          <a:xfrm>
            <a:off x="1425605" y="2631931"/>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keine/geringe Kosten für das Gerät (Kauf über Tarifanbieter)</a:t>
            </a:r>
          </a:p>
        </p:txBody>
      </p:sp>
      <p:sp>
        <p:nvSpPr>
          <p:cNvPr id="33" name="Rechteck 32">
            <a:extLst>
              <a:ext uri="{FF2B5EF4-FFF2-40B4-BE49-F238E27FC236}">
                <a16:creationId xmlns:a16="http://schemas.microsoft.com/office/drawing/2014/main" id="{AD89E4C6-3B32-4058-AAF8-6412CC9F9816}"/>
              </a:ext>
            </a:extLst>
          </p:cNvPr>
          <p:cNvSpPr/>
          <p:nvPr/>
        </p:nvSpPr>
        <p:spPr>
          <a:xfrm>
            <a:off x="4387321" y="2631929"/>
            <a:ext cx="2854919" cy="18188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hohe Kosten für das Gerät (separater Kauf)</a:t>
            </a:r>
          </a:p>
        </p:txBody>
      </p:sp>
      <p:sp>
        <p:nvSpPr>
          <p:cNvPr id="34" name="Rechteck 33">
            <a:extLst>
              <a:ext uri="{FF2B5EF4-FFF2-40B4-BE49-F238E27FC236}">
                <a16:creationId xmlns:a16="http://schemas.microsoft.com/office/drawing/2014/main" id="{8F68F02A-AF0F-4BAB-A14F-30BB7F2F76E8}"/>
              </a:ext>
            </a:extLst>
          </p:cNvPr>
          <p:cNvSpPr/>
          <p:nvPr/>
        </p:nvSpPr>
        <p:spPr>
          <a:xfrm>
            <a:off x="1425605" y="4536928"/>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hoher monatlicher Tarif (Vertragsbindung!)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kostenpflichtige Zusatzoptionen/Apps</a:t>
            </a:r>
          </a:p>
        </p:txBody>
      </p:sp>
      <p:sp>
        <p:nvSpPr>
          <p:cNvPr id="35" name="Rechteck 34">
            <a:extLst>
              <a:ext uri="{FF2B5EF4-FFF2-40B4-BE49-F238E27FC236}">
                <a16:creationId xmlns:a16="http://schemas.microsoft.com/office/drawing/2014/main" id="{10A54835-5C80-4500-8E36-A9E1C1221A17}"/>
              </a:ext>
            </a:extLst>
          </p:cNvPr>
          <p:cNvSpPr/>
          <p:nvPr/>
        </p:nvSpPr>
        <p:spPr>
          <a:xfrm>
            <a:off x="4387321" y="4536927"/>
            <a:ext cx="2854919" cy="181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niedriger monatlicher Tarif oder Abrechnung nach Verbrauch</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kostenpflichtige Zusatzoptionen/Apps</a:t>
            </a:r>
          </a:p>
        </p:txBody>
      </p:sp>
      <p:sp>
        <p:nvSpPr>
          <p:cNvPr id="36" name="Rechteck 35">
            <a:extLst>
              <a:ext uri="{FF2B5EF4-FFF2-40B4-BE49-F238E27FC236}">
                <a16:creationId xmlns:a16="http://schemas.microsoft.com/office/drawing/2014/main" id="{1EDEB980-C2AE-49FC-9D6B-B31471540310}"/>
              </a:ext>
            </a:extLst>
          </p:cNvPr>
          <p:cNvSpPr/>
          <p:nvPr/>
        </p:nvSpPr>
        <p:spPr>
          <a:xfrm rot="16200000">
            <a:off x="70191" y="3202938"/>
            <a:ext cx="1818818" cy="676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Anschaffungs-kosten</a:t>
            </a:r>
            <a:endParaRPr lang="de-AT" dirty="0">
              <a:solidFill>
                <a:schemeClr val="tx1">
                  <a:lumMod val="85000"/>
                  <a:lumOff val="15000"/>
                </a:schemeClr>
              </a:solidFill>
              <a:latin typeface="Corbel" panose="020B0503020204020204" pitchFamily="34" charset="0"/>
            </a:endParaRPr>
          </a:p>
        </p:txBody>
      </p:sp>
      <p:sp>
        <p:nvSpPr>
          <p:cNvPr id="37" name="Rechteck 36">
            <a:extLst>
              <a:ext uri="{FF2B5EF4-FFF2-40B4-BE49-F238E27FC236}">
                <a16:creationId xmlns:a16="http://schemas.microsoft.com/office/drawing/2014/main" id="{C86EDF81-3D80-45E9-9B23-DDC71C3D2A2C}"/>
              </a:ext>
            </a:extLst>
          </p:cNvPr>
          <p:cNvSpPr/>
          <p:nvPr/>
        </p:nvSpPr>
        <p:spPr>
          <a:xfrm rot="16200000">
            <a:off x="78014" y="5121782"/>
            <a:ext cx="1815380" cy="6509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lang="de-AT" b="1" dirty="0">
                <a:solidFill>
                  <a:schemeClr val="tx1">
                    <a:lumMod val="85000"/>
                    <a:lumOff val="15000"/>
                  </a:schemeClr>
                </a:solidFill>
                <a:latin typeface="Corbel" panose="020B0503020204020204" pitchFamily="34" charset="0"/>
              </a:rPr>
              <a:t>Laufende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Kosten</a:t>
            </a:r>
            <a:endParaRPr lang="de-AT" dirty="0">
              <a:solidFill>
                <a:schemeClr val="tx1">
                  <a:lumMod val="85000"/>
                  <a:lumOff val="15000"/>
                </a:schemeClr>
              </a:solidFill>
              <a:latin typeface="Corbel" panose="020B0503020204020204" pitchFamily="34" charset="0"/>
            </a:endParaRPr>
          </a:p>
        </p:txBody>
      </p:sp>
    </p:spTree>
    <p:extLst>
      <p:ext uri="{BB962C8B-B14F-4D97-AF65-F5344CB8AC3E}">
        <p14:creationId xmlns:p14="http://schemas.microsoft.com/office/powerpoint/2010/main" val="711215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3: Kommunikation</a:t>
            </a:r>
          </a:p>
        </p:txBody>
      </p:sp>
      <p:sp>
        <p:nvSpPr>
          <p:cNvPr id="16" name="Sprechblase: rechteckig mit abgerundeten Ecken 21">
            <a:extLst>
              <a:ext uri="{FF2B5EF4-FFF2-40B4-BE49-F238E27FC236}">
                <a16:creationId xmlns:a16="http://schemas.microsoft.com/office/drawing/2014/main" id="{3A97CEC2-5F86-437D-87A1-F75CF74EA7BE}"/>
              </a:ext>
            </a:extLst>
          </p:cNvPr>
          <p:cNvSpPr/>
          <p:nvPr/>
        </p:nvSpPr>
        <p:spPr>
          <a:xfrm>
            <a:off x="391217" y="1659485"/>
            <a:ext cx="3304041" cy="1824547"/>
          </a:xfrm>
          <a:prstGeom prst="wedgeRoundRectCallout">
            <a:avLst>
              <a:gd name="adj1" fmla="val 401"/>
              <a:gd name="adj2" fmla="val 82153"/>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Für welche Variante solltest du dich entscheiden</a:t>
            </a:r>
            <a:r>
              <a:rPr lang="de-AT" dirty="0">
                <a:solidFill>
                  <a:schemeClr val="tx1">
                    <a:lumMod val="85000"/>
                    <a:lumOff val="15000"/>
                  </a:schemeClr>
                </a:solidFill>
                <a:latin typeface="Corbel" panose="020B0503020204020204" pitchFamily="34" charset="0"/>
              </a:rPr>
              <a:t>, wenn du davon ausgehst, dass du das Handy 2 Jahre verwendest, bevor du ein neues kaufst?</a:t>
            </a:r>
          </a:p>
        </p:txBody>
      </p:sp>
      <p:pic>
        <p:nvPicPr>
          <p:cNvPr id="25" name="Grafik 24"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814709"/>
            <a:ext cx="1409035" cy="2777636"/>
          </a:xfrm>
          <a:prstGeom prst="rect">
            <a:avLst/>
          </a:prstGeom>
          <a:noFill/>
          <a:ln>
            <a:noFill/>
          </a:ln>
          <a:extLst>
            <a:ext uri="{53640926-AAD7-44D8-BBD7-CCE9431645EC}">
              <a14:shadowObscured xmlns:a14="http://schemas.microsoft.com/office/drawing/2010/main"/>
            </a:ext>
          </a:extLst>
        </p:spPr>
      </p:pic>
      <p:sp>
        <p:nvSpPr>
          <p:cNvPr id="26" name="Rechteck 25">
            <a:extLst>
              <a:ext uri="{FF2B5EF4-FFF2-40B4-BE49-F238E27FC236}">
                <a16:creationId xmlns:a16="http://schemas.microsoft.com/office/drawing/2014/main" id="{60787E22-0016-4BDF-BF75-EF87529E0CD8}"/>
              </a:ext>
            </a:extLst>
          </p:cNvPr>
          <p:cNvSpPr/>
          <p:nvPr/>
        </p:nvSpPr>
        <p:spPr>
          <a:xfrm>
            <a:off x="4428781" y="3670263"/>
            <a:ext cx="3289267" cy="996359"/>
          </a:xfrm>
          <a:prstGeom prst="rect">
            <a:avLst/>
          </a:prstGeom>
          <a:noFill/>
          <a:ln w="57150">
            <a:solidFill>
              <a:srgbClr val="C1CB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Gerätepreis: € 49</a:t>
            </a:r>
          </a:p>
          <a:p>
            <a:pPr algn="ctr">
              <a:lnSpc>
                <a:spcPct val="120000"/>
              </a:lnSpc>
            </a:pPr>
            <a:r>
              <a:rPr lang="de-AT" b="1" dirty="0">
                <a:solidFill>
                  <a:schemeClr val="tx1">
                    <a:lumMod val="85000"/>
                    <a:lumOff val="15000"/>
                  </a:schemeClr>
                </a:solidFill>
                <a:latin typeface="Corbel" panose="020B0503020204020204" pitchFamily="34" charset="0"/>
              </a:rPr>
              <a:t>Tarif: € 39 pro Monat</a:t>
            </a:r>
          </a:p>
        </p:txBody>
      </p:sp>
      <p:sp>
        <p:nvSpPr>
          <p:cNvPr id="27" name="Rechteck 26">
            <a:extLst>
              <a:ext uri="{FF2B5EF4-FFF2-40B4-BE49-F238E27FC236}">
                <a16:creationId xmlns:a16="http://schemas.microsoft.com/office/drawing/2014/main" id="{DE3F51BC-C894-4A40-A22D-A6A35373C74C}"/>
              </a:ext>
            </a:extLst>
          </p:cNvPr>
          <p:cNvSpPr/>
          <p:nvPr/>
        </p:nvSpPr>
        <p:spPr>
          <a:xfrm>
            <a:off x="4428781" y="2171657"/>
            <a:ext cx="3289267" cy="14242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600"/>
              </a:spcAft>
            </a:pPr>
            <a:r>
              <a:rPr lang="de-AT" i="1" dirty="0">
                <a:solidFill>
                  <a:schemeClr val="tx1">
                    <a:lumMod val="85000"/>
                    <a:lumOff val="15000"/>
                  </a:schemeClr>
                </a:solidFill>
              </a:rPr>
              <a:t>Variante 1:</a:t>
            </a:r>
          </a:p>
          <a:p>
            <a:pPr algn="r">
              <a:spcAft>
                <a:spcPts val="1200"/>
              </a:spcAft>
            </a:pPr>
            <a:r>
              <a:rPr lang="de-AT" sz="2200" b="1" dirty="0">
                <a:solidFill>
                  <a:srgbClr val="006067"/>
                </a:solidFill>
              </a:rPr>
              <a:t>Vertragshandy</a:t>
            </a:r>
            <a:r>
              <a:rPr lang="de-AT" dirty="0">
                <a:solidFill>
                  <a:srgbClr val="006067"/>
                </a:solidFill>
              </a:rPr>
              <a:t> </a:t>
            </a:r>
            <a:br>
              <a:rPr lang="de-AT" dirty="0">
                <a:solidFill>
                  <a:srgbClr val="006067"/>
                </a:solidFill>
              </a:rPr>
            </a:br>
            <a:r>
              <a:rPr lang="de-AT" dirty="0">
                <a:solidFill>
                  <a:srgbClr val="006067"/>
                </a:solidFill>
              </a:rPr>
              <a:t>mit 2 Jahren Bindung</a:t>
            </a:r>
          </a:p>
        </p:txBody>
      </p:sp>
      <p:sp>
        <p:nvSpPr>
          <p:cNvPr id="28" name="Rechteck 27">
            <a:extLst>
              <a:ext uri="{FF2B5EF4-FFF2-40B4-BE49-F238E27FC236}">
                <a16:creationId xmlns:a16="http://schemas.microsoft.com/office/drawing/2014/main" id="{55AE87D5-9DFD-4381-A161-FB6149FFCDC8}"/>
              </a:ext>
            </a:extLst>
          </p:cNvPr>
          <p:cNvSpPr/>
          <p:nvPr/>
        </p:nvSpPr>
        <p:spPr>
          <a:xfrm>
            <a:off x="4428781" y="5300400"/>
            <a:ext cx="7010342" cy="100647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de-AT" i="1" dirty="0">
                <a:solidFill>
                  <a:schemeClr val="tx1">
                    <a:lumMod val="85000"/>
                    <a:lumOff val="15000"/>
                  </a:schemeClr>
                </a:solidFill>
              </a:rPr>
              <a:t>Hinweis:  </a:t>
            </a:r>
            <a:r>
              <a:rPr lang="de-AT" dirty="0">
                <a:solidFill>
                  <a:schemeClr val="tx1">
                    <a:lumMod val="85000"/>
                    <a:lumOff val="15000"/>
                  </a:schemeClr>
                </a:solidFill>
              </a:rPr>
              <a:t>Es handelt sich um das gleiche Gerät und auch der Tarif enthält in beiden Fällen die gleiche Leistung hinsichtlich Freieinheiten, Daten-volumen, Datengeschwindigkeit etc.</a:t>
            </a:r>
          </a:p>
        </p:txBody>
      </p:sp>
      <p:sp>
        <p:nvSpPr>
          <p:cNvPr id="29" name="Rechteck 28">
            <a:extLst>
              <a:ext uri="{FF2B5EF4-FFF2-40B4-BE49-F238E27FC236}">
                <a16:creationId xmlns:a16="http://schemas.microsoft.com/office/drawing/2014/main" id="{F3E832B9-41DF-4F1B-8A09-AC39809D366B}"/>
              </a:ext>
            </a:extLst>
          </p:cNvPr>
          <p:cNvSpPr/>
          <p:nvPr/>
        </p:nvSpPr>
        <p:spPr>
          <a:xfrm>
            <a:off x="8149856" y="3670263"/>
            <a:ext cx="3289267" cy="996359"/>
          </a:xfrm>
          <a:prstGeom prst="rect">
            <a:avLst/>
          </a:prstGeom>
          <a:noFill/>
          <a:ln w="57150">
            <a:solidFill>
              <a:srgbClr val="C1CB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Gerätepreis: € 499</a:t>
            </a:r>
          </a:p>
          <a:p>
            <a:pPr algn="ctr">
              <a:lnSpc>
                <a:spcPct val="120000"/>
              </a:lnSpc>
            </a:pPr>
            <a:r>
              <a:rPr lang="de-AT" b="1" dirty="0">
                <a:solidFill>
                  <a:schemeClr val="tx1">
                    <a:lumMod val="85000"/>
                    <a:lumOff val="15000"/>
                  </a:schemeClr>
                </a:solidFill>
                <a:latin typeface="Corbel" panose="020B0503020204020204" pitchFamily="34" charset="0"/>
              </a:rPr>
              <a:t>Tarif: € 10 pro Monat</a:t>
            </a:r>
          </a:p>
        </p:txBody>
      </p:sp>
      <p:sp>
        <p:nvSpPr>
          <p:cNvPr id="30" name="Rechteck 29">
            <a:extLst>
              <a:ext uri="{FF2B5EF4-FFF2-40B4-BE49-F238E27FC236}">
                <a16:creationId xmlns:a16="http://schemas.microsoft.com/office/drawing/2014/main" id="{EA879250-4393-4FC2-837E-F31D95A24DC7}"/>
              </a:ext>
            </a:extLst>
          </p:cNvPr>
          <p:cNvSpPr/>
          <p:nvPr/>
        </p:nvSpPr>
        <p:spPr>
          <a:xfrm>
            <a:off x="8135722" y="2171657"/>
            <a:ext cx="3304041" cy="14242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600"/>
              </a:spcAft>
            </a:pPr>
            <a:r>
              <a:rPr lang="de-AT" i="1" dirty="0">
                <a:solidFill>
                  <a:schemeClr val="tx1">
                    <a:lumMod val="85000"/>
                    <a:lumOff val="15000"/>
                  </a:schemeClr>
                </a:solidFill>
              </a:rPr>
              <a:t>Variante 2:</a:t>
            </a:r>
          </a:p>
          <a:p>
            <a:pPr algn="r">
              <a:spcAft>
                <a:spcPts val="1200"/>
              </a:spcAft>
            </a:pPr>
            <a:r>
              <a:rPr lang="de-AT" sz="2200" b="1" dirty="0">
                <a:solidFill>
                  <a:srgbClr val="006067"/>
                </a:solidFill>
              </a:rPr>
              <a:t>Wertkartenhandy</a:t>
            </a:r>
            <a:r>
              <a:rPr lang="de-AT" dirty="0">
                <a:solidFill>
                  <a:srgbClr val="006067"/>
                </a:solidFill>
              </a:rPr>
              <a:t> </a:t>
            </a:r>
            <a:br>
              <a:rPr lang="de-AT" dirty="0">
                <a:solidFill>
                  <a:srgbClr val="006067"/>
                </a:solidFill>
              </a:rPr>
            </a:br>
            <a:r>
              <a:rPr lang="de-AT" dirty="0">
                <a:solidFill>
                  <a:srgbClr val="006067"/>
                </a:solidFill>
              </a:rPr>
              <a:t>(ohne Bindung)</a:t>
            </a:r>
          </a:p>
        </p:txBody>
      </p:sp>
      <p:grpSp>
        <p:nvGrpSpPr>
          <p:cNvPr id="31" name="Gruppieren 30">
            <a:extLst>
              <a:ext uri="{FF2B5EF4-FFF2-40B4-BE49-F238E27FC236}">
                <a16:creationId xmlns:a16="http://schemas.microsoft.com/office/drawing/2014/main" id="{905C5CF6-7988-4624-9EAA-9CB34DE2BEF0}"/>
              </a:ext>
            </a:extLst>
          </p:cNvPr>
          <p:cNvGrpSpPr/>
          <p:nvPr/>
        </p:nvGrpSpPr>
        <p:grpSpPr>
          <a:xfrm>
            <a:off x="4089076" y="1950873"/>
            <a:ext cx="1587873" cy="1587873"/>
            <a:chOff x="3313409" y="1733751"/>
            <a:chExt cx="1587873" cy="1587873"/>
          </a:xfrm>
        </p:grpSpPr>
        <p:sp>
          <p:nvSpPr>
            <p:cNvPr id="32" name="Rechteck 31">
              <a:extLst>
                <a:ext uri="{FF2B5EF4-FFF2-40B4-BE49-F238E27FC236}">
                  <a16:creationId xmlns:a16="http://schemas.microsoft.com/office/drawing/2014/main" id="{6EEB5FD2-9EA2-4CD8-8E42-B7E53CDF6FEF}"/>
                </a:ext>
              </a:extLst>
            </p:cNvPr>
            <p:cNvSpPr/>
            <p:nvPr/>
          </p:nvSpPr>
          <p:spPr>
            <a:xfrm rot="21232200">
              <a:off x="3795185" y="1879640"/>
              <a:ext cx="648000" cy="1362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33" name="Grafik 32" descr="Smartphone">
              <a:extLst>
                <a:ext uri="{FF2B5EF4-FFF2-40B4-BE49-F238E27FC236}">
                  <a16:creationId xmlns:a16="http://schemas.microsoft.com/office/drawing/2014/main" id="{3CE731A1-64F7-494C-BECE-5AD5004D4B0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437361">
              <a:off x="3313409" y="1733751"/>
              <a:ext cx="1587873" cy="1587873"/>
            </a:xfrm>
            <a:prstGeom prst="rect">
              <a:avLst/>
            </a:prstGeom>
          </p:spPr>
        </p:pic>
      </p:grpSp>
      <p:grpSp>
        <p:nvGrpSpPr>
          <p:cNvPr id="34" name="Gruppieren 33">
            <a:extLst>
              <a:ext uri="{FF2B5EF4-FFF2-40B4-BE49-F238E27FC236}">
                <a16:creationId xmlns:a16="http://schemas.microsoft.com/office/drawing/2014/main" id="{480C0567-D6FA-4733-BBD1-D645687BD7F5}"/>
              </a:ext>
            </a:extLst>
          </p:cNvPr>
          <p:cNvGrpSpPr/>
          <p:nvPr/>
        </p:nvGrpSpPr>
        <p:grpSpPr>
          <a:xfrm>
            <a:off x="7808256" y="1984241"/>
            <a:ext cx="1587873" cy="1587873"/>
            <a:chOff x="3313409" y="1733751"/>
            <a:chExt cx="1587873" cy="1587873"/>
          </a:xfrm>
        </p:grpSpPr>
        <p:sp>
          <p:nvSpPr>
            <p:cNvPr id="35" name="Rechteck 34">
              <a:extLst>
                <a:ext uri="{FF2B5EF4-FFF2-40B4-BE49-F238E27FC236}">
                  <a16:creationId xmlns:a16="http://schemas.microsoft.com/office/drawing/2014/main" id="{6B199A14-DA82-45BB-937C-4AE73AB08F12}"/>
                </a:ext>
              </a:extLst>
            </p:cNvPr>
            <p:cNvSpPr/>
            <p:nvPr/>
          </p:nvSpPr>
          <p:spPr>
            <a:xfrm rot="21232200">
              <a:off x="3795185" y="1879640"/>
              <a:ext cx="648000" cy="1362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dirty="0"/>
            </a:p>
          </p:txBody>
        </p:sp>
        <p:pic>
          <p:nvPicPr>
            <p:cNvPr id="36" name="Grafik 35" descr="Smartphone">
              <a:extLst>
                <a:ext uri="{FF2B5EF4-FFF2-40B4-BE49-F238E27FC236}">
                  <a16:creationId xmlns:a16="http://schemas.microsoft.com/office/drawing/2014/main" id="{4D82AB2F-C33C-4682-8063-B048A8C3CF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437361">
              <a:off x="3313409" y="1733751"/>
              <a:ext cx="1587873" cy="1587873"/>
            </a:xfrm>
            <a:prstGeom prst="rect">
              <a:avLst/>
            </a:prstGeom>
          </p:spPr>
        </p:pic>
      </p:grpSp>
    </p:spTree>
    <p:extLst>
      <p:ext uri="{BB962C8B-B14F-4D97-AF65-F5344CB8AC3E}">
        <p14:creationId xmlns:p14="http://schemas.microsoft.com/office/powerpoint/2010/main" val="233642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3: Kommunikation</a:t>
            </a:r>
          </a:p>
        </p:txBody>
      </p:sp>
      <p:sp>
        <p:nvSpPr>
          <p:cNvPr id="41" name="Rechteck 40">
            <a:extLst>
              <a:ext uri="{FF2B5EF4-FFF2-40B4-BE49-F238E27FC236}">
                <a16:creationId xmlns:a16="http://schemas.microsoft.com/office/drawing/2014/main" id="{785607DA-FCC3-4928-99AE-77693256F9D0}"/>
              </a:ext>
            </a:extLst>
          </p:cNvPr>
          <p:cNvSpPr/>
          <p:nvPr/>
        </p:nvSpPr>
        <p:spPr>
          <a:xfrm>
            <a:off x="4398812" y="5289110"/>
            <a:ext cx="7048458" cy="1006476"/>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ct val="120000"/>
              </a:lnSpc>
            </a:pPr>
            <a:r>
              <a:rPr lang="de-AT" b="1" dirty="0">
                <a:solidFill>
                  <a:schemeClr val="tx1">
                    <a:lumMod val="85000"/>
                    <a:lumOff val="15000"/>
                  </a:schemeClr>
                </a:solidFill>
                <a:latin typeface="Corbel" panose="020B0503020204020204" pitchFamily="34" charset="0"/>
              </a:rPr>
              <a:t>Vertragshandys sind über die gesamte Laufzeit betrachtet,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meist teurer als Wertkartenhandys.</a:t>
            </a:r>
          </a:p>
        </p:txBody>
      </p:sp>
      <p:graphicFrame>
        <p:nvGraphicFramePr>
          <p:cNvPr id="6" name="Tabelle 5">
            <a:extLst>
              <a:ext uri="{FF2B5EF4-FFF2-40B4-BE49-F238E27FC236}">
                <a16:creationId xmlns:a16="http://schemas.microsoft.com/office/drawing/2014/main" id="{CC1EB432-4E08-4BE0-B534-5F557AB6FDF6}"/>
              </a:ext>
            </a:extLst>
          </p:cNvPr>
          <p:cNvGraphicFramePr>
            <a:graphicFrameLocks noGrp="1"/>
          </p:cNvGraphicFramePr>
          <p:nvPr>
            <p:extLst>
              <p:ext uri="{D42A27DB-BD31-4B8C-83A1-F6EECF244321}">
                <p14:modId xmlns:p14="http://schemas.microsoft.com/office/powerpoint/2010/main" val="1705577598"/>
              </p:ext>
            </p:extLst>
          </p:nvPr>
        </p:nvGraphicFramePr>
        <p:xfrm>
          <a:off x="4398810" y="1845424"/>
          <a:ext cx="7048457" cy="3004301"/>
        </p:xfrm>
        <a:graphic>
          <a:graphicData uri="http://schemas.openxmlformats.org/drawingml/2006/table">
            <a:tbl>
              <a:tblPr firstRow="1" firstCol="1" bandRow="1"/>
              <a:tblGrid>
                <a:gridCol w="2348449">
                  <a:extLst>
                    <a:ext uri="{9D8B030D-6E8A-4147-A177-3AD203B41FA5}">
                      <a16:colId xmlns:a16="http://schemas.microsoft.com/office/drawing/2014/main" val="2662934456"/>
                    </a:ext>
                  </a:extLst>
                </a:gridCol>
                <a:gridCol w="2351559">
                  <a:extLst>
                    <a:ext uri="{9D8B030D-6E8A-4147-A177-3AD203B41FA5}">
                      <a16:colId xmlns:a16="http://schemas.microsoft.com/office/drawing/2014/main" val="3134193669"/>
                    </a:ext>
                  </a:extLst>
                </a:gridCol>
                <a:gridCol w="2348449">
                  <a:extLst>
                    <a:ext uri="{9D8B030D-6E8A-4147-A177-3AD203B41FA5}">
                      <a16:colId xmlns:a16="http://schemas.microsoft.com/office/drawing/2014/main" val="1602020780"/>
                    </a:ext>
                  </a:extLst>
                </a:gridCol>
              </a:tblGrid>
              <a:tr h="680847">
                <a:tc>
                  <a:txBody>
                    <a:bodyPr/>
                    <a:lstStyle/>
                    <a:p>
                      <a:pPr algn="just">
                        <a:lnSpc>
                          <a:spcPct val="107000"/>
                        </a:lnSpc>
                        <a:spcBef>
                          <a:spcPts val="400"/>
                        </a:spcBef>
                        <a:spcAft>
                          <a:spcPts val="400"/>
                        </a:spcAft>
                      </a:pPr>
                      <a:r>
                        <a:rPr lang="de-AT" sz="1800" dirty="0">
                          <a:effectLst/>
                          <a:latin typeface="Corbel" panose="020B0503020204020204" pitchFamily="34" charset="0"/>
                          <a:ea typeface="Calibri" panose="020F0502020204030204" pitchFamily="34" charset="0"/>
                          <a:cs typeface="Times New Roman" panose="02020603050405020304" pitchFamily="18" charset="0"/>
                        </a:rPr>
                        <a:t> </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400"/>
                        </a:spcBef>
                        <a:spcAft>
                          <a:spcPts val="400"/>
                        </a:spcAft>
                      </a:pPr>
                      <a:r>
                        <a:rPr lang="de-AT" sz="1800" i="1" dirty="0">
                          <a:effectLst/>
                          <a:latin typeface="Corbel" panose="020B0503020204020204" pitchFamily="34" charset="0"/>
                          <a:ea typeface="Calibri" panose="020F0502020204030204" pitchFamily="34" charset="0"/>
                          <a:cs typeface="Times New Roman" panose="02020603050405020304" pitchFamily="18" charset="0"/>
                        </a:rPr>
                        <a:t>Variante 1</a:t>
                      </a:r>
                      <a:br>
                        <a:rPr lang="de-AT" sz="2000" i="1" dirty="0">
                          <a:effectLst/>
                          <a:latin typeface="Corbel" panose="020B0503020204020204" pitchFamily="34" charset="0"/>
                          <a:ea typeface="Calibri" panose="020F0502020204030204" pitchFamily="34" charset="0"/>
                          <a:cs typeface="Times New Roman" panose="02020603050405020304" pitchFamily="18" charset="0"/>
                        </a:rPr>
                      </a:br>
                      <a:r>
                        <a:rPr lang="de-AT" sz="2200" b="1" i="0" dirty="0">
                          <a:solidFill>
                            <a:srgbClr val="006067"/>
                          </a:solidFill>
                          <a:effectLst/>
                          <a:latin typeface="Corbel" panose="020B0503020204020204" pitchFamily="34" charset="0"/>
                          <a:ea typeface="Calibri" panose="020F0502020204030204" pitchFamily="34" charset="0"/>
                          <a:cs typeface="Times New Roman" panose="02020603050405020304" pitchFamily="18" charset="0"/>
                        </a:rPr>
                        <a:t>Vertragshandy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400"/>
                        </a:spcBef>
                        <a:spcAft>
                          <a:spcPts val="400"/>
                        </a:spcAft>
                      </a:pPr>
                      <a:r>
                        <a:rPr lang="de-AT" sz="1800" i="1" dirty="0">
                          <a:effectLst/>
                          <a:latin typeface="Corbel" panose="020B0503020204020204" pitchFamily="34" charset="0"/>
                          <a:ea typeface="Calibri" panose="020F0502020204030204" pitchFamily="34" charset="0"/>
                          <a:cs typeface="Times New Roman" panose="02020603050405020304" pitchFamily="18" charset="0"/>
                        </a:rPr>
                        <a:t>Variante 2</a:t>
                      </a:r>
                      <a:br>
                        <a:rPr lang="de-AT" sz="1800" i="1" dirty="0">
                          <a:effectLst/>
                          <a:latin typeface="Corbel" panose="020B0503020204020204" pitchFamily="34" charset="0"/>
                          <a:ea typeface="Calibri" panose="020F0502020204030204" pitchFamily="34" charset="0"/>
                          <a:cs typeface="Times New Roman" panose="02020603050405020304" pitchFamily="18" charset="0"/>
                        </a:rPr>
                      </a:br>
                      <a:r>
                        <a:rPr lang="de-AT" sz="2200" b="1" i="0" dirty="0">
                          <a:solidFill>
                            <a:srgbClr val="006067"/>
                          </a:solidFill>
                          <a:effectLst/>
                          <a:latin typeface="Corbel" panose="020B0503020204020204" pitchFamily="34" charset="0"/>
                          <a:ea typeface="Calibri" panose="020F0502020204030204" pitchFamily="34" charset="0"/>
                          <a:cs typeface="Times New Roman" panose="02020603050405020304" pitchFamily="18" charset="0"/>
                        </a:rPr>
                        <a:t>Wertkartenhandy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4577190"/>
                  </a:ext>
                </a:extLst>
              </a:tr>
              <a:tr h="614067">
                <a:tc>
                  <a:txBody>
                    <a:bodyPr/>
                    <a:lstStyle/>
                    <a:p>
                      <a:pPr>
                        <a:lnSpc>
                          <a:spcPct val="107000"/>
                        </a:lnSpc>
                        <a:spcBef>
                          <a:spcPts val="400"/>
                        </a:spcBef>
                        <a:spcAft>
                          <a:spcPts val="400"/>
                        </a:spcAft>
                      </a:pPr>
                      <a:r>
                        <a:rPr lang="de-AT" sz="1800" b="1">
                          <a:effectLst/>
                          <a:latin typeface="Corbel" panose="020B0503020204020204" pitchFamily="34" charset="0"/>
                          <a:ea typeface="Calibri" panose="020F0502020204030204" pitchFamily="34" charset="0"/>
                          <a:cs typeface="Times New Roman" panose="02020603050405020304" pitchFamily="18" charset="0"/>
                        </a:rPr>
                        <a:t>Anschaffungskosten Handy</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lvl="0" algn="r">
                        <a:lnSpc>
                          <a:spcPct val="107000"/>
                        </a:lnSpc>
                        <a:spcBef>
                          <a:spcPts val="400"/>
                        </a:spcBef>
                        <a:spcAft>
                          <a:spcPts val="400"/>
                        </a:spcAft>
                        <a:tabLs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€ 99</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lvl="0" algn="r">
                        <a:lnSpc>
                          <a:spcPct val="107000"/>
                        </a:lnSpc>
                        <a:spcBef>
                          <a:spcPts val="400"/>
                        </a:spcBef>
                        <a:spcAft>
                          <a:spcPts val="400"/>
                        </a:spcAf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€ 599</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494957959"/>
                  </a:ext>
                </a:extLst>
              </a:tr>
              <a:tr h="338283">
                <a:tc>
                  <a:txBody>
                    <a:bodyPr/>
                    <a:lstStyle/>
                    <a:p>
                      <a:pPr algn="just">
                        <a:lnSpc>
                          <a:spcPct val="107000"/>
                        </a:lnSpc>
                        <a:spcBef>
                          <a:spcPts val="400"/>
                        </a:spcBef>
                        <a:spcAft>
                          <a:spcPts val="400"/>
                        </a:spcAft>
                      </a:pPr>
                      <a:r>
                        <a:rPr lang="de-AT" sz="1800">
                          <a:effectLst/>
                          <a:latin typeface="Corbel" panose="020B0503020204020204" pitchFamily="34" charset="0"/>
                          <a:ea typeface="Calibri" panose="020F0502020204030204" pitchFamily="34" charset="0"/>
                          <a:cs typeface="Times New Roman" panose="02020603050405020304" pitchFamily="18" charset="0"/>
                        </a:rPr>
                        <a:t>Monatliche Kosten</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lvl="0" algn="r">
                        <a:lnSpc>
                          <a:spcPct val="107000"/>
                        </a:lnSpc>
                        <a:spcBef>
                          <a:spcPts val="400"/>
                        </a:spcBef>
                        <a:spcAft>
                          <a:spcPts val="400"/>
                        </a:spcAft>
                      </a:pPr>
                      <a:r>
                        <a:rPr lang="de-AT" sz="1800" dirty="0">
                          <a:effectLst/>
                          <a:latin typeface="Corbel" panose="020B0503020204020204" pitchFamily="34" charset="0"/>
                          <a:ea typeface="Calibri" panose="020F0502020204030204" pitchFamily="34" charset="0"/>
                          <a:cs typeface="Times New Roman" panose="02020603050405020304" pitchFamily="18" charset="0"/>
                        </a:rPr>
                        <a:t>€ 39</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lvl="0" algn="r">
                        <a:lnSpc>
                          <a:spcPct val="107000"/>
                        </a:lnSpc>
                        <a:spcBef>
                          <a:spcPts val="400"/>
                        </a:spcBef>
                        <a:spcAft>
                          <a:spcPts val="400"/>
                        </a:spcAft>
                      </a:pPr>
                      <a:r>
                        <a:rPr lang="de-AT" sz="1800" dirty="0">
                          <a:effectLst/>
                          <a:latin typeface="Corbel" panose="020B0503020204020204" pitchFamily="34" charset="0"/>
                          <a:ea typeface="Calibri" panose="020F0502020204030204" pitchFamily="34" charset="0"/>
                          <a:cs typeface="Times New Roman" panose="02020603050405020304" pitchFamily="18" charset="0"/>
                        </a:rPr>
                        <a:t>€ 10</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82703668"/>
                  </a:ext>
                </a:extLst>
              </a:tr>
              <a:tr h="338283">
                <a:tc>
                  <a:txBody>
                    <a:bodyPr/>
                    <a:lstStyle/>
                    <a:p>
                      <a:pPr algn="just">
                        <a:lnSpc>
                          <a:spcPct val="107000"/>
                        </a:lnSpc>
                        <a:spcBef>
                          <a:spcPts val="400"/>
                        </a:spcBef>
                        <a:spcAft>
                          <a:spcPts val="400"/>
                        </a:spcAft>
                      </a:pPr>
                      <a:r>
                        <a:rPr lang="de-AT" sz="1800">
                          <a:effectLst/>
                          <a:latin typeface="Corbel" panose="020B0503020204020204" pitchFamily="34" charset="0"/>
                          <a:ea typeface="Calibri" panose="020F0502020204030204" pitchFamily="34" charset="0"/>
                          <a:cs typeface="Times New Roman" panose="02020603050405020304" pitchFamily="18" charset="0"/>
                        </a:rPr>
                        <a:t>Monate</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lvl="0" algn="r">
                        <a:lnSpc>
                          <a:spcPct val="107000"/>
                        </a:lnSpc>
                        <a:spcBef>
                          <a:spcPts val="400"/>
                        </a:spcBef>
                        <a:spcAft>
                          <a:spcPts val="400"/>
                        </a:spcAft>
                      </a:pPr>
                      <a:r>
                        <a:rPr lang="de-AT" sz="1800">
                          <a:effectLst/>
                          <a:latin typeface="Corbel" panose="020B0503020204020204" pitchFamily="34" charset="0"/>
                          <a:ea typeface="Calibri" panose="020F0502020204030204" pitchFamily="34" charset="0"/>
                          <a:cs typeface="Times New Roman" panose="02020603050405020304" pitchFamily="18" charset="0"/>
                        </a:rPr>
                        <a:t>24</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lvl="0" algn="r">
                        <a:lnSpc>
                          <a:spcPct val="107000"/>
                        </a:lnSpc>
                        <a:spcBef>
                          <a:spcPts val="400"/>
                        </a:spcBef>
                        <a:spcAft>
                          <a:spcPts val="400"/>
                        </a:spcAft>
                      </a:pPr>
                      <a:r>
                        <a:rPr lang="de-AT" sz="1800">
                          <a:effectLst/>
                          <a:latin typeface="Corbel" panose="020B0503020204020204" pitchFamily="34" charset="0"/>
                          <a:ea typeface="Calibri" panose="020F0502020204030204" pitchFamily="34" charset="0"/>
                          <a:cs typeface="Times New Roman" panose="02020603050405020304" pitchFamily="18" charset="0"/>
                        </a:rPr>
                        <a:t>24</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2464076"/>
                  </a:ext>
                </a:extLst>
              </a:tr>
              <a:tr h="694538">
                <a:tc>
                  <a:txBody>
                    <a:bodyPr/>
                    <a:lstStyle/>
                    <a:p>
                      <a:pPr>
                        <a:lnSpc>
                          <a:spcPct val="107000"/>
                        </a:lnSpc>
                        <a:spcBef>
                          <a:spcPts val="400"/>
                        </a:spcBef>
                        <a:spcAft>
                          <a:spcPts val="400"/>
                        </a:spcAft>
                      </a:pPr>
                      <a:r>
                        <a:rPr lang="de-AT" sz="1800" b="1">
                          <a:effectLst/>
                          <a:latin typeface="Corbel" panose="020B0503020204020204" pitchFamily="34" charset="0"/>
                          <a:ea typeface="Calibri" panose="020F0502020204030204" pitchFamily="34" charset="0"/>
                          <a:cs typeface="Times New Roman" panose="02020603050405020304" pitchFamily="18" charset="0"/>
                        </a:rPr>
                        <a:t>Gesamte monatliche </a:t>
                      </a:r>
                      <a:br>
                        <a:rPr lang="de-AT" sz="1800" b="1">
                          <a:effectLst/>
                          <a:latin typeface="Corbel" panose="020B0503020204020204" pitchFamily="34" charset="0"/>
                          <a:ea typeface="Calibri" panose="020F0502020204030204" pitchFamily="34" charset="0"/>
                          <a:cs typeface="Times New Roman" panose="02020603050405020304" pitchFamily="18" charset="0"/>
                        </a:rPr>
                      </a:br>
                      <a:r>
                        <a:rPr lang="de-AT" sz="1800" b="1">
                          <a:effectLst/>
                          <a:latin typeface="Corbel" panose="020B0503020204020204" pitchFamily="34" charset="0"/>
                          <a:ea typeface="Calibri" panose="020F0502020204030204" pitchFamily="34" charset="0"/>
                          <a:cs typeface="Times New Roman" panose="02020603050405020304" pitchFamily="18" charset="0"/>
                        </a:rPr>
                        <a:t>Kosten</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lvl="0" algn="r">
                        <a:lnSpc>
                          <a:spcPct val="107000"/>
                        </a:lnSpc>
                        <a:spcBef>
                          <a:spcPts val="400"/>
                        </a:spcBef>
                        <a:spcAft>
                          <a:spcPts val="400"/>
                        </a:spcAf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€ 936</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lvl="0" algn="r">
                        <a:lnSpc>
                          <a:spcPct val="107000"/>
                        </a:lnSpc>
                        <a:spcBef>
                          <a:spcPts val="400"/>
                        </a:spcBef>
                        <a:spcAft>
                          <a:spcPts val="400"/>
                        </a:spcAf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€ 240</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55223991"/>
                  </a:ext>
                </a:extLst>
              </a:tr>
              <a:tr h="338283">
                <a:tc>
                  <a:txBody>
                    <a:bodyPr/>
                    <a:lstStyle/>
                    <a:p>
                      <a:pPr algn="just">
                        <a:lnSpc>
                          <a:spcPct val="107000"/>
                        </a:lnSpc>
                        <a:spcBef>
                          <a:spcPts val="400"/>
                        </a:spcBef>
                        <a:spcAft>
                          <a:spcPts val="400"/>
                        </a:spcAft>
                      </a:pPr>
                      <a:r>
                        <a:rPr lang="de-AT" sz="1800" b="1">
                          <a:effectLst/>
                          <a:latin typeface="Corbel" panose="020B0503020204020204" pitchFamily="34" charset="0"/>
                          <a:ea typeface="Calibri" panose="020F0502020204030204" pitchFamily="34" charset="0"/>
                          <a:cs typeface="Times New Roman" panose="02020603050405020304" pitchFamily="18" charset="0"/>
                        </a:rPr>
                        <a:t>Gesamtkosten</a:t>
                      </a:r>
                      <a:endParaRPr lang="de-AT" sz="200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lvl="0" algn="r">
                        <a:lnSpc>
                          <a:spcPct val="107000"/>
                        </a:lnSpc>
                        <a:spcBef>
                          <a:spcPts val="400"/>
                        </a:spcBef>
                        <a:spcAft>
                          <a:spcPts val="400"/>
                        </a:spcAf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€ 985</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lvl="0" algn="r">
                        <a:lnSpc>
                          <a:spcPct val="107000"/>
                        </a:lnSpc>
                        <a:spcBef>
                          <a:spcPts val="400"/>
                        </a:spcBef>
                        <a:spcAft>
                          <a:spcPts val="400"/>
                        </a:spcAft>
                      </a:pPr>
                      <a:r>
                        <a:rPr lang="de-AT" sz="1800" b="1" dirty="0">
                          <a:effectLst/>
                          <a:latin typeface="Corbel" panose="020B0503020204020204" pitchFamily="34" charset="0"/>
                          <a:ea typeface="Calibri" panose="020F0502020204030204" pitchFamily="34" charset="0"/>
                          <a:cs typeface="Times New Roman" panose="02020603050405020304" pitchFamily="18" charset="0"/>
                        </a:rPr>
                        <a:t>€ 739</a:t>
                      </a:r>
                      <a:endParaRPr lang="de-AT" sz="2000" dirty="0">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840089350"/>
                  </a:ext>
                </a:extLst>
              </a:tr>
            </a:tbl>
          </a:graphicData>
        </a:graphic>
      </p:graphicFrame>
      <p:sp>
        <p:nvSpPr>
          <p:cNvPr id="7" name="Sprechblase: rechteckig mit abgerundeten Ecken 21">
            <a:extLst>
              <a:ext uri="{FF2B5EF4-FFF2-40B4-BE49-F238E27FC236}">
                <a16:creationId xmlns:a16="http://schemas.microsoft.com/office/drawing/2014/main" id="{3A97CEC2-5F86-437D-87A1-F75CF74EA7BE}"/>
              </a:ext>
            </a:extLst>
          </p:cNvPr>
          <p:cNvSpPr/>
          <p:nvPr/>
        </p:nvSpPr>
        <p:spPr>
          <a:xfrm>
            <a:off x="391217" y="1659485"/>
            <a:ext cx="3304041" cy="1824547"/>
          </a:xfrm>
          <a:prstGeom prst="wedgeRoundRectCallout">
            <a:avLst>
              <a:gd name="adj1" fmla="val 401"/>
              <a:gd name="adj2" fmla="val 82153"/>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solltest dich für das Wertkartenhandy entscheiden, da dies über die gesamte Laufzeit geringere Gesamtkosten verursacht.</a:t>
            </a:r>
          </a:p>
        </p:txBody>
      </p:sp>
      <p:pic>
        <p:nvPicPr>
          <p:cNvPr id="8" name="Grafik 7"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814709"/>
            <a:ext cx="1409035" cy="277763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7842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normAutofit/>
          </a:bodyPr>
          <a:lstStyle/>
          <a:p>
            <a:r>
              <a:rPr lang="de-AT" dirty="0"/>
              <a:t>Hast du genug Geld, um dir alle Wünsche erfüllen zu können?</a:t>
            </a:r>
          </a:p>
        </p:txBody>
      </p:sp>
      <p:sp>
        <p:nvSpPr>
          <p:cNvPr id="9" name="Rechteck 8">
            <a:extLst>
              <a:ext uri="{FF2B5EF4-FFF2-40B4-BE49-F238E27FC236}">
                <a16:creationId xmlns:a16="http://schemas.microsoft.com/office/drawing/2014/main" id="{65D1F15E-470D-469F-A23D-9D4582151778}"/>
              </a:ext>
            </a:extLst>
          </p:cNvPr>
          <p:cNvSpPr/>
          <p:nvPr/>
        </p:nvSpPr>
        <p:spPr>
          <a:xfrm>
            <a:off x="611565" y="5364503"/>
            <a:ext cx="10911547" cy="1121141"/>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a:lnSpc>
                <a:spcPct val="120000"/>
              </a:lnSpc>
            </a:pPr>
            <a:r>
              <a:rPr lang="de-AT" b="1" dirty="0">
                <a:solidFill>
                  <a:schemeClr val="tx1">
                    <a:lumMod val="85000"/>
                    <a:lumOff val="15000"/>
                  </a:schemeClr>
                </a:solidFill>
                <a:latin typeface="Corbel" panose="020B0503020204020204" pitchFamily="34" charset="0"/>
              </a:rPr>
              <a:t>Menschen haben unzählige Bedürfnisse, aber in den meisten Fällen nicht genug Geld, um sich alle (sofort) erfüllen zu können. Daher borgen sie sich oft Geld (von Freunden, von der Bank etc.) aus.</a:t>
            </a:r>
          </a:p>
        </p:txBody>
      </p:sp>
      <p:pic>
        <p:nvPicPr>
          <p:cNvPr id="10" name="Grafik 9" descr="Einkaufstasche">
            <a:extLst>
              <a:ext uri="{FF2B5EF4-FFF2-40B4-BE49-F238E27FC236}">
                <a16:creationId xmlns:a16="http://schemas.microsoft.com/office/drawing/2014/main" id="{C117CC30-153C-48FF-B7F2-881F4752E6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12823" y="1448005"/>
            <a:ext cx="1403344" cy="1403344"/>
          </a:xfrm>
          <a:prstGeom prst="rect">
            <a:avLst/>
          </a:prstGeom>
        </p:spPr>
      </p:pic>
      <p:pic>
        <p:nvPicPr>
          <p:cNvPr id="11" name="Grafik 10" descr="Fußball">
            <a:extLst>
              <a:ext uri="{FF2B5EF4-FFF2-40B4-BE49-F238E27FC236}">
                <a16:creationId xmlns:a16="http://schemas.microsoft.com/office/drawing/2014/main" id="{61FCD1CC-9D87-46AA-B1F7-3FB03CB302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67471" y="1831271"/>
            <a:ext cx="1105085" cy="1105085"/>
          </a:xfrm>
          <a:prstGeom prst="rect">
            <a:avLst/>
          </a:prstGeom>
        </p:spPr>
      </p:pic>
      <p:pic>
        <p:nvPicPr>
          <p:cNvPr id="12" name="Grafik 11" descr="Gamecontroller">
            <a:extLst>
              <a:ext uri="{FF2B5EF4-FFF2-40B4-BE49-F238E27FC236}">
                <a16:creationId xmlns:a16="http://schemas.microsoft.com/office/drawing/2014/main" id="{98F021B4-C0AC-4DBC-9534-D369B03D747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52094" y="2585725"/>
            <a:ext cx="1364160" cy="1364160"/>
          </a:xfrm>
          <a:prstGeom prst="rect">
            <a:avLst/>
          </a:prstGeom>
        </p:spPr>
      </p:pic>
      <p:pic>
        <p:nvPicPr>
          <p:cNvPr id="13" name="Grafik 12" descr="Kopfhörer">
            <a:extLst>
              <a:ext uri="{FF2B5EF4-FFF2-40B4-BE49-F238E27FC236}">
                <a16:creationId xmlns:a16="http://schemas.microsoft.com/office/drawing/2014/main" id="{CEED469A-A4F5-487C-83AB-C8693BFE8D7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464342">
            <a:off x="6760196" y="1619331"/>
            <a:ext cx="1364160" cy="1364160"/>
          </a:xfrm>
          <a:prstGeom prst="rect">
            <a:avLst/>
          </a:prstGeom>
        </p:spPr>
      </p:pic>
      <p:pic>
        <p:nvPicPr>
          <p:cNvPr id="14" name="Grafik 13" descr="Filmrolle">
            <a:extLst>
              <a:ext uri="{FF2B5EF4-FFF2-40B4-BE49-F238E27FC236}">
                <a16:creationId xmlns:a16="http://schemas.microsoft.com/office/drawing/2014/main" id="{3FC3986D-09F2-45D6-984A-90E97963174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391273" y="3703646"/>
            <a:ext cx="1364160" cy="1364160"/>
          </a:xfrm>
          <a:prstGeom prst="rect">
            <a:avLst/>
          </a:prstGeom>
        </p:spPr>
      </p:pic>
      <p:pic>
        <p:nvPicPr>
          <p:cNvPr id="15" name="Grafik 14" descr="Tanzen">
            <a:extLst>
              <a:ext uri="{FF2B5EF4-FFF2-40B4-BE49-F238E27FC236}">
                <a16:creationId xmlns:a16="http://schemas.microsoft.com/office/drawing/2014/main" id="{84ECA2CD-FC6C-4AEF-937F-0ED19A5068A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643669" y="3021363"/>
            <a:ext cx="1958598" cy="1958598"/>
          </a:xfrm>
          <a:prstGeom prst="rect">
            <a:avLst/>
          </a:prstGeom>
        </p:spPr>
      </p:pic>
      <p:pic>
        <p:nvPicPr>
          <p:cNvPr id="16" name="Grafik 15" descr="Popcorn">
            <a:extLst>
              <a:ext uri="{FF2B5EF4-FFF2-40B4-BE49-F238E27FC236}">
                <a16:creationId xmlns:a16="http://schemas.microsoft.com/office/drawing/2014/main" id="{7E6996ED-387F-4C49-8F4B-B34B736AADA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508822" y="3880733"/>
            <a:ext cx="1121141" cy="1121141"/>
          </a:xfrm>
          <a:prstGeom prst="rect">
            <a:avLst/>
          </a:prstGeom>
        </p:spPr>
      </p:pic>
      <p:pic>
        <p:nvPicPr>
          <p:cNvPr id="23" name="Grafik 22" descr="Wein">
            <a:extLst>
              <a:ext uri="{FF2B5EF4-FFF2-40B4-BE49-F238E27FC236}">
                <a16:creationId xmlns:a16="http://schemas.microsoft.com/office/drawing/2014/main" id="{588F68E2-E4E6-46EE-BEDE-A5FABAEA87E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168964" y="3780886"/>
            <a:ext cx="1209681" cy="1209681"/>
          </a:xfrm>
          <a:prstGeom prst="rect">
            <a:avLst/>
          </a:prstGeom>
        </p:spPr>
      </p:pic>
      <p:pic>
        <p:nvPicPr>
          <p:cNvPr id="24" name="Grafik 23" descr="Burger und Getränk">
            <a:extLst>
              <a:ext uri="{FF2B5EF4-FFF2-40B4-BE49-F238E27FC236}">
                <a16:creationId xmlns:a16="http://schemas.microsoft.com/office/drawing/2014/main" id="{ED0A2653-1345-4EA0-99A4-F31A21347A08}"/>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695284" y="2388992"/>
            <a:ext cx="1535436" cy="1535436"/>
          </a:xfrm>
          <a:prstGeom prst="rect">
            <a:avLst/>
          </a:prstGeom>
        </p:spPr>
      </p:pic>
      <p:pic>
        <p:nvPicPr>
          <p:cNvPr id="25" name="Grafik 24" descr="Flugzeug">
            <a:extLst>
              <a:ext uri="{FF2B5EF4-FFF2-40B4-BE49-F238E27FC236}">
                <a16:creationId xmlns:a16="http://schemas.microsoft.com/office/drawing/2014/main" id="{4B94F4C6-AF11-43F2-8F9A-E259BC1EFDBA}"/>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rot="4138716">
            <a:off x="8363385" y="1618938"/>
            <a:ext cx="1619425" cy="1619425"/>
          </a:xfrm>
          <a:prstGeom prst="rect">
            <a:avLst/>
          </a:prstGeom>
        </p:spPr>
      </p:pic>
      <p:pic>
        <p:nvPicPr>
          <p:cNvPr id="26" name="Grafik 25" descr="Smartphone">
            <a:extLst>
              <a:ext uri="{FF2B5EF4-FFF2-40B4-BE49-F238E27FC236}">
                <a16:creationId xmlns:a16="http://schemas.microsoft.com/office/drawing/2014/main" id="{0F45824A-9A4E-4E2E-940D-0695BAA55D0D}"/>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rot="10437361">
            <a:off x="2192641" y="2146805"/>
            <a:ext cx="1294365" cy="1294365"/>
          </a:xfrm>
          <a:prstGeom prst="rect">
            <a:avLst/>
          </a:prstGeom>
        </p:spPr>
      </p:pic>
      <p:pic>
        <p:nvPicPr>
          <p:cNvPr id="27" name="Grafik 26" descr="Zuhause">
            <a:extLst>
              <a:ext uri="{FF2B5EF4-FFF2-40B4-BE49-F238E27FC236}">
                <a16:creationId xmlns:a16="http://schemas.microsoft.com/office/drawing/2014/main" id="{0B4B6DA5-3299-45CA-964F-5AEFFB698005}"/>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33127" y="1558448"/>
            <a:ext cx="1485925" cy="1485925"/>
          </a:xfrm>
          <a:prstGeom prst="rect">
            <a:avLst/>
          </a:prstGeom>
        </p:spPr>
      </p:pic>
      <p:pic>
        <p:nvPicPr>
          <p:cNvPr id="28" name="Grafik 27" descr="Donut">
            <a:extLst>
              <a:ext uri="{FF2B5EF4-FFF2-40B4-BE49-F238E27FC236}">
                <a16:creationId xmlns:a16="http://schemas.microsoft.com/office/drawing/2014/main" id="{65BB6AB0-97CA-43E8-BC92-330BA1548966}"/>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2537653" y="3870409"/>
            <a:ext cx="1007679" cy="1007679"/>
          </a:xfrm>
          <a:prstGeom prst="rect">
            <a:avLst/>
          </a:prstGeom>
        </p:spPr>
      </p:pic>
      <p:pic>
        <p:nvPicPr>
          <p:cNvPr id="29" name="Grafik 28" descr="Auto">
            <a:extLst>
              <a:ext uri="{FF2B5EF4-FFF2-40B4-BE49-F238E27FC236}">
                <a16:creationId xmlns:a16="http://schemas.microsoft.com/office/drawing/2014/main" id="{7EC5D3B8-34A1-4B4E-B7EA-23596CF5EE8B}"/>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675916" y="3044879"/>
            <a:ext cx="1620000" cy="1620000"/>
          </a:xfrm>
          <a:prstGeom prst="rect">
            <a:avLst/>
          </a:prstGeom>
        </p:spPr>
      </p:pic>
    </p:spTree>
    <p:extLst>
      <p:ext uri="{BB962C8B-B14F-4D97-AF65-F5344CB8AC3E}">
        <p14:creationId xmlns:p14="http://schemas.microsoft.com/office/powerpoint/2010/main" val="339384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4: Freizeit</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15" name="Grafik 14" descr="Einkaufstasche">
            <a:extLst>
              <a:ext uri="{FF2B5EF4-FFF2-40B4-BE49-F238E27FC236}">
                <a16:creationId xmlns:a16="http://schemas.microsoft.com/office/drawing/2014/main" id="{59644A33-50D6-4FCE-A4A5-A7FA30F7B68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031" y="2875941"/>
            <a:ext cx="1403344" cy="1403344"/>
          </a:xfrm>
          <a:prstGeom prst="rect">
            <a:avLst/>
          </a:prstGeom>
        </p:spPr>
      </p:pic>
      <p:pic>
        <p:nvPicPr>
          <p:cNvPr id="17" name="Grafik 16" descr="Fußball">
            <a:extLst>
              <a:ext uri="{FF2B5EF4-FFF2-40B4-BE49-F238E27FC236}">
                <a16:creationId xmlns:a16="http://schemas.microsoft.com/office/drawing/2014/main" id="{1D0EBBA7-DF15-46AD-BCE2-8BDF8D397B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88331" y="3259207"/>
            <a:ext cx="1105085" cy="1105085"/>
          </a:xfrm>
          <a:prstGeom prst="rect">
            <a:avLst/>
          </a:prstGeom>
        </p:spPr>
      </p:pic>
      <p:pic>
        <p:nvPicPr>
          <p:cNvPr id="4" name="Grafik 3" descr="Gamecontroller">
            <a:extLst>
              <a:ext uri="{FF2B5EF4-FFF2-40B4-BE49-F238E27FC236}">
                <a16:creationId xmlns:a16="http://schemas.microsoft.com/office/drawing/2014/main" id="{605C2EA8-0121-4C47-ADDF-715CA9C4925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41056" y="4013661"/>
            <a:ext cx="1364160" cy="1364160"/>
          </a:xfrm>
          <a:prstGeom prst="rect">
            <a:avLst/>
          </a:prstGeom>
        </p:spPr>
      </p:pic>
      <p:pic>
        <p:nvPicPr>
          <p:cNvPr id="8" name="Grafik 7" descr="Kopfhörer">
            <a:extLst>
              <a:ext uri="{FF2B5EF4-FFF2-40B4-BE49-F238E27FC236}">
                <a16:creationId xmlns:a16="http://schemas.microsoft.com/office/drawing/2014/main" id="{4D78C4D3-FF33-4983-852C-E28BA03ECB38}"/>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464342">
            <a:off x="3517260" y="3047267"/>
            <a:ext cx="1364160" cy="1364160"/>
          </a:xfrm>
          <a:prstGeom prst="rect">
            <a:avLst/>
          </a:prstGeom>
        </p:spPr>
      </p:pic>
      <p:pic>
        <p:nvPicPr>
          <p:cNvPr id="10" name="Grafik 9" descr="Filmrolle">
            <a:extLst>
              <a:ext uri="{FF2B5EF4-FFF2-40B4-BE49-F238E27FC236}">
                <a16:creationId xmlns:a16="http://schemas.microsoft.com/office/drawing/2014/main" id="{33B53790-1712-49DF-A8E8-FFB0109971E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14421" y="5131582"/>
            <a:ext cx="1364160" cy="1364160"/>
          </a:xfrm>
          <a:prstGeom prst="rect">
            <a:avLst/>
          </a:prstGeom>
        </p:spPr>
      </p:pic>
      <p:pic>
        <p:nvPicPr>
          <p:cNvPr id="12" name="Grafik 11" descr="Tanzen">
            <a:extLst>
              <a:ext uri="{FF2B5EF4-FFF2-40B4-BE49-F238E27FC236}">
                <a16:creationId xmlns:a16="http://schemas.microsoft.com/office/drawing/2014/main" id="{FCAE74BE-25FD-4C4F-8A8E-DB30EF47573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02754" y="4449299"/>
            <a:ext cx="1958598" cy="1958598"/>
          </a:xfrm>
          <a:prstGeom prst="rect">
            <a:avLst/>
          </a:prstGeom>
        </p:spPr>
      </p:pic>
      <p:pic>
        <p:nvPicPr>
          <p:cNvPr id="24" name="Grafik 23" descr="Popcorn">
            <a:extLst>
              <a:ext uri="{FF2B5EF4-FFF2-40B4-BE49-F238E27FC236}">
                <a16:creationId xmlns:a16="http://schemas.microsoft.com/office/drawing/2014/main" id="{B4BB20F3-F548-4B52-9817-7B8F4AEC0D24}"/>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31970" y="5308669"/>
            <a:ext cx="1121141" cy="1121141"/>
          </a:xfrm>
          <a:prstGeom prst="rect">
            <a:avLst/>
          </a:prstGeom>
        </p:spPr>
      </p:pic>
      <p:pic>
        <p:nvPicPr>
          <p:cNvPr id="26" name="Grafik 25" descr="Wein">
            <a:extLst>
              <a:ext uri="{FF2B5EF4-FFF2-40B4-BE49-F238E27FC236}">
                <a16:creationId xmlns:a16="http://schemas.microsoft.com/office/drawing/2014/main" id="{B26912E9-EC8A-41EF-8683-FEA8EEC9232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128049" y="5208822"/>
            <a:ext cx="1209681" cy="1209681"/>
          </a:xfrm>
          <a:prstGeom prst="rect">
            <a:avLst/>
          </a:prstGeom>
        </p:spPr>
      </p:pic>
      <p:pic>
        <p:nvPicPr>
          <p:cNvPr id="28" name="Grafik 27" descr="Burger und Getränk">
            <a:extLst>
              <a:ext uri="{FF2B5EF4-FFF2-40B4-BE49-F238E27FC236}">
                <a16:creationId xmlns:a16="http://schemas.microsoft.com/office/drawing/2014/main" id="{E24416A3-FB35-46D7-95A8-F0FE53BF6BF5}"/>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5697435" y="3816928"/>
            <a:ext cx="1535436" cy="1535436"/>
          </a:xfrm>
          <a:prstGeom prst="rect">
            <a:avLst/>
          </a:prstGeom>
        </p:spPr>
      </p:pic>
      <p:pic>
        <p:nvPicPr>
          <p:cNvPr id="40" name="Grafik 39" descr="Flugzeug">
            <a:extLst>
              <a:ext uri="{FF2B5EF4-FFF2-40B4-BE49-F238E27FC236}">
                <a16:creationId xmlns:a16="http://schemas.microsoft.com/office/drawing/2014/main" id="{DB6DE9EE-2F43-4AB2-A61A-1DA0B21C7320}"/>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4138716">
            <a:off x="5090194" y="2949351"/>
            <a:ext cx="1415378" cy="1415378"/>
          </a:xfrm>
          <a:prstGeom prst="rect">
            <a:avLst/>
          </a:prstGeom>
        </p:spPr>
      </p:pic>
      <p:sp>
        <p:nvSpPr>
          <p:cNvPr id="41" name="Rechteck 40">
            <a:extLst>
              <a:ext uri="{FF2B5EF4-FFF2-40B4-BE49-F238E27FC236}">
                <a16:creationId xmlns:a16="http://schemas.microsoft.com/office/drawing/2014/main" id="{785607DA-FCC3-4928-99AE-77693256F9D0}"/>
              </a:ext>
            </a:extLst>
          </p:cNvPr>
          <p:cNvSpPr/>
          <p:nvPr/>
        </p:nvSpPr>
        <p:spPr>
          <a:xfrm>
            <a:off x="576552" y="1712862"/>
            <a:ext cx="6531454" cy="9755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de-AT" b="1" dirty="0">
                <a:solidFill>
                  <a:schemeClr val="tx1">
                    <a:lumMod val="85000"/>
                    <a:lumOff val="15000"/>
                  </a:schemeClr>
                </a:solidFill>
                <a:latin typeface="Corbel" panose="020B0503020204020204" pitchFamily="34" charset="0"/>
              </a:rPr>
              <a:t>Es gar nicht so einfach den Überblick über seine Ausgaben im Freizeitbereich zu behalten:</a:t>
            </a:r>
          </a:p>
        </p:txBody>
      </p:sp>
      <p:sp>
        <p:nvSpPr>
          <p:cNvPr id="22" name="Denkblase: wolkenförmig 21">
            <a:extLst>
              <a:ext uri="{FF2B5EF4-FFF2-40B4-BE49-F238E27FC236}">
                <a16:creationId xmlns:a16="http://schemas.microsoft.com/office/drawing/2014/main" id="{3A97CEC2-5F86-437D-87A1-F75CF74EA7BE}"/>
              </a:ext>
            </a:extLst>
          </p:cNvPr>
          <p:cNvSpPr/>
          <p:nvPr/>
        </p:nvSpPr>
        <p:spPr>
          <a:xfrm>
            <a:off x="9386783" y="2149960"/>
            <a:ext cx="2587374" cy="1733727"/>
          </a:xfrm>
          <a:prstGeom prst="cloudCallout">
            <a:avLst>
              <a:gd name="adj1" fmla="val -32298"/>
              <a:gd name="adj2" fmla="val 7443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Wie viel gebe ich eigentlich in meiner Freizeit aus?</a:t>
            </a:r>
          </a:p>
        </p:txBody>
      </p:sp>
      <p:pic>
        <p:nvPicPr>
          <p:cNvPr id="20" name="Grafik 19">
            <a:extLst>
              <a:ext uri="{FF2B5EF4-FFF2-40B4-BE49-F238E27FC236}">
                <a16:creationId xmlns:a16="http://schemas.microsoft.com/office/drawing/2014/main" id="{F0891F59-5786-4EAE-98DC-6B5835BF6B64}"/>
              </a:ext>
            </a:extLst>
          </p:cNvPr>
          <p:cNvPicPr/>
          <p:nvPr/>
        </p:nvPicPr>
        <p:blipFill rotWithShape="1">
          <a:blip r:embed="rId2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3861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4: Freizeit</a:t>
            </a:r>
          </a:p>
        </p:txBody>
      </p:sp>
      <p:sp>
        <p:nvSpPr>
          <p:cNvPr id="21" name="Sprechblase: rechteckig mit abgerundeten Ecken 21">
            <a:extLst>
              <a:ext uri="{FF2B5EF4-FFF2-40B4-BE49-F238E27FC236}">
                <a16:creationId xmlns:a16="http://schemas.microsoft.com/office/drawing/2014/main" id="{3A97CEC2-5F86-437D-87A1-F75CF74EA7BE}"/>
              </a:ext>
            </a:extLst>
          </p:cNvPr>
          <p:cNvSpPr/>
          <p:nvPr/>
        </p:nvSpPr>
        <p:spPr>
          <a:xfrm>
            <a:off x="391217" y="1659485"/>
            <a:ext cx="3304041" cy="1824547"/>
          </a:xfrm>
          <a:prstGeom prst="wedgeRoundRectCallout">
            <a:avLst>
              <a:gd name="adj1" fmla="val 401"/>
              <a:gd name="adj2" fmla="val 82153"/>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Wie viel Geld sparst du,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wenn du vier Wochen lang auf deinen täglichen Donut in der Schule verzichtest?</a:t>
            </a:r>
          </a:p>
        </p:txBody>
      </p:sp>
      <p:pic>
        <p:nvPicPr>
          <p:cNvPr id="9" name="Grafik 8" descr="P:\GEMEINSAME DOKUMENTE\Illustrationen_Felix\Skript_41-42\Julia_v1.png">
            <a:extLst>
              <a:ext uri="{FF2B5EF4-FFF2-40B4-BE49-F238E27FC236}">
                <a16:creationId xmlns:a16="http://schemas.microsoft.com/office/drawing/2014/main" id="{87AB1112-77AA-4C95-837F-5D23F0BBAB35}"/>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34203" y="3814709"/>
            <a:ext cx="1409035" cy="2777636"/>
          </a:xfrm>
          <a:prstGeom prst="rect">
            <a:avLst/>
          </a:prstGeom>
          <a:noFill/>
          <a:ln>
            <a:noFill/>
          </a:ln>
          <a:extLst>
            <a:ext uri="{53640926-AAD7-44D8-BBD7-CCE9431645EC}">
              <a14:shadowObscured xmlns:a14="http://schemas.microsoft.com/office/drawing/2010/main"/>
            </a:ext>
          </a:extLst>
        </p:spPr>
      </p:pic>
      <p:sp>
        <p:nvSpPr>
          <p:cNvPr id="10" name="Rechteck 9">
            <a:extLst>
              <a:ext uri="{FF2B5EF4-FFF2-40B4-BE49-F238E27FC236}">
                <a16:creationId xmlns:a16="http://schemas.microsoft.com/office/drawing/2014/main" id="{785607DA-FCC3-4928-99AE-77693256F9D0}"/>
              </a:ext>
            </a:extLst>
          </p:cNvPr>
          <p:cNvSpPr/>
          <p:nvPr/>
        </p:nvSpPr>
        <p:spPr>
          <a:xfrm>
            <a:off x="4259397" y="4843146"/>
            <a:ext cx="7048458" cy="115566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ct val="120000"/>
              </a:lnSpc>
            </a:pPr>
            <a:r>
              <a:rPr lang="de-AT" b="1" dirty="0">
                <a:solidFill>
                  <a:schemeClr val="tx1">
                    <a:lumMod val="85000"/>
                    <a:lumOff val="15000"/>
                  </a:schemeClr>
                </a:solidFill>
                <a:latin typeface="Corbel" panose="020B0503020204020204" pitchFamily="34" charset="0"/>
              </a:rPr>
              <a:t>Bereits durch die Reduzierung von kleinen Ausgaben kann man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in Summe viel sparen.</a:t>
            </a:r>
          </a:p>
        </p:txBody>
      </p:sp>
      <p:pic>
        <p:nvPicPr>
          <p:cNvPr id="11" name="Grafik 10" descr="Donut">
            <a:extLst>
              <a:ext uri="{FF2B5EF4-FFF2-40B4-BE49-F238E27FC236}">
                <a16:creationId xmlns:a16="http://schemas.microsoft.com/office/drawing/2014/main" id="{DF418005-1ADD-4A71-BF3D-4C420DB085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21298" y="1913748"/>
            <a:ext cx="1927966" cy="1927966"/>
          </a:xfrm>
          <a:prstGeom prst="rect">
            <a:avLst/>
          </a:prstGeom>
        </p:spPr>
      </p:pic>
      <p:sp>
        <p:nvSpPr>
          <p:cNvPr id="12" name="Rechteck 11">
            <a:extLst>
              <a:ext uri="{FF2B5EF4-FFF2-40B4-BE49-F238E27FC236}">
                <a16:creationId xmlns:a16="http://schemas.microsoft.com/office/drawing/2014/main" id="{60787E22-0016-4BDF-BF75-EF87529E0CD8}"/>
              </a:ext>
            </a:extLst>
          </p:cNvPr>
          <p:cNvSpPr/>
          <p:nvPr/>
        </p:nvSpPr>
        <p:spPr>
          <a:xfrm>
            <a:off x="4259397" y="3841714"/>
            <a:ext cx="1927967" cy="504048"/>
          </a:xfrm>
          <a:prstGeom prst="rect">
            <a:avLst/>
          </a:prstGeom>
          <a:noFill/>
          <a:ln w="57150">
            <a:solidFill>
              <a:srgbClr val="C1CB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Preis: € 2</a:t>
            </a:r>
          </a:p>
        </p:txBody>
      </p:sp>
      <p:sp>
        <p:nvSpPr>
          <p:cNvPr id="13" name="Rechteck 12">
            <a:extLst>
              <a:ext uri="{FF2B5EF4-FFF2-40B4-BE49-F238E27FC236}">
                <a16:creationId xmlns:a16="http://schemas.microsoft.com/office/drawing/2014/main" id="{DE3F51BC-C894-4A40-A22D-A6A35373C74C}"/>
              </a:ext>
            </a:extLst>
          </p:cNvPr>
          <p:cNvSpPr/>
          <p:nvPr/>
        </p:nvSpPr>
        <p:spPr>
          <a:xfrm>
            <a:off x="6373905" y="2114550"/>
            <a:ext cx="4933950" cy="22312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1200"/>
              </a:spcAft>
            </a:pPr>
            <a:r>
              <a:rPr lang="de-AT" dirty="0">
                <a:solidFill>
                  <a:schemeClr val="tx1">
                    <a:lumMod val="85000"/>
                    <a:lumOff val="15000"/>
                  </a:schemeClr>
                </a:solidFill>
              </a:rPr>
              <a:t>Verzicht auf den täglichen Donut in der Schule:</a:t>
            </a:r>
          </a:p>
          <a:p>
            <a:pPr>
              <a:lnSpc>
                <a:spcPct val="120000"/>
              </a:lnSpc>
            </a:pPr>
            <a:r>
              <a:rPr lang="de-AT" dirty="0">
                <a:solidFill>
                  <a:schemeClr val="tx1">
                    <a:lumMod val="85000"/>
                    <a:lumOff val="15000"/>
                  </a:schemeClr>
                </a:solidFill>
              </a:rPr>
              <a:t>€ 2 x 5 Tage x 4 Wochen = </a:t>
            </a:r>
            <a:br>
              <a:rPr lang="de-AT" dirty="0">
                <a:solidFill>
                  <a:schemeClr val="tx1">
                    <a:lumMod val="85000"/>
                    <a:lumOff val="15000"/>
                  </a:schemeClr>
                </a:solidFill>
              </a:rPr>
            </a:br>
            <a:r>
              <a:rPr lang="de-AT" b="1" dirty="0">
                <a:solidFill>
                  <a:schemeClr val="tx1">
                    <a:lumMod val="85000"/>
                    <a:lumOff val="15000"/>
                  </a:schemeClr>
                </a:solidFill>
              </a:rPr>
              <a:t>€ 40 Ersparnis je Monat</a:t>
            </a:r>
          </a:p>
        </p:txBody>
      </p:sp>
    </p:spTree>
    <p:extLst>
      <p:ext uri="{BB962C8B-B14F-4D97-AF65-F5344CB8AC3E}">
        <p14:creationId xmlns:p14="http://schemas.microsoft.com/office/powerpoint/2010/main" val="259135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Geld">
            <a:extLst>
              <a:ext uri="{FF2B5EF4-FFF2-40B4-BE49-F238E27FC236}">
                <a16:creationId xmlns:a16="http://schemas.microsoft.com/office/drawing/2014/main" id="{4869F173-0930-4D0D-A1DC-837F900AEF2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7237020" y="1585925"/>
            <a:ext cx="1583131" cy="1583131"/>
          </a:xfrm>
          <a:prstGeom prst="rect">
            <a:avLst/>
          </a:prstGeom>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Schuldenfalle 5: geringes Einkommen</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5">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41" name="Rechteck 40">
            <a:extLst>
              <a:ext uri="{FF2B5EF4-FFF2-40B4-BE49-F238E27FC236}">
                <a16:creationId xmlns:a16="http://schemas.microsoft.com/office/drawing/2014/main" id="{785607DA-FCC3-4928-99AE-77693256F9D0}"/>
              </a:ext>
            </a:extLst>
          </p:cNvPr>
          <p:cNvSpPr/>
          <p:nvPr/>
        </p:nvSpPr>
        <p:spPr>
          <a:xfrm>
            <a:off x="588583" y="2036712"/>
            <a:ext cx="5855334" cy="64131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de-AT" b="1" dirty="0">
                <a:solidFill>
                  <a:schemeClr val="tx1">
                    <a:lumMod val="85000"/>
                    <a:lumOff val="15000"/>
                  </a:schemeClr>
                </a:solidFill>
                <a:latin typeface="Corbel" panose="020B0503020204020204" pitchFamily="34" charset="0"/>
              </a:rPr>
              <a:t>mögliche Probleme:</a:t>
            </a:r>
          </a:p>
        </p:txBody>
      </p:sp>
      <p:sp>
        <p:nvSpPr>
          <p:cNvPr id="18" name="Rechteck 17">
            <a:extLst>
              <a:ext uri="{FF2B5EF4-FFF2-40B4-BE49-F238E27FC236}">
                <a16:creationId xmlns:a16="http://schemas.microsoft.com/office/drawing/2014/main" id="{3B0D2F89-96EC-47D6-A0D5-D25E217042DD}"/>
              </a:ext>
            </a:extLst>
          </p:cNvPr>
          <p:cNvSpPr/>
          <p:nvPr/>
        </p:nvSpPr>
        <p:spPr>
          <a:xfrm>
            <a:off x="588583" y="2746112"/>
            <a:ext cx="5855334" cy="25707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niedriges Einkommen am Beginn der Berufslaufbahn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Teilzeit-Arbeit</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fehlende Qualifikation</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Einkommensverschlechterung</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Arbeitslosigkeit</a:t>
            </a:r>
          </a:p>
          <a:p>
            <a:pPr marL="361950" indent="-266700">
              <a:lnSpc>
                <a:spcPct val="110000"/>
              </a:lnSpc>
              <a:spcBef>
                <a:spcPts val="300"/>
              </a:spcBef>
              <a:spcAft>
                <a:spcPts val="3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gescheiterte Selbstständigkeit etc.</a:t>
            </a:r>
          </a:p>
        </p:txBody>
      </p:sp>
      <p:pic>
        <p:nvPicPr>
          <p:cNvPr id="23" name="Grafik 22" descr="Münzen">
            <a:extLst>
              <a:ext uri="{FF2B5EF4-FFF2-40B4-BE49-F238E27FC236}">
                <a16:creationId xmlns:a16="http://schemas.microsoft.com/office/drawing/2014/main" id="{6A417A9F-A52C-4710-B7A7-C3A51C1E998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42553" y="2918621"/>
            <a:ext cx="1237134" cy="1237134"/>
          </a:xfrm>
          <a:prstGeom prst="rect">
            <a:avLst/>
          </a:prstGeom>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896351" y="1739935"/>
            <a:ext cx="3124200" cy="1983717"/>
          </a:xfrm>
          <a:prstGeom prst="cloudCallout">
            <a:avLst>
              <a:gd name="adj1" fmla="val -17784"/>
              <a:gd name="adj2" fmla="val 84588"/>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Verdiene ich genug, um alle meine Ausgaben zahlen zu können?</a:t>
            </a:r>
          </a:p>
        </p:txBody>
      </p:sp>
    </p:spTree>
    <p:extLst>
      <p:ext uri="{BB962C8B-B14F-4D97-AF65-F5344CB8AC3E}">
        <p14:creationId xmlns:p14="http://schemas.microsoft.com/office/powerpoint/2010/main" val="242833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8B4D537-64E8-4426-A37A-5759DCFDFB13}"/>
              </a:ext>
            </a:extLst>
          </p:cNvPr>
          <p:cNvSpPr>
            <a:spLocks noGrp="1"/>
          </p:cNvSpPr>
          <p:nvPr>
            <p:ph type="title"/>
          </p:nvPr>
        </p:nvSpPr>
        <p:spPr/>
        <p:txBody>
          <a:bodyPr>
            <a:normAutofit/>
          </a:bodyPr>
          <a:lstStyle/>
          <a:p>
            <a:r>
              <a:rPr lang="de-AT" dirty="0"/>
              <a:t>Wie kannst du dich vor Überschuldung schützen?</a:t>
            </a:r>
          </a:p>
        </p:txBody>
      </p:sp>
    </p:spTree>
    <p:extLst>
      <p:ext uri="{BB962C8B-B14F-4D97-AF65-F5344CB8AC3E}">
        <p14:creationId xmlns:p14="http://schemas.microsoft.com/office/powerpoint/2010/main" val="1831519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686801" y="1797085"/>
            <a:ext cx="3124200" cy="1983717"/>
          </a:xfrm>
          <a:prstGeom prst="cloudCallout">
            <a:avLst>
              <a:gd name="adj1" fmla="val -11618"/>
              <a:gd name="adj2" fmla="val 81981"/>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Wie viele Einnahmen und Ausgaben habe ich?</a:t>
            </a:r>
          </a:p>
        </p:txBody>
      </p:sp>
      <p:pic>
        <p:nvPicPr>
          <p:cNvPr id="8" name="Grafik 7" descr="Fußabdrücke">
            <a:extLst>
              <a:ext uri="{FF2B5EF4-FFF2-40B4-BE49-F238E27FC236}">
                <a16:creationId xmlns:a16="http://schemas.microsoft.com/office/drawing/2014/main" id="{D0C27753-9322-444B-9C0B-C65FC7B757E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95313" y="1472433"/>
            <a:ext cx="1028094" cy="1028094"/>
          </a:xfrm>
          <a:prstGeom prst="rect">
            <a:avLst/>
          </a:prstGeom>
        </p:spPr>
      </p:pic>
      <p:pic>
        <p:nvPicPr>
          <p:cNvPr id="9" name="Grafik 8" descr="Fußabdrücke">
            <a:extLst>
              <a:ext uri="{FF2B5EF4-FFF2-40B4-BE49-F238E27FC236}">
                <a16:creationId xmlns:a16="http://schemas.microsoft.com/office/drawing/2014/main" id="{66B6B28F-33B4-46BA-8AF5-37165EC4453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2183931" y="1472433"/>
            <a:ext cx="1028094" cy="1028094"/>
          </a:xfrm>
          <a:prstGeom prst="rect">
            <a:avLst/>
          </a:prstGeom>
        </p:spPr>
      </p:pic>
      <p:sp>
        <p:nvSpPr>
          <p:cNvPr id="10" name="Rechteck 9">
            <a:extLst>
              <a:ext uri="{FF2B5EF4-FFF2-40B4-BE49-F238E27FC236}">
                <a16:creationId xmlns:a16="http://schemas.microsoft.com/office/drawing/2014/main" id="{77769E26-63EA-45F9-9150-EBD31548DBCB}"/>
              </a:ext>
            </a:extLst>
          </p:cNvPr>
          <p:cNvSpPr/>
          <p:nvPr/>
        </p:nvSpPr>
        <p:spPr>
          <a:xfrm>
            <a:off x="660772" y="2712940"/>
            <a:ext cx="7124658" cy="3564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Einnahmen-Ausgaben-Vergleich</a:t>
            </a:r>
            <a:endParaRPr lang="de-AT" sz="2000" b="1" dirty="0">
              <a:solidFill>
                <a:srgbClr val="006067"/>
              </a:solidFill>
              <a:latin typeface="Corbel" panose="020B0503020204020204" pitchFamily="34" charset="0"/>
            </a:endParaRP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Notiere genau, wie viel Geld dir zur Verfügung steht und wofür du es ausgibst.</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Plane deine Einnahmen und Ausgaben bereits im Vorhinein (Haushaltsplan).</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Gib nicht mehr Geld aus, als du wirklich hast.</a:t>
            </a:r>
          </a:p>
        </p:txBody>
      </p:sp>
      <p:pic>
        <p:nvPicPr>
          <p:cNvPr id="11" name="Grafik 10" descr="Fußabdrücke">
            <a:extLst>
              <a:ext uri="{FF2B5EF4-FFF2-40B4-BE49-F238E27FC236}">
                <a16:creationId xmlns:a16="http://schemas.microsoft.com/office/drawing/2014/main" id="{EBF03A62-84BF-44FA-9C13-CBF5AFF5F20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3672549" y="1472433"/>
            <a:ext cx="1028094" cy="1028094"/>
          </a:xfrm>
          <a:prstGeom prst="rect">
            <a:avLst/>
          </a:prstGeom>
        </p:spPr>
      </p:pic>
      <p:pic>
        <p:nvPicPr>
          <p:cNvPr id="12" name="Grafik 11" descr="Fußabdrücke">
            <a:extLst>
              <a:ext uri="{FF2B5EF4-FFF2-40B4-BE49-F238E27FC236}">
                <a16:creationId xmlns:a16="http://schemas.microsoft.com/office/drawing/2014/main" id="{25EFD61E-BBCA-46A2-ACB3-09C5C24B792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5161167" y="1472433"/>
            <a:ext cx="1028094" cy="1028094"/>
          </a:xfrm>
          <a:prstGeom prst="rect">
            <a:avLst/>
          </a:prstGeom>
        </p:spPr>
      </p:pic>
      <p:pic>
        <p:nvPicPr>
          <p:cNvPr id="13" name="Grafik 12" descr="Fußabdrücke">
            <a:extLst>
              <a:ext uri="{FF2B5EF4-FFF2-40B4-BE49-F238E27FC236}">
                <a16:creationId xmlns:a16="http://schemas.microsoft.com/office/drawing/2014/main" id="{399B26CF-BE46-4F37-B60A-F015B5F0254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6649786" y="1472433"/>
            <a:ext cx="1028094" cy="1028094"/>
          </a:xfrm>
          <a:prstGeom prst="rect">
            <a:avLst/>
          </a:prstGeom>
        </p:spPr>
      </p:pic>
    </p:spTree>
    <p:extLst>
      <p:ext uri="{BB962C8B-B14F-4D97-AF65-F5344CB8AC3E}">
        <p14:creationId xmlns:p14="http://schemas.microsoft.com/office/powerpoint/2010/main" val="14386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7" name="Grafik 16"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18" name="Sprechblase: rechteckig mit abgerundeten Ecken 17">
            <a:extLst>
              <a:ext uri="{FF2B5EF4-FFF2-40B4-BE49-F238E27FC236}">
                <a16:creationId xmlns:a16="http://schemas.microsoft.com/office/drawing/2014/main" id="{CC39F7EF-33A7-4E30-B269-4C158911C864}"/>
              </a:ext>
            </a:extLst>
          </p:cNvPr>
          <p:cNvSpPr/>
          <p:nvPr/>
        </p:nvSpPr>
        <p:spPr>
          <a:xfrm>
            <a:off x="2428108" y="3729434"/>
            <a:ext cx="2496859" cy="1868545"/>
          </a:xfrm>
          <a:prstGeom prst="wedgeRoundRectCallout">
            <a:avLst>
              <a:gd name="adj1" fmla="val -64774"/>
              <a:gd name="adj2" fmla="val 3132"/>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dirty="0">
                <a:solidFill>
                  <a:schemeClr val="tx1">
                    <a:lumMod val="85000"/>
                    <a:lumOff val="15000"/>
                  </a:schemeClr>
                </a:solidFill>
                <a:latin typeface="Corbel" panose="020B0503020204020204" pitchFamily="34" charset="0"/>
              </a:rPr>
              <a:t>Was denkst du sind die </a:t>
            </a:r>
            <a:r>
              <a:rPr lang="de-AT" b="1" dirty="0">
                <a:solidFill>
                  <a:schemeClr val="tx1">
                    <a:lumMod val="85000"/>
                    <a:lumOff val="15000"/>
                  </a:schemeClr>
                </a:solidFill>
                <a:latin typeface="Corbel" panose="020B0503020204020204" pitchFamily="34" charset="0"/>
              </a:rPr>
              <a:t>größten drei Ausgabenbereiche</a:t>
            </a:r>
            <a:r>
              <a:rPr lang="de-AT" dirty="0">
                <a:solidFill>
                  <a:schemeClr val="tx1">
                    <a:lumMod val="85000"/>
                    <a:lumOff val="15000"/>
                  </a:schemeClr>
                </a:solidFill>
                <a:latin typeface="Corbel" panose="020B0503020204020204" pitchFamily="34" charset="0"/>
              </a:rPr>
              <a:t>?</a:t>
            </a:r>
          </a:p>
        </p:txBody>
      </p:sp>
      <p:sp>
        <p:nvSpPr>
          <p:cNvPr id="21" name="Rechteck: abgerundete Ecken 20">
            <a:extLst>
              <a:ext uri="{FF2B5EF4-FFF2-40B4-BE49-F238E27FC236}">
                <a16:creationId xmlns:a16="http://schemas.microsoft.com/office/drawing/2014/main" id="{83591D5E-F2F3-462C-8186-2F3DC5C6E569}"/>
              </a:ext>
            </a:extLst>
          </p:cNvPr>
          <p:cNvSpPr/>
          <p:nvPr/>
        </p:nvSpPr>
        <p:spPr>
          <a:xfrm>
            <a:off x="5501552" y="4049736"/>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 Gesundheit (z.B. Arztbesuche, Medikamente)</a:t>
            </a:r>
          </a:p>
        </p:txBody>
      </p:sp>
      <p:sp>
        <p:nvSpPr>
          <p:cNvPr id="22" name="Rechteck: abgerundete Ecken 21">
            <a:extLst>
              <a:ext uri="{FF2B5EF4-FFF2-40B4-BE49-F238E27FC236}">
                <a16:creationId xmlns:a16="http://schemas.microsoft.com/office/drawing/2014/main" id="{C7EBB2CA-86CA-4860-9119-FEF03BAC35A7}"/>
              </a:ext>
            </a:extLst>
          </p:cNvPr>
          <p:cNvSpPr/>
          <p:nvPr/>
        </p:nvSpPr>
        <p:spPr>
          <a:xfrm>
            <a:off x="5479413" y="3415836"/>
            <a:ext cx="5611499" cy="457140"/>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Wohnen (z.B. Miete) &amp; Energie (z.B. Strom, Heizung)</a:t>
            </a:r>
          </a:p>
        </p:txBody>
      </p:sp>
      <p:sp>
        <p:nvSpPr>
          <p:cNvPr id="9" name="Rechteck: abgerundete Ecken 8">
            <a:extLst>
              <a:ext uri="{FF2B5EF4-FFF2-40B4-BE49-F238E27FC236}">
                <a16:creationId xmlns:a16="http://schemas.microsoft.com/office/drawing/2014/main" id="{306690AF-F404-4F39-88DE-6BD0BDBA1727}"/>
              </a:ext>
            </a:extLst>
          </p:cNvPr>
          <p:cNvSpPr/>
          <p:nvPr/>
        </p:nvSpPr>
        <p:spPr>
          <a:xfrm>
            <a:off x="5501552" y="4683637"/>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Bekleidung (z.B. Kleidung, Schuhe)</a:t>
            </a:r>
          </a:p>
        </p:txBody>
      </p:sp>
      <p:pic>
        <p:nvPicPr>
          <p:cNvPr id="15" name="Grafik 14" descr="Fußabdrücke">
            <a:extLst>
              <a:ext uri="{FF2B5EF4-FFF2-40B4-BE49-F238E27FC236}">
                <a16:creationId xmlns:a16="http://schemas.microsoft.com/office/drawing/2014/main" id="{B4196D3E-D5D0-423A-B1F4-846E6991361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16" name="Grafik 15" descr="Fußabdrücke">
            <a:extLst>
              <a:ext uri="{FF2B5EF4-FFF2-40B4-BE49-F238E27FC236}">
                <a16:creationId xmlns:a16="http://schemas.microsoft.com/office/drawing/2014/main" id="{F2E0F12A-E057-4F73-93AD-68D7D696DA5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2183931" y="1472433"/>
            <a:ext cx="1028094" cy="1028094"/>
          </a:xfrm>
          <a:prstGeom prst="rect">
            <a:avLst/>
          </a:prstGeom>
        </p:spPr>
      </p:pic>
      <p:sp>
        <p:nvSpPr>
          <p:cNvPr id="19" name="Rechteck 18">
            <a:extLst>
              <a:ext uri="{FF2B5EF4-FFF2-40B4-BE49-F238E27FC236}">
                <a16:creationId xmlns:a16="http://schemas.microsoft.com/office/drawing/2014/main" id="{896BAE12-4F6F-4ADC-BE03-7B84DDA629A9}"/>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Einnahmen-Ausgaben-Vergleich</a:t>
            </a:r>
            <a:endParaRPr lang="de-AT" sz="2000" b="1" dirty="0">
              <a:solidFill>
                <a:srgbClr val="006067"/>
              </a:solidFill>
              <a:latin typeface="Corbel" panose="020B0503020204020204" pitchFamily="34" charset="0"/>
            </a:endParaRPr>
          </a:p>
        </p:txBody>
      </p:sp>
      <p:pic>
        <p:nvPicPr>
          <p:cNvPr id="20" name="Grafik 19" descr="Fußabdrücke">
            <a:extLst>
              <a:ext uri="{FF2B5EF4-FFF2-40B4-BE49-F238E27FC236}">
                <a16:creationId xmlns:a16="http://schemas.microsoft.com/office/drawing/2014/main" id="{E3DEB758-A0BE-47F5-AAD8-BCF24638890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3672549" y="1472433"/>
            <a:ext cx="1028094" cy="1028094"/>
          </a:xfrm>
          <a:prstGeom prst="rect">
            <a:avLst/>
          </a:prstGeom>
        </p:spPr>
      </p:pic>
      <p:pic>
        <p:nvPicPr>
          <p:cNvPr id="23" name="Grafik 22" descr="Fußabdrücke">
            <a:extLst>
              <a:ext uri="{FF2B5EF4-FFF2-40B4-BE49-F238E27FC236}">
                <a16:creationId xmlns:a16="http://schemas.microsoft.com/office/drawing/2014/main" id="{C8F48850-92C3-43FE-BA4A-6EAFC4E6DAA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5161167" y="1472433"/>
            <a:ext cx="1028094" cy="1028094"/>
          </a:xfrm>
          <a:prstGeom prst="rect">
            <a:avLst/>
          </a:prstGeom>
        </p:spPr>
      </p:pic>
      <p:pic>
        <p:nvPicPr>
          <p:cNvPr id="24" name="Grafik 23" descr="Fußabdrücke">
            <a:extLst>
              <a:ext uri="{FF2B5EF4-FFF2-40B4-BE49-F238E27FC236}">
                <a16:creationId xmlns:a16="http://schemas.microsoft.com/office/drawing/2014/main" id="{6F07FCC6-0541-406C-BB3C-9426B121577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649786" y="1472433"/>
            <a:ext cx="1028094" cy="1028094"/>
          </a:xfrm>
          <a:prstGeom prst="rect">
            <a:avLst/>
          </a:prstGeom>
        </p:spPr>
      </p:pic>
      <p:sp>
        <p:nvSpPr>
          <p:cNvPr id="25" name="Rechteck 24">
            <a:extLst>
              <a:ext uri="{FF2B5EF4-FFF2-40B4-BE49-F238E27FC236}">
                <a16:creationId xmlns:a16="http://schemas.microsoft.com/office/drawing/2014/main" id="{CA28B9E0-54DC-4446-AF0C-6F9EF9A59985}"/>
              </a:ext>
            </a:extLst>
          </p:cNvPr>
          <p:cNvSpPr/>
          <p:nvPr/>
        </p:nvSpPr>
        <p:spPr>
          <a:xfrm>
            <a:off x="0" y="6511828"/>
            <a:ext cx="11353799" cy="276999"/>
          </a:xfrm>
          <a:prstGeom prst="rect">
            <a:avLst/>
          </a:prstGeom>
        </p:spPr>
        <p:txBody>
          <a:bodyPr wrap="square">
            <a:spAutoFit/>
          </a:bodyPr>
          <a:lstStyle/>
          <a:p>
            <a:r>
              <a:rPr lang="de-AT" sz="1200" dirty="0">
                <a:solidFill>
                  <a:schemeClr val="tx1">
                    <a:lumMod val="50000"/>
                    <a:lumOff val="50000"/>
                  </a:schemeClr>
                </a:solidFill>
              </a:rPr>
              <a:t>Quelle: Statistik Austria</a:t>
            </a:r>
          </a:p>
        </p:txBody>
      </p:sp>
      <p:sp>
        <p:nvSpPr>
          <p:cNvPr id="26" name="Rechteck: abgerundete Ecken 25">
            <a:extLst>
              <a:ext uri="{FF2B5EF4-FFF2-40B4-BE49-F238E27FC236}">
                <a16:creationId xmlns:a16="http://schemas.microsoft.com/office/drawing/2014/main" id="{CE91C732-79BB-4A3F-989D-013E7052ADE0}"/>
              </a:ext>
            </a:extLst>
          </p:cNvPr>
          <p:cNvSpPr/>
          <p:nvPr/>
        </p:nvSpPr>
        <p:spPr>
          <a:xfrm>
            <a:off x="5501552" y="5322503"/>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Lebensmittel (z.B. Essen, Getränke)</a:t>
            </a:r>
          </a:p>
        </p:txBody>
      </p:sp>
      <p:sp>
        <p:nvSpPr>
          <p:cNvPr id="27" name="Rechteck: abgerundete Ecken 26">
            <a:extLst>
              <a:ext uri="{FF2B5EF4-FFF2-40B4-BE49-F238E27FC236}">
                <a16:creationId xmlns:a16="http://schemas.microsoft.com/office/drawing/2014/main" id="{C09F3F92-8975-4055-985A-5A0B1B18B14D}"/>
              </a:ext>
            </a:extLst>
          </p:cNvPr>
          <p:cNvSpPr/>
          <p:nvPr/>
        </p:nvSpPr>
        <p:spPr>
          <a:xfrm>
            <a:off x="5501552" y="5959409"/>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Verkehr (z.B. Auto, öffentliche Verkehrsmittel)</a:t>
            </a:r>
          </a:p>
        </p:txBody>
      </p:sp>
    </p:spTree>
    <p:extLst>
      <p:ext uri="{BB962C8B-B14F-4D97-AF65-F5344CB8AC3E}">
        <p14:creationId xmlns:p14="http://schemas.microsoft.com/office/powerpoint/2010/main" val="60592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9" grpId="0" animBg="1"/>
      <p:bldP spid="26" grpId="0" animBg="1"/>
      <p:bldP spid="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7" name="Grafik 16"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18" name="Sprechblase: rechteckig mit abgerundeten Ecken 17">
            <a:extLst>
              <a:ext uri="{FF2B5EF4-FFF2-40B4-BE49-F238E27FC236}">
                <a16:creationId xmlns:a16="http://schemas.microsoft.com/office/drawing/2014/main" id="{CC39F7EF-33A7-4E30-B269-4C158911C864}"/>
              </a:ext>
            </a:extLst>
          </p:cNvPr>
          <p:cNvSpPr/>
          <p:nvPr/>
        </p:nvSpPr>
        <p:spPr>
          <a:xfrm>
            <a:off x="2428108" y="3729434"/>
            <a:ext cx="2496859" cy="1868545"/>
          </a:xfrm>
          <a:prstGeom prst="wedgeRoundRectCallout">
            <a:avLst>
              <a:gd name="adj1" fmla="val -64774"/>
              <a:gd name="adj2" fmla="val 3132"/>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dirty="0">
                <a:solidFill>
                  <a:schemeClr val="tx1">
                    <a:lumMod val="85000"/>
                    <a:lumOff val="15000"/>
                  </a:schemeClr>
                </a:solidFill>
                <a:latin typeface="Corbel" panose="020B0503020204020204" pitchFamily="34" charset="0"/>
              </a:rPr>
              <a:t>Was denkst du sind die </a:t>
            </a:r>
            <a:r>
              <a:rPr lang="de-AT" b="1" dirty="0">
                <a:solidFill>
                  <a:schemeClr val="tx1">
                    <a:lumMod val="85000"/>
                    <a:lumOff val="15000"/>
                  </a:schemeClr>
                </a:solidFill>
                <a:latin typeface="Corbel" panose="020B0503020204020204" pitchFamily="34" charset="0"/>
              </a:rPr>
              <a:t>größten drei Ausgabenbereiche</a:t>
            </a:r>
            <a:r>
              <a:rPr lang="de-AT" dirty="0">
                <a:solidFill>
                  <a:schemeClr val="tx1">
                    <a:lumMod val="85000"/>
                    <a:lumOff val="15000"/>
                  </a:schemeClr>
                </a:solidFill>
                <a:latin typeface="Corbel" panose="020B0503020204020204" pitchFamily="34" charset="0"/>
              </a:rPr>
              <a:t>?</a:t>
            </a:r>
          </a:p>
        </p:txBody>
      </p:sp>
      <p:sp>
        <p:nvSpPr>
          <p:cNvPr id="21" name="Rechteck: abgerundete Ecken 20">
            <a:extLst>
              <a:ext uri="{FF2B5EF4-FFF2-40B4-BE49-F238E27FC236}">
                <a16:creationId xmlns:a16="http://schemas.microsoft.com/office/drawing/2014/main" id="{83591D5E-F2F3-462C-8186-2F3DC5C6E569}"/>
              </a:ext>
            </a:extLst>
          </p:cNvPr>
          <p:cNvSpPr/>
          <p:nvPr/>
        </p:nvSpPr>
        <p:spPr>
          <a:xfrm>
            <a:off x="5501552" y="4049736"/>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 Gesundheit (z.B. Arztbesuche, Medikamente)</a:t>
            </a:r>
          </a:p>
        </p:txBody>
      </p:sp>
      <p:sp>
        <p:nvSpPr>
          <p:cNvPr id="22" name="Rechteck: abgerundete Ecken 21">
            <a:extLst>
              <a:ext uri="{FF2B5EF4-FFF2-40B4-BE49-F238E27FC236}">
                <a16:creationId xmlns:a16="http://schemas.microsoft.com/office/drawing/2014/main" id="{C7EBB2CA-86CA-4860-9119-FEF03BAC35A7}"/>
              </a:ext>
            </a:extLst>
          </p:cNvPr>
          <p:cNvSpPr/>
          <p:nvPr/>
        </p:nvSpPr>
        <p:spPr>
          <a:xfrm>
            <a:off x="5479413" y="3415836"/>
            <a:ext cx="5611499" cy="457140"/>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Wohnen (z.B. Miete) &amp; Energie (z.B. Strom, Heizung)</a:t>
            </a:r>
          </a:p>
        </p:txBody>
      </p:sp>
      <p:sp>
        <p:nvSpPr>
          <p:cNvPr id="9" name="Rechteck: abgerundete Ecken 8">
            <a:extLst>
              <a:ext uri="{FF2B5EF4-FFF2-40B4-BE49-F238E27FC236}">
                <a16:creationId xmlns:a16="http://schemas.microsoft.com/office/drawing/2014/main" id="{306690AF-F404-4F39-88DE-6BD0BDBA1727}"/>
              </a:ext>
            </a:extLst>
          </p:cNvPr>
          <p:cNvSpPr/>
          <p:nvPr/>
        </p:nvSpPr>
        <p:spPr>
          <a:xfrm>
            <a:off x="5501552" y="4683637"/>
            <a:ext cx="5611498" cy="45714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Bekleidung (z.B. Kleidung, Schuhe)</a:t>
            </a:r>
          </a:p>
        </p:txBody>
      </p:sp>
      <p:pic>
        <p:nvPicPr>
          <p:cNvPr id="15" name="Grafik 14" descr="Fußabdrücke">
            <a:extLst>
              <a:ext uri="{FF2B5EF4-FFF2-40B4-BE49-F238E27FC236}">
                <a16:creationId xmlns:a16="http://schemas.microsoft.com/office/drawing/2014/main" id="{B4196D3E-D5D0-423A-B1F4-846E6991361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16" name="Grafik 15" descr="Fußabdrücke">
            <a:extLst>
              <a:ext uri="{FF2B5EF4-FFF2-40B4-BE49-F238E27FC236}">
                <a16:creationId xmlns:a16="http://schemas.microsoft.com/office/drawing/2014/main" id="{F2E0F12A-E057-4F73-93AD-68D7D696DA5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2183931" y="1472433"/>
            <a:ext cx="1028094" cy="1028094"/>
          </a:xfrm>
          <a:prstGeom prst="rect">
            <a:avLst/>
          </a:prstGeom>
        </p:spPr>
      </p:pic>
      <p:sp>
        <p:nvSpPr>
          <p:cNvPr id="19" name="Rechteck 18">
            <a:extLst>
              <a:ext uri="{FF2B5EF4-FFF2-40B4-BE49-F238E27FC236}">
                <a16:creationId xmlns:a16="http://schemas.microsoft.com/office/drawing/2014/main" id="{896BAE12-4F6F-4ADC-BE03-7B84DDA629A9}"/>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Einnahmen-Ausgaben-Vergleich</a:t>
            </a:r>
            <a:endParaRPr lang="de-AT" sz="2000" b="1" dirty="0">
              <a:solidFill>
                <a:srgbClr val="006067"/>
              </a:solidFill>
              <a:latin typeface="Corbel" panose="020B0503020204020204" pitchFamily="34" charset="0"/>
            </a:endParaRPr>
          </a:p>
        </p:txBody>
      </p:sp>
      <p:pic>
        <p:nvPicPr>
          <p:cNvPr id="20" name="Grafik 19" descr="Fußabdrücke">
            <a:extLst>
              <a:ext uri="{FF2B5EF4-FFF2-40B4-BE49-F238E27FC236}">
                <a16:creationId xmlns:a16="http://schemas.microsoft.com/office/drawing/2014/main" id="{E3DEB758-A0BE-47F5-AAD8-BCF24638890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3672549" y="1472433"/>
            <a:ext cx="1028094" cy="1028094"/>
          </a:xfrm>
          <a:prstGeom prst="rect">
            <a:avLst/>
          </a:prstGeom>
        </p:spPr>
      </p:pic>
      <p:pic>
        <p:nvPicPr>
          <p:cNvPr id="23" name="Grafik 22" descr="Fußabdrücke">
            <a:extLst>
              <a:ext uri="{FF2B5EF4-FFF2-40B4-BE49-F238E27FC236}">
                <a16:creationId xmlns:a16="http://schemas.microsoft.com/office/drawing/2014/main" id="{C8F48850-92C3-43FE-BA4A-6EAFC4E6DAA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5161167" y="1472433"/>
            <a:ext cx="1028094" cy="1028094"/>
          </a:xfrm>
          <a:prstGeom prst="rect">
            <a:avLst/>
          </a:prstGeom>
        </p:spPr>
      </p:pic>
      <p:pic>
        <p:nvPicPr>
          <p:cNvPr id="24" name="Grafik 23" descr="Fußabdrücke">
            <a:extLst>
              <a:ext uri="{FF2B5EF4-FFF2-40B4-BE49-F238E27FC236}">
                <a16:creationId xmlns:a16="http://schemas.microsoft.com/office/drawing/2014/main" id="{6F07FCC6-0541-406C-BB3C-9426B121577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649786" y="1472433"/>
            <a:ext cx="1028094" cy="1028094"/>
          </a:xfrm>
          <a:prstGeom prst="rect">
            <a:avLst/>
          </a:prstGeom>
        </p:spPr>
      </p:pic>
      <p:sp>
        <p:nvSpPr>
          <p:cNvPr id="25" name="Rechteck 24">
            <a:extLst>
              <a:ext uri="{FF2B5EF4-FFF2-40B4-BE49-F238E27FC236}">
                <a16:creationId xmlns:a16="http://schemas.microsoft.com/office/drawing/2014/main" id="{CA28B9E0-54DC-4446-AF0C-6F9EF9A59985}"/>
              </a:ext>
            </a:extLst>
          </p:cNvPr>
          <p:cNvSpPr/>
          <p:nvPr/>
        </p:nvSpPr>
        <p:spPr>
          <a:xfrm>
            <a:off x="0" y="6511828"/>
            <a:ext cx="11353799" cy="276999"/>
          </a:xfrm>
          <a:prstGeom prst="rect">
            <a:avLst/>
          </a:prstGeom>
        </p:spPr>
        <p:txBody>
          <a:bodyPr wrap="square">
            <a:spAutoFit/>
          </a:bodyPr>
          <a:lstStyle/>
          <a:p>
            <a:r>
              <a:rPr lang="de-AT" sz="1200" dirty="0">
                <a:solidFill>
                  <a:schemeClr val="tx1">
                    <a:lumMod val="50000"/>
                    <a:lumOff val="50000"/>
                  </a:schemeClr>
                </a:solidFill>
              </a:rPr>
              <a:t>Quelle: Statistik Austria</a:t>
            </a:r>
          </a:p>
        </p:txBody>
      </p:sp>
      <p:sp>
        <p:nvSpPr>
          <p:cNvPr id="26" name="Rechteck: abgerundete Ecken 25">
            <a:extLst>
              <a:ext uri="{FF2B5EF4-FFF2-40B4-BE49-F238E27FC236}">
                <a16:creationId xmlns:a16="http://schemas.microsoft.com/office/drawing/2014/main" id="{CE91C732-79BB-4A3F-989D-013E7052ADE0}"/>
              </a:ext>
            </a:extLst>
          </p:cNvPr>
          <p:cNvSpPr/>
          <p:nvPr/>
        </p:nvSpPr>
        <p:spPr>
          <a:xfrm>
            <a:off x="5501552" y="5322503"/>
            <a:ext cx="5611498" cy="457141"/>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Lebensmittel (z.B. Essen, Getränke)</a:t>
            </a:r>
          </a:p>
        </p:txBody>
      </p:sp>
      <p:sp>
        <p:nvSpPr>
          <p:cNvPr id="27" name="Rechteck: abgerundete Ecken 26">
            <a:extLst>
              <a:ext uri="{FF2B5EF4-FFF2-40B4-BE49-F238E27FC236}">
                <a16:creationId xmlns:a16="http://schemas.microsoft.com/office/drawing/2014/main" id="{C09F3F92-8975-4055-985A-5A0B1B18B14D}"/>
              </a:ext>
            </a:extLst>
          </p:cNvPr>
          <p:cNvSpPr/>
          <p:nvPr/>
        </p:nvSpPr>
        <p:spPr>
          <a:xfrm>
            <a:off x="5501552" y="5959409"/>
            <a:ext cx="5611498" cy="457141"/>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e)  </a:t>
            </a:r>
            <a:r>
              <a:rPr lang="de-AT" dirty="0">
                <a:solidFill>
                  <a:schemeClr val="tx1">
                    <a:lumMod val="85000"/>
                    <a:lumOff val="15000"/>
                  </a:schemeClr>
                </a:solidFill>
                <a:latin typeface="Corbel" panose="020B0503020204020204" pitchFamily="34" charset="0"/>
              </a:rPr>
              <a:t>Verkehr (z.B. Auto, öffentliche Verkehrsmittel)</a:t>
            </a:r>
          </a:p>
        </p:txBody>
      </p:sp>
    </p:spTree>
    <p:extLst>
      <p:ext uri="{BB962C8B-B14F-4D97-AF65-F5344CB8AC3E}">
        <p14:creationId xmlns:p14="http://schemas.microsoft.com/office/powerpoint/2010/main" val="2683644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8" name="Grafik 7" descr="Fußabdrücke">
            <a:extLst>
              <a:ext uri="{FF2B5EF4-FFF2-40B4-BE49-F238E27FC236}">
                <a16:creationId xmlns:a16="http://schemas.microsoft.com/office/drawing/2014/main" id="{D0C27753-9322-444B-9C0B-C65FC7B757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829311">
            <a:off x="695313" y="1472433"/>
            <a:ext cx="1028094" cy="1028094"/>
          </a:xfrm>
          <a:prstGeom prst="rect">
            <a:avLst/>
          </a:prstGeom>
        </p:spPr>
      </p:pic>
      <p:pic>
        <p:nvPicPr>
          <p:cNvPr id="9" name="Grafik 8" descr="Fußabdrücke">
            <a:extLst>
              <a:ext uri="{FF2B5EF4-FFF2-40B4-BE49-F238E27FC236}">
                <a16:creationId xmlns:a16="http://schemas.microsoft.com/office/drawing/2014/main" id="{66B6B28F-33B4-46BA-8AF5-37165EC4453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2183931" y="1472433"/>
            <a:ext cx="1028094" cy="1028094"/>
          </a:xfrm>
          <a:prstGeom prst="rect">
            <a:avLst/>
          </a:prstGeom>
        </p:spPr>
      </p:pic>
      <p:sp>
        <p:nvSpPr>
          <p:cNvPr id="10" name="Rechteck 9">
            <a:extLst>
              <a:ext uri="{FF2B5EF4-FFF2-40B4-BE49-F238E27FC236}">
                <a16:creationId xmlns:a16="http://schemas.microsoft.com/office/drawing/2014/main" id="{77769E26-63EA-45F9-9150-EBD31548DBCB}"/>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Einnahmen-Ausgaben-Vergleich</a:t>
            </a:r>
            <a:endParaRPr lang="de-AT" sz="2000" b="1" dirty="0">
              <a:solidFill>
                <a:srgbClr val="006067"/>
              </a:solidFill>
              <a:latin typeface="Corbel" panose="020B0503020204020204" pitchFamily="34" charset="0"/>
            </a:endParaRPr>
          </a:p>
        </p:txBody>
      </p:sp>
      <p:pic>
        <p:nvPicPr>
          <p:cNvPr id="11" name="Grafik 10" descr="Fußabdrücke">
            <a:extLst>
              <a:ext uri="{FF2B5EF4-FFF2-40B4-BE49-F238E27FC236}">
                <a16:creationId xmlns:a16="http://schemas.microsoft.com/office/drawing/2014/main" id="{EBF03A62-84BF-44FA-9C13-CBF5AFF5F20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3672549" y="1472433"/>
            <a:ext cx="1028094" cy="1028094"/>
          </a:xfrm>
          <a:prstGeom prst="rect">
            <a:avLst/>
          </a:prstGeom>
        </p:spPr>
      </p:pic>
      <p:pic>
        <p:nvPicPr>
          <p:cNvPr id="12" name="Grafik 11" descr="Fußabdrücke">
            <a:extLst>
              <a:ext uri="{FF2B5EF4-FFF2-40B4-BE49-F238E27FC236}">
                <a16:creationId xmlns:a16="http://schemas.microsoft.com/office/drawing/2014/main" id="{25EFD61E-BBCA-46A2-ACB3-09C5C24B792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5161167" y="1472433"/>
            <a:ext cx="1028094" cy="1028094"/>
          </a:xfrm>
          <a:prstGeom prst="rect">
            <a:avLst/>
          </a:prstGeom>
        </p:spPr>
      </p:pic>
      <p:pic>
        <p:nvPicPr>
          <p:cNvPr id="13" name="Grafik 12" descr="Fußabdrücke">
            <a:extLst>
              <a:ext uri="{FF2B5EF4-FFF2-40B4-BE49-F238E27FC236}">
                <a16:creationId xmlns:a16="http://schemas.microsoft.com/office/drawing/2014/main" id="{399B26CF-BE46-4F37-B60A-F015B5F0254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649786" y="1472433"/>
            <a:ext cx="1028094" cy="1028094"/>
          </a:xfrm>
          <a:prstGeom prst="rect">
            <a:avLst/>
          </a:prstGeom>
        </p:spPr>
      </p:pic>
      <p:pic>
        <p:nvPicPr>
          <p:cNvPr id="5" name="Grafik 4">
            <a:extLst>
              <a:ext uri="{FF2B5EF4-FFF2-40B4-BE49-F238E27FC236}">
                <a16:creationId xmlns:a16="http://schemas.microsoft.com/office/drawing/2014/main" id="{17C76C4C-A22F-41D1-BD7F-A42CA5018A32}"/>
              </a:ext>
            </a:extLst>
          </p:cNvPr>
          <p:cNvPicPr>
            <a:picLocks noChangeAspect="1"/>
          </p:cNvPicPr>
          <p:nvPr/>
        </p:nvPicPr>
        <p:blipFill>
          <a:blip r:embed="rId6"/>
          <a:stretch>
            <a:fillRect/>
          </a:stretch>
        </p:blipFill>
        <p:spPr>
          <a:xfrm>
            <a:off x="8021775" y="1288307"/>
            <a:ext cx="3960194" cy="5244786"/>
          </a:xfrm>
          <a:prstGeom prst="rect">
            <a:avLst/>
          </a:prstGeom>
        </p:spPr>
      </p:pic>
      <p:sp>
        <p:nvSpPr>
          <p:cNvPr id="22" name="Rechteck 21">
            <a:extLst>
              <a:ext uri="{FF2B5EF4-FFF2-40B4-BE49-F238E27FC236}">
                <a16:creationId xmlns:a16="http://schemas.microsoft.com/office/drawing/2014/main" id="{C9BD08AB-8CAF-4CCA-AA75-223DA87779AC}"/>
              </a:ext>
            </a:extLst>
          </p:cNvPr>
          <p:cNvSpPr/>
          <p:nvPr/>
        </p:nvSpPr>
        <p:spPr>
          <a:xfrm>
            <a:off x="0" y="6511828"/>
            <a:ext cx="11353799" cy="276999"/>
          </a:xfrm>
          <a:prstGeom prst="rect">
            <a:avLst/>
          </a:prstGeom>
        </p:spPr>
        <p:txBody>
          <a:bodyPr wrap="square">
            <a:spAutoFit/>
          </a:bodyPr>
          <a:lstStyle/>
          <a:p>
            <a:r>
              <a:rPr lang="de-AT" sz="1200" dirty="0">
                <a:solidFill>
                  <a:schemeClr val="tx1">
                    <a:lumMod val="50000"/>
                    <a:lumOff val="50000"/>
                  </a:schemeClr>
                </a:solidFill>
              </a:rPr>
              <a:t>Quelle: </a:t>
            </a:r>
            <a:r>
              <a:rPr lang="de-AT" sz="1200" dirty="0" err="1">
                <a:solidFill>
                  <a:schemeClr val="tx1">
                    <a:lumMod val="50000"/>
                    <a:lumOff val="50000"/>
                  </a:schemeClr>
                </a:solidFill>
              </a:rPr>
              <a:t>asb</a:t>
            </a:r>
            <a:r>
              <a:rPr lang="de-AT" sz="1200" dirty="0">
                <a:solidFill>
                  <a:schemeClr val="tx1">
                    <a:lumMod val="50000"/>
                    <a:lumOff val="50000"/>
                  </a:schemeClr>
                </a:solidFill>
              </a:rPr>
              <a:t> Schuldenreport 2018, https://www.schuldenberatung.at/downloads/infodatenbank/schuldenreport/asb_schuldenreport2018_EndV_web.pdf?m=1524210512&amp; </a:t>
            </a:r>
          </a:p>
        </p:txBody>
      </p:sp>
      <p:pic>
        <p:nvPicPr>
          <p:cNvPr id="14" name="Grafik 13"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7"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17" name="Sprechblase: rechteckig mit abgerundeten Ecken 16">
            <a:extLst>
              <a:ext uri="{FF2B5EF4-FFF2-40B4-BE49-F238E27FC236}">
                <a16:creationId xmlns:a16="http://schemas.microsoft.com/office/drawing/2014/main" id="{5459A6E7-A7D2-4EF4-9F55-547CBDCEC060}"/>
              </a:ext>
            </a:extLst>
          </p:cNvPr>
          <p:cNvSpPr/>
          <p:nvPr/>
        </p:nvSpPr>
        <p:spPr>
          <a:xfrm>
            <a:off x="2572472" y="3554735"/>
            <a:ext cx="3665132" cy="1657854"/>
          </a:xfrm>
          <a:prstGeom prst="wedgeRoundRectCallout">
            <a:avLst>
              <a:gd name="adj1" fmla="val -63120"/>
              <a:gd name="adj2" fmla="val 21179"/>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dirty="0">
                <a:solidFill>
                  <a:schemeClr val="tx1">
                    <a:lumMod val="85000"/>
                    <a:lumOff val="15000"/>
                  </a:schemeClr>
                </a:solidFill>
                <a:latin typeface="Corbel" panose="020B0503020204020204" pitchFamily="34" charset="0"/>
              </a:rPr>
              <a:t>Wie hoch sind </a:t>
            </a:r>
            <a:r>
              <a:rPr lang="de-AT" b="1" dirty="0">
                <a:solidFill>
                  <a:schemeClr val="tx1">
                    <a:lumMod val="85000"/>
                    <a:lumOff val="15000"/>
                  </a:schemeClr>
                </a:solidFill>
                <a:latin typeface="Corbel" panose="020B0503020204020204" pitchFamily="34" charset="0"/>
              </a:rPr>
              <a:t>deine monatlichen Einnahmen </a:t>
            </a:r>
            <a:r>
              <a:rPr lang="de-AT" dirty="0">
                <a:solidFill>
                  <a:schemeClr val="tx1">
                    <a:lumMod val="85000"/>
                    <a:lumOff val="15000"/>
                  </a:schemeClr>
                </a:solidFill>
                <a:latin typeface="Corbel" panose="020B0503020204020204" pitchFamily="34" charset="0"/>
              </a:rPr>
              <a:t>(z.B. Taschengeld) </a:t>
            </a:r>
            <a:r>
              <a:rPr lang="de-AT" b="1" dirty="0">
                <a:solidFill>
                  <a:schemeClr val="tx1">
                    <a:lumMod val="85000"/>
                    <a:lumOff val="15000"/>
                  </a:schemeClr>
                </a:solidFill>
                <a:latin typeface="Corbel" panose="020B0503020204020204" pitchFamily="34" charset="0"/>
              </a:rPr>
              <a:t>und Ausgaben </a:t>
            </a:r>
            <a:r>
              <a:rPr lang="de-AT" dirty="0">
                <a:solidFill>
                  <a:schemeClr val="tx1">
                    <a:lumMod val="85000"/>
                    <a:lumOff val="15000"/>
                  </a:schemeClr>
                </a:solidFill>
                <a:latin typeface="Corbel" panose="020B0503020204020204" pitchFamily="34" charset="0"/>
              </a:rPr>
              <a:t>(z.B. Jause, Handy, Kleidung, Kino)?</a:t>
            </a:r>
          </a:p>
        </p:txBody>
      </p:sp>
    </p:spTree>
    <p:extLst>
      <p:ext uri="{BB962C8B-B14F-4D97-AF65-F5344CB8AC3E}">
        <p14:creationId xmlns:p14="http://schemas.microsoft.com/office/powerpoint/2010/main" val="344192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77769E26-63EA-45F9-9150-EBD31548DBCB}"/>
              </a:ext>
            </a:extLst>
          </p:cNvPr>
          <p:cNvSpPr/>
          <p:nvPr/>
        </p:nvSpPr>
        <p:spPr>
          <a:xfrm>
            <a:off x="660772" y="2712940"/>
            <a:ext cx="7124658" cy="3564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Geld gut verteilen</a:t>
            </a:r>
            <a:endParaRPr lang="de-AT" sz="2000" b="1" dirty="0">
              <a:solidFill>
                <a:srgbClr val="006067"/>
              </a:solidFill>
              <a:latin typeface="Corbel" panose="020B0503020204020204" pitchFamily="34" charset="0"/>
            </a:endParaRP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Verteile deine Ausgaben über das Monat.</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Hebe dir auch noch Geld für das Monatsende auf.</a:t>
            </a:r>
          </a:p>
        </p:txBody>
      </p:sp>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4">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686801" y="1797085"/>
            <a:ext cx="3124200" cy="1983717"/>
          </a:xfrm>
          <a:prstGeom prst="cloudCallout">
            <a:avLst>
              <a:gd name="adj1" fmla="val -11618"/>
              <a:gd name="adj2" fmla="val 81981"/>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Wann fallen meine Einnahmen und Ausgaben an?</a:t>
            </a:r>
          </a:p>
        </p:txBody>
      </p:sp>
      <p:pic>
        <p:nvPicPr>
          <p:cNvPr id="15" name="Grafik 14" descr="Fußabdrücke">
            <a:extLst>
              <a:ext uri="{FF2B5EF4-FFF2-40B4-BE49-F238E27FC236}">
                <a16:creationId xmlns:a16="http://schemas.microsoft.com/office/drawing/2014/main" id="{92F014A8-3F5E-4D9D-AEC5-141C0639E70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95313" y="1472433"/>
            <a:ext cx="1028094" cy="1028094"/>
          </a:xfrm>
          <a:prstGeom prst="rect">
            <a:avLst/>
          </a:prstGeom>
        </p:spPr>
      </p:pic>
      <p:pic>
        <p:nvPicPr>
          <p:cNvPr id="16" name="Grafik 15" descr="Fußabdrücke">
            <a:extLst>
              <a:ext uri="{FF2B5EF4-FFF2-40B4-BE49-F238E27FC236}">
                <a16:creationId xmlns:a16="http://schemas.microsoft.com/office/drawing/2014/main" id="{4395306B-3161-4E30-955F-C840136E7B3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2829311">
            <a:off x="2183931" y="1472433"/>
            <a:ext cx="1028094" cy="1028094"/>
          </a:xfrm>
          <a:prstGeom prst="rect">
            <a:avLst/>
          </a:prstGeom>
        </p:spPr>
      </p:pic>
      <p:pic>
        <p:nvPicPr>
          <p:cNvPr id="17" name="Grafik 16" descr="Fußabdrücke">
            <a:extLst>
              <a:ext uri="{FF2B5EF4-FFF2-40B4-BE49-F238E27FC236}">
                <a16:creationId xmlns:a16="http://schemas.microsoft.com/office/drawing/2014/main" id="{60E293DB-C422-486B-8861-1BC29DA2C80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3672549" y="1472433"/>
            <a:ext cx="1028094" cy="1028094"/>
          </a:xfrm>
          <a:prstGeom prst="rect">
            <a:avLst/>
          </a:prstGeom>
        </p:spPr>
      </p:pic>
      <p:pic>
        <p:nvPicPr>
          <p:cNvPr id="18" name="Grafik 17" descr="Fußabdrücke">
            <a:extLst>
              <a:ext uri="{FF2B5EF4-FFF2-40B4-BE49-F238E27FC236}">
                <a16:creationId xmlns:a16="http://schemas.microsoft.com/office/drawing/2014/main" id="{58770F1A-0D63-49FA-A810-6C2178A1523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5161167" y="1472433"/>
            <a:ext cx="1028094" cy="1028094"/>
          </a:xfrm>
          <a:prstGeom prst="rect">
            <a:avLst/>
          </a:prstGeom>
        </p:spPr>
      </p:pic>
      <p:pic>
        <p:nvPicPr>
          <p:cNvPr id="21" name="Grafik 20" descr="Fußabdrücke">
            <a:extLst>
              <a:ext uri="{FF2B5EF4-FFF2-40B4-BE49-F238E27FC236}">
                <a16:creationId xmlns:a16="http://schemas.microsoft.com/office/drawing/2014/main" id="{5651BC7C-7594-4155-9639-E9580241B91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649786" y="1472433"/>
            <a:ext cx="1028094" cy="1028094"/>
          </a:xfrm>
          <a:prstGeom prst="rect">
            <a:avLst/>
          </a:prstGeom>
        </p:spPr>
      </p:pic>
    </p:spTree>
    <p:extLst>
      <p:ext uri="{BB962C8B-B14F-4D97-AF65-F5344CB8AC3E}">
        <p14:creationId xmlns:p14="http://schemas.microsoft.com/office/powerpoint/2010/main" val="258112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77769E26-63EA-45F9-9150-EBD31548DBCB}"/>
              </a:ext>
            </a:extLst>
          </p:cNvPr>
          <p:cNvSpPr/>
          <p:nvPr/>
        </p:nvSpPr>
        <p:spPr>
          <a:xfrm>
            <a:off x="660772" y="2712941"/>
            <a:ext cx="7124658" cy="3564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Kaufverhalten</a:t>
            </a:r>
            <a:endParaRPr lang="de-AT" sz="2000" b="1" dirty="0">
              <a:solidFill>
                <a:srgbClr val="006067"/>
              </a:solidFill>
              <a:latin typeface="Corbel" panose="020B0503020204020204" pitchFamily="34" charset="0"/>
            </a:endParaRP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Überlege zunächst, ob der Kauf wirklich notwendig ist.</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Versuche, Kaufimpulsen und Versuchungen zu widerstehen.</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Vergleiche mehrere Angebote miteinander und entscheide dich für </a:t>
            </a:r>
            <a:br>
              <a:rPr lang="de-AT"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das beste.</a:t>
            </a:r>
          </a:p>
        </p:txBody>
      </p:sp>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686801" y="1797085"/>
            <a:ext cx="3124200" cy="1983717"/>
          </a:xfrm>
          <a:prstGeom prst="cloudCallout">
            <a:avLst>
              <a:gd name="adj1" fmla="val -11618"/>
              <a:gd name="adj2" fmla="val 81981"/>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Für was gebe ich mein Geld aus?</a:t>
            </a:r>
          </a:p>
        </p:txBody>
      </p:sp>
      <p:pic>
        <p:nvPicPr>
          <p:cNvPr id="23" name="Grafik 22" descr="Fußabdrücke">
            <a:extLst>
              <a:ext uri="{FF2B5EF4-FFF2-40B4-BE49-F238E27FC236}">
                <a16:creationId xmlns:a16="http://schemas.microsoft.com/office/drawing/2014/main" id="{95FE049B-DE73-4069-A1AC-4892E883493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95313" y="1472433"/>
            <a:ext cx="1028094" cy="1028094"/>
          </a:xfrm>
          <a:prstGeom prst="rect">
            <a:avLst/>
          </a:prstGeom>
        </p:spPr>
      </p:pic>
      <p:pic>
        <p:nvPicPr>
          <p:cNvPr id="24" name="Grafik 23" descr="Fußabdrücke">
            <a:extLst>
              <a:ext uri="{FF2B5EF4-FFF2-40B4-BE49-F238E27FC236}">
                <a16:creationId xmlns:a16="http://schemas.microsoft.com/office/drawing/2014/main" id="{DC30F47E-2FD5-48D0-8988-9F8CEC3CA50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2183931" y="1472433"/>
            <a:ext cx="1028094" cy="1028094"/>
          </a:xfrm>
          <a:prstGeom prst="rect">
            <a:avLst/>
          </a:prstGeom>
        </p:spPr>
      </p:pic>
      <p:pic>
        <p:nvPicPr>
          <p:cNvPr id="26" name="Grafik 25" descr="Fußabdrücke">
            <a:extLst>
              <a:ext uri="{FF2B5EF4-FFF2-40B4-BE49-F238E27FC236}">
                <a16:creationId xmlns:a16="http://schemas.microsoft.com/office/drawing/2014/main" id="{C8E7C5F7-CA97-44AC-A7D1-9DD7FDF2071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3672549" y="1472433"/>
            <a:ext cx="1028094" cy="1028094"/>
          </a:xfrm>
          <a:prstGeom prst="rect">
            <a:avLst/>
          </a:prstGeom>
        </p:spPr>
      </p:pic>
      <p:pic>
        <p:nvPicPr>
          <p:cNvPr id="27" name="Grafik 26" descr="Fußabdrücke">
            <a:extLst>
              <a:ext uri="{FF2B5EF4-FFF2-40B4-BE49-F238E27FC236}">
                <a16:creationId xmlns:a16="http://schemas.microsoft.com/office/drawing/2014/main" id="{E9A92CAD-E6BE-412E-ABFE-56276565F36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5161167" y="1472433"/>
            <a:ext cx="1028094" cy="1028094"/>
          </a:xfrm>
          <a:prstGeom prst="rect">
            <a:avLst/>
          </a:prstGeom>
        </p:spPr>
      </p:pic>
      <p:pic>
        <p:nvPicPr>
          <p:cNvPr id="28" name="Grafik 27" descr="Fußabdrücke">
            <a:extLst>
              <a:ext uri="{FF2B5EF4-FFF2-40B4-BE49-F238E27FC236}">
                <a16:creationId xmlns:a16="http://schemas.microsoft.com/office/drawing/2014/main" id="{C4354179-DC2C-4E42-82FA-693203EC8C6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649786" y="1472433"/>
            <a:ext cx="1028094" cy="1028094"/>
          </a:xfrm>
          <a:prstGeom prst="rect">
            <a:avLst/>
          </a:prstGeom>
        </p:spPr>
      </p:pic>
    </p:spTree>
    <p:extLst>
      <p:ext uri="{BB962C8B-B14F-4D97-AF65-F5344CB8AC3E}">
        <p14:creationId xmlns:p14="http://schemas.microsoft.com/office/powerpoint/2010/main" val="360291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8B4D537-64E8-4426-A37A-5759DCFDFB13}"/>
              </a:ext>
            </a:extLst>
          </p:cNvPr>
          <p:cNvSpPr>
            <a:spLocks noGrp="1"/>
          </p:cNvSpPr>
          <p:nvPr>
            <p:ph type="title"/>
          </p:nvPr>
        </p:nvSpPr>
        <p:spPr/>
        <p:txBody>
          <a:bodyPr>
            <a:normAutofit/>
          </a:bodyPr>
          <a:lstStyle/>
          <a:p>
            <a:r>
              <a:rPr lang="de-AT" dirty="0"/>
              <a:t>Hast du Schulden?</a:t>
            </a:r>
            <a:br>
              <a:rPr lang="de-AT" dirty="0"/>
            </a:br>
            <a:r>
              <a:rPr lang="de-AT" dirty="0"/>
              <a:t>Bist du überschuldet?</a:t>
            </a:r>
          </a:p>
        </p:txBody>
      </p:sp>
    </p:spTree>
    <p:extLst>
      <p:ext uri="{BB962C8B-B14F-4D97-AF65-F5344CB8AC3E}">
        <p14:creationId xmlns:p14="http://schemas.microsoft.com/office/powerpoint/2010/main" val="2850823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rafik 18"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23" name="Grafik 22" descr="Fußabdrücke">
            <a:extLst>
              <a:ext uri="{FF2B5EF4-FFF2-40B4-BE49-F238E27FC236}">
                <a16:creationId xmlns:a16="http://schemas.microsoft.com/office/drawing/2014/main" id="{95FE049B-DE73-4069-A1AC-4892E883493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24" name="Grafik 23" descr="Fußabdrücke">
            <a:extLst>
              <a:ext uri="{FF2B5EF4-FFF2-40B4-BE49-F238E27FC236}">
                <a16:creationId xmlns:a16="http://schemas.microsoft.com/office/drawing/2014/main" id="{DC30F47E-2FD5-48D0-8988-9F8CEC3CA50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2183931" y="1472433"/>
            <a:ext cx="1028094" cy="1028094"/>
          </a:xfrm>
          <a:prstGeom prst="rect">
            <a:avLst/>
          </a:prstGeom>
        </p:spPr>
      </p:pic>
      <p:pic>
        <p:nvPicPr>
          <p:cNvPr id="26" name="Grafik 25" descr="Fußabdrücke">
            <a:extLst>
              <a:ext uri="{FF2B5EF4-FFF2-40B4-BE49-F238E27FC236}">
                <a16:creationId xmlns:a16="http://schemas.microsoft.com/office/drawing/2014/main" id="{C8E7C5F7-CA97-44AC-A7D1-9DD7FDF2071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3672549" y="1472433"/>
            <a:ext cx="1028094" cy="1028094"/>
          </a:xfrm>
          <a:prstGeom prst="rect">
            <a:avLst/>
          </a:prstGeom>
        </p:spPr>
      </p:pic>
      <p:pic>
        <p:nvPicPr>
          <p:cNvPr id="27" name="Grafik 26" descr="Fußabdrücke">
            <a:extLst>
              <a:ext uri="{FF2B5EF4-FFF2-40B4-BE49-F238E27FC236}">
                <a16:creationId xmlns:a16="http://schemas.microsoft.com/office/drawing/2014/main" id="{E9A92CAD-E6BE-412E-ABFE-56276565F36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5161167" y="1472433"/>
            <a:ext cx="1028094" cy="1028094"/>
          </a:xfrm>
          <a:prstGeom prst="rect">
            <a:avLst/>
          </a:prstGeom>
        </p:spPr>
      </p:pic>
      <p:pic>
        <p:nvPicPr>
          <p:cNvPr id="28" name="Grafik 27" descr="Fußabdrücke">
            <a:extLst>
              <a:ext uri="{FF2B5EF4-FFF2-40B4-BE49-F238E27FC236}">
                <a16:creationId xmlns:a16="http://schemas.microsoft.com/office/drawing/2014/main" id="{C4354179-DC2C-4E42-82FA-693203EC8C6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649786" y="1472433"/>
            <a:ext cx="1028094" cy="1028094"/>
          </a:xfrm>
          <a:prstGeom prst="rect">
            <a:avLst/>
          </a:prstGeom>
        </p:spPr>
      </p:pic>
      <p:sp>
        <p:nvSpPr>
          <p:cNvPr id="17" name="Rechteck 16">
            <a:extLst>
              <a:ext uri="{FF2B5EF4-FFF2-40B4-BE49-F238E27FC236}">
                <a16:creationId xmlns:a16="http://schemas.microsoft.com/office/drawing/2014/main" id="{7583F000-E1BD-4158-9CB6-6617662C1F32}"/>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Kaufverhalten</a:t>
            </a:r>
            <a:endParaRPr lang="de-AT" sz="2000" b="1" dirty="0">
              <a:solidFill>
                <a:srgbClr val="006067"/>
              </a:solidFill>
              <a:latin typeface="Corbel" panose="020B0503020204020204" pitchFamily="34" charset="0"/>
            </a:endParaRPr>
          </a:p>
        </p:txBody>
      </p:sp>
      <p:sp>
        <p:nvSpPr>
          <p:cNvPr id="13" name="Sprechblase: rechteckig mit abgerundeten Ecken 20">
            <a:extLst>
              <a:ext uri="{FF2B5EF4-FFF2-40B4-BE49-F238E27FC236}">
                <a16:creationId xmlns:a16="http://schemas.microsoft.com/office/drawing/2014/main" id="{C2EA0CA2-DBC2-4A11-9CC2-0346102029D1}"/>
              </a:ext>
            </a:extLst>
          </p:cNvPr>
          <p:cNvSpPr/>
          <p:nvPr/>
        </p:nvSpPr>
        <p:spPr>
          <a:xfrm>
            <a:off x="2369555" y="3364147"/>
            <a:ext cx="2109764" cy="1459864"/>
          </a:xfrm>
          <a:prstGeom prst="wedgeRoundRectCallout">
            <a:avLst>
              <a:gd name="adj1" fmla="val -70252"/>
              <a:gd name="adj2" fmla="val 41257"/>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planst einen Shoppingtag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in Wien. </a:t>
            </a:r>
          </a:p>
          <a:p>
            <a:pPr algn="ctr">
              <a:spcBef>
                <a:spcPts val="1200"/>
              </a:spcBef>
            </a:pPr>
            <a:r>
              <a:rPr lang="de-AT" dirty="0">
                <a:solidFill>
                  <a:schemeClr val="tx1">
                    <a:lumMod val="85000"/>
                    <a:lumOff val="15000"/>
                  </a:schemeClr>
                </a:solidFill>
                <a:latin typeface="Corbel" panose="020B0503020204020204" pitchFamily="34" charset="0"/>
              </a:rPr>
              <a:t>Was wirst du tun?</a:t>
            </a:r>
          </a:p>
        </p:txBody>
      </p:sp>
      <p:sp>
        <p:nvSpPr>
          <p:cNvPr id="14" name="Rechteck: abgerundete Ecken 22">
            <a:extLst>
              <a:ext uri="{FF2B5EF4-FFF2-40B4-BE49-F238E27FC236}">
                <a16:creationId xmlns:a16="http://schemas.microsoft.com/office/drawing/2014/main" id="{D689C67D-F59F-401A-9B82-A228C92F90C3}"/>
              </a:ext>
            </a:extLst>
          </p:cNvPr>
          <p:cNvSpPr/>
          <p:nvPr/>
        </p:nvSpPr>
        <p:spPr>
          <a:xfrm>
            <a:off x="4921420" y="3885579"/>
            <a:ext cx="6283842" cy="76402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Ich lege vor dem Einkaufsbummel genau fest, wie viel ich maximal ausgeben darf.</a:t>
            </a:r>
          </a:p>
        </p:txBody>
      </p:sp>
      <p:sp>
        <p:nvSpPr>
          <p:cNvPr id="15" name="Rechteck: abgerundete Ecken 24">
            <a:extLst>
              <a:ext uri="{FF2B5EF4-FFF2-40B4-BE49-F238E27FC236}">
                <a16:creationId xmlns:a16="http://schemas.microsoft.com/office/drawing/2014/main" id="{9335EEE3-5A44-49C3-86BC-23CBC8AFA96B}"/>
              </a:ext>
            </a:extLst>
          </p:cNvPr>
          <p:cNvSpPr/>
          <p:nvPr/>
        </p:nvSpPr>
        <p:spPr>
          <a:xfrm>
            <a:off x="4921420" y="2947148"/>
            <a:ext cx="6283843" cy="764020"/>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Wenn mir etwas gefällt, kaufe ich es sofort, bevor es mir jemand anderer weg kauft.</a:t>
            </a:r>
          </a:p>
        </p:txBody>
      </p:sp>
      <p:sp>
        <p:nvSpPr>
          <p:cNvPr id="16" name="Rechteck: abgerundete Ecken 26">
            <a:extLst>
              <a:ext uri="{FF2B5EF4-FFF2-40B4-BE49-F238E27FC236}">
                <a16:creationId xmlns:a16="http://schemas.microsoft.com/office/drawing/2014/main" id="{89C0264F-E463-48AF-ADE3-494A742A7B0C}"/>
              </a:ext>
            </a:extLst>
          </p:cNvPr>
          <p:cNvSpPr/>
          <p:nvPr/>
        </p:nvSpPr>
        <p:spPr>
          <a:xfrm>
            <a:off x="4921420" y="4824011"/>
            <a:ext cx="6283842" cy="76402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Bevor ich etwas kaufe, überlege ich, ob ich es wirklich brauche und ob es mir wirklich gefällt.</a:t>
            </a:r>
          </a:p>
        </p:txBody>
      </p:sp>
      <p:sp>
        <p:nvSpPr>
          <p:cNvPr id="18" name="Rechteck: abgerundete Ecken 28">
            <a:extLst>
              <a:ext uri="{FF2B5EF4-FFF2-40B4-BE49-F238E27FC236}">
                <a16:creationId xmlns:a16="http://schemas.microsoft.com/office/drawing/2014/main" id="{07E2C6D2-B732-4006-8DC7-E0E5C8239133}"/>
              </a:ext>
            </a:extLst>
          </p:cNvPr>
          <p:cNvSpPr/>
          <p:nvPr/>
        </p:nvSpPr>
        <p:spPr>
          <a:xfrm>
            <a:off x="4921420" y="5765573"/>
            <a:ext cx="6283842" cy="764021"/>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Ich sehe mich zuerst in einigen Geschäften um, überlege, was mir am besten gefallen hat und kaufe erst dann etwas.</a:t>
            </a:r>
          </a:p>
        </p:txBody>
      </p:sp>
    </p:spTree>
    <p:extLst>
      <p:ext uri="{BB962C8B-B14F-4D97-AF65-F5344CB8AC3E}">
        <p14:creationId xmlns:p14="http://schemas.microsoft.com/office/powerpoint/2010/main" val="338065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rafik 18"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23" name="Grafik 22" descr="Fußabdrücke">
            <a:extLst>
              <a:ext uri="{FF2B5EF4-FFF2-40B4-BE49-F238E27FC236}">
                <a16:creationId xmlns:a16="http://schemas.microsoft.com/office/drawing/2014/main" id="{95FE049B-DE73-4069-A1AC-4892E883493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24" name="Grafik 23" descr="Fußabdrücke">
            <a:extLst>
              <a:ext uri="{FF2B5EF4-FFF2-40B4-BE49-F238E27FC236}">
                <a16:creationId xmlns:a16="http://schemas.microsoft.com/office/drawing/2014/main" id="{DC30F47E-2FD5-48D0-8988-9F8CEC3CA50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2183931" y="1472433"/>
            <a:ext cx="1028094" cy="1028094"/>
          </a:xfrm>
          <a:prstGeom prst="rect">
            <a:avLst/>
          </a:prstGeom>
        </p:spPr>
      </p:pic>
      <p:pic>
        <p:nvPicPr>
          <p:cNvPr id="26" name="Grafik 25" descr="Fußabdrücke">
            <a:extLst>
              <a:ext uri="{FF2B5EF4-FFF2-40B4-BE49-F238E27FC236}">
                <a16:creationId xmlns:a16="http://schemas.microsoft.com/office/drawing/2014/main" id="{C8E7C5F7-CA97-44AC-A7D1-9DD7FDF2071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3672549" y="1472433"/>
            <a:ext cx="1028094" cy="1028094"/>
          </a:xfrm>
          <a:prstGeom prst="rect">
            <a:avLst/>
          </a:prstGeom>
        </p:spPr>
      </p:pic>
      <p:pic>
        <p:nvPicPr>
          <p:cNvPr id="27" name="Grafik 26" descr="Fußabdrücke">
            <a:extLst>
              <a:ext uri="{FF2B5EF4-FFF2-40B4-BE49-F238E27FC236}">
                <a16:creationId xmlns:a16="http://schemas.microsoft.com/office/drawing/2014/main" id="{E9A92CAD-E6BE-412E-ABFE-56276565F36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5161167" y="1472433"/>
            <a:ext cx="1028094" cy="1028094"/>
          </a:xfrm>
          <a:prstGeom prst="rect">
            <a:avLst/>
          </a:prstGeom>
        </p:spPr>
      </p:pic>
      <p:pic>
        <p:nvPicPr>
          <p:cNvPr id="28" name="Grafik 27" descr="Fußabdrücke">
            <a:extLst>
              <a:ext uri="{FF2B5EF4-FFF2-40B4-BE49-F238E27FC236}">
                <a16:creationId xmlns:a16="http://schemas.microsoft.com/office/drawing/2014/main" id="{C4354179-DC2C-4E42-82FA-693203EC8C6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649786" y="1472433"/>
            <a:ext cx="1028094" cy="1028094"/>
          </a:xfrm>
          <a:prstGeom prst="rect">
            <a:avLst/>
          </a:prstGeom>
        </p:spPr>
      </p:pic>
      <p:sp>
        <p:nvSpPr>
          <p:cNvPr id="17" name="Rechteck 16">
            <a:extLst>
              <a:ext uri="{FF2B5EF4-FFF2-40B4-BE49-F238E27FC236}">
                <a16:creationId xmlns:a16="http://schemas.microsoft.com/office/drawing/2014/main" id="{7583F000-E1BD-4158-9CB6-6617662C1F32}"/>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Kaufverhalten</a:t>
            </a:r>
            <a:endParaRPr lang="de-AT" sz="2000" b="1" dirty="0">
              <a:solidFill>
                <a:srgbClr val="006067"/>
              </a:solidFill>
              <a:latin typeface="Corbel" panose="020B0503020204020204" pitchFamily="34" charset="0"/>
            </a:endParaRPr>
          </a:p>
        </p:txBody>
      </p:sp>
      <p:sp>
        <p:nvSpPr>
          <p:cNvPr id="13" name="Sprechblase: rechteckig mit abgerundeten Ecken 20">
            <a:extLst>
              <a:ext uri="{FF2B5EF4-FFF2-40B4-BE49-F238E27FC236}">
                <a16:creationId xmlns:a16="http://schemas.microsoft.com/office/drawing/2014/main" id="{C2EA0CA2-DBC2-4A11-9CC2-0346102029D1}"/>
              </a:ext>
            </a:extLst>
          </p:cNvPr>
          <p:cNvSpPr/>
          <p:nvPr/>
        </p:nvSpPr>
        <p:spPr>
          <a:xfrm>
            <a:off x="2369555" y="3364147"/>
            <a:ext cx="2109764" cy="1459864"/>
          </a:xfrm>
          <a:prstGeom prst="wedgeRoundRectCallout">
            <a:avLst>
              <a:gd name="adj1" fmla="val -70252"/>
              <a:gd name="adj2" fmla="val 41257"/>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planst einen Shoppingtag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in Wien. </a:t>
            </a:r>
          </a:p>
          <a:p>
            <a:pPr algn="ctr">
              <a:spcBef>
                <a:spcPts val="1200"/>
              </a:spcBef>
            </a:pPr>
            <a:r>
              <a:rPr lang="de-AT" dirty="0">
                <a:solidFill>
                  <a:schemeClr val="tx1">
                    <a:lumMod val="85000"/>
                    <a:lumOff val="15000"/>
                  </a:schemeClr>
                </a:solidFill>
                <a:latin typeface="Corbel" panose="020B0503020204020204" pitchFamily="34" charset="0"/>
              </a:rPr>
              <a:t>Was wirst du tun?</a:t>
            </a:r>
          </a:p>
        </p:txBody>
      </p:sp>
      <p:sp>
        <p:nvSpPr>
          <p:cNvPr id="14" name="Rechteck: abgerundete Ecken 22">
            <a:extLst>
              <a:ext uri="{FF2B5EF4-FFF2-40B4-BE49-F238E27FC236}">
                <a16:creationId xmlns:a16="http://schemas.microsoft.com/office/drawing/2014/main" id="{D689C67D-F59F-401A-9B82-A228C92F90C3}"/>
              </a:ext>
            </a:extLst>
          </p:cNvPr>
          <p:cNvSpPr/>
          <p:nvPr/>
        </p:nvSpPr>
        <p:spPr>
          <a:xfrm>
            <a:off x="4921420" y="3885579"/>
            <a:ext cx="6283842" cy="764021"/>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Ich lege vor dem Einkaufsbummel genau fest, wie viel ich maximal ausgeben darf.</a:t>
            </a:r>
          </a:p>
        </p:txBody>
      </p:sp>
      <p:sp>
        <p:nvSpPr>
          <p:cNvPr id="15" name="Rechteck: abgerundete Ecken 24">
            <a:extLst>
              <a:ext uri="{FF2B5EF4-FFF2-40B4-BE49-F238E27FC236}">
                <a16:creationId xmlns:a16="http://schemas.microsoft.com/office/drawing/2014/main" id="{9335EEE3-5A44-49C3-86BC-23CBC8AFA96B}"/>
              </a:ext>
            </a:extLst>
          </p:cNvPr>
          <p:cNvSpPr/>
          <p:nvPr/>
        </p:nvSpPr>
        <p:spPr>
          <a:xfrm>
            <a:off x="4921420" y="2947148"/>
            <a:ext cx="6283843" cy="764020"/>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Wenn mir etwas gefällt, kaufe ich es sofort, bevor es mir jemand anderer weg kauft.</a:t>
            </a:r>
          </a:p>
        </p:txBody>
      </p:sp>
      <p:sp>
        <p:nvSpPr>
          <p:cNvPr id="16" name="Rechteck: abgerundete Ecken 26">
            <a:extLst>
              <a:ext uri="{FF2B5EF4-FFF2-40B4-BE49-F238E27FC236}">
                <a16:creationId xmlns:a16="http://schemas.microsoft.com/office/drawing/2014/main" id="{89C0264F-E463-48AF-ADE3-494A742A7B0C}"/>
              </a:ext>
            </a:extLst>
          </p:cNvPr>
          <p:cNvSpPr/>
          <p:nvPr/>
        </p:nvSpPr>
        <p:spPr>
          <a:xfrm>
            <a:off x="4921420" y="4824011"/>
            <a:ext cx="6283842" cy="764021"/>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Bevor ich etwas kaufe, überlege ich, ob ich es wirklich brauche und ob es mir wirklich gefällt.</a:t>
            </a:r>
          </a:p>
        </p:txBody>
      </p:sp>
      <p:sp>
        <p:nvSpPr>
          <p:cNvPr id="18" name="Rechteck: abgerundete Ecken 28">
            <a:extLst>
              <a:ext uri="{FF2B5EF4-FFF2-40B4-BE49-F238E27FC236}">
                <a16:creationId xmlns:a16="http://schemas.microsoft.com/office/drawing/2014/main" id="{07E2C6D2-B732-4006-8DC7-E0E5C8239133}"/>
              </a:ext>
            </a:extLst>
          </p:cNvPr>
          <p:cNvSpPr/>
          <p:nvPr/>
        </p:nvSpPr>
        <p:spPr>
          <a:xfrm>
            <a:off x="4921420" y="5765573"/>
            <a:ext cx="6283842" cy="764021"/>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d)  </a:t>
            </a:r>
            <a:r>
              <a:rPr lang="de-AT" dirty="0">
                <a:solidFill>
                  <a:schemeClr val="tx1">
                    <a:lumMod val="85000"/>
                    <a:lumOff val="15000"/>
                  </a:schemeClr>
                </a:solidFill>
                <a:latin typeface="Corbel" panose="020B0503020204020204" pitchFamily="34" charset="0"/>
              </a:rPr>
              <a:t>Ich sehe mich zuerst in einigen Geschäften um, überlege, was mir am besten gefallen hat und kaufe erst dann etwas.</a:t>
            </a:r>
          </a:p>
        </p:txBody>
      </p:sp>
    </p:spTree>
    <p:extLst>
      <p:ext uri="{BB962C8B-B14F-4D97-AF65-F5344CB8AC3E}">
        <p14:creationId xmlns:p14="http://schemas.microsoft.com/office/powerpoint/2010/main" val="3960986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77769E26-63EA-45F9-9150-EBD31548DBCB}"/>
              </a:ext>
            </a:extLst>
          </p:cNvPr>
          <p:cNvSpPr/>
          <p:nvPr/>
        </p:nvSpPr>
        <p:spPr>
          <a:xfrm>
            <a:off x="660772" y="2712941"/>
            <a:ext cx="7124658" cy="3564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Sparen</a:t>
            </a:r>
            <a:endParaRPr lang="de-AT" sz="2000" b="1" dirty="0">
              <a:solidFill>
                <a:srgbClr val="006067"/>
              </a:solidFill>
              <a:latin typeface="Corbel" panose="020B0503020204020204" pitchFamily="34" charset="0"/>
            </a:endParaRP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Spare dir einen kleinen Polster für unvorhergesehene Situationen </a:t>
            </a:r>
            <a:br>
              <a:rPr lang="de-AT"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(z. B. Unfall oder Jobverlust) an.</a:t>
            </a:r>
          </a:p>
          <a:p>
            <a:pPr marL="285750" indent="-285750">
              <a:lnSpc>
                <a:spcPct val="120000"/>
              </a:lnSpc>
              <a:spcBef>
                <a:spcPts val="600"/>
              </a:spcBef>
              <a:spcAft>
                <a:spcPts val="6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Am besten du legst regelmäßig (z.B. jeden Monat) zumindest einen kleinen Betrag auf dein Sparbuch.</a:t>
            </a:r>
          </a:p>
        </p:txBody>
      </p:sp>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686801" y="1797085"/>
            <a:ext cx="3124200" cy="1983717"/>
          </a:xfrm>
          <a:prstGeom prst="cloudCallout">
            <a:avLst>
              <a:gd name="adj1" fmla="val -11618"/>
              <a:gd name="adj2" fmla="val 81981"/>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Wie viel sollte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ich sparen?</a:t>
            </a:r>
          </a:p>
        </p:txBody>
      </p:sp>
      <p:pic>
        <p:nvPicPr>
          <p:cNvPr id="16" name="Grafik 15" descr="Fußabdrücke">
            <a:extLst>
              <a:ext uri="{FF2B5EF4-FFF2-40B4-BE49-F238E27FC236}">
                <a16:creationId xmlns:a16="http://schemas.microsoft.com/office/drawing/2014/main" id="{8BC9F36D-BE87-41EA-B5F0-70D5FA72C6B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95313" y="1472433"/>
            <a:ext cx="1028094" cy="1028094"/>
          </a:xfrm>
          <a:prstGeom prst="rect">
            <a:avLst/>
          </a:prstGeom>
        </p:spPr>
      </p:pic>
      <p:pic>
        <p:nvPicPr>
          <p:cNvPr id="17" name="Grafik 16" descr="Fußabdrücke">
            <a:extLst>
              <a:ext uri="{FF2B5EF4-FFF2-40B4-BE49-F238E27FC236}">
                <a16:creationId xmlns:a16="http://schemas.microsoft.com/office/drawing/2014/main" id="{CDC825F1-D88F-4CFC-9CA7-79E88CB0708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2183931" y="1472433"/>
            <a:ext cx="1028094" cy="1028094"/>
          </a:xfrm>
          <a:prstGeom prst="rect">
            <a:avLst/>
          </a:prstGeom>
        </p:spPr>
      </p:pic>
      <p:pic>
        <p:nvPicPr>
          <p:cNvPr id="18" name="Grafik 17" descr="Fußabdrücke">
            <a:extLst>
              <a:ext uri="{FF2B5EF4-FFF2-40B4-BE49-F238E27FC236}">
                <a16:creationId xmlns:a16="http://schemas.microsoft.com/office/drawing/2014/main" id="{AEBD0F76-ACD8-4D17-800C-1367318A00C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3672549" y="1472433"/>
            <a:ext cx="1028094" cy="1028094"/>
          </a:xfrm>
          <a:prstGeom prst="rect">
            <a:avLst/>
          </a:prstGeom>
        </p:spPr>
      </p:pic>
      <p:pic>
        <p:nvPicPr>
          <p:cNvPr id="21" name="Grafik 20" descr="Fußabdrücke">
            <a:extLst>
              <a:ext uri="{FF2B5EF4-FFF2-40B4-BE49-F238E27FC236}">
                <a16:creationId xmlns:a16="http://schemas.microsoft.com/office/drawing/2014/main" id="{F7483D5A-24B6-4978-86BC-8EFB854CF33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5161167" y="1472433"/>
            <a:ext cx="1028094" cy="1028094"/>
          </a:xfrm>
          <a:prstGeom prst="rect">
            <a:avLst/>
          </a:prstGeom>
        </p:spPr>
      </p:pic>
      <p:pic>
        <p:nvPicPr>
          <p:cNvPr id="22" name="Grafik 21" descr="Fußabdrücke">
            <a:extLst>
              <a:ext uri="{FF2B5EF4-FFF2-40B4-BE49-F238E27FC236}">
                <a16:creationId xmlns:a16="http://schemas.microsoft.com/office/drawing/2014/main" id="{095A389B-B715-4A9D-B739-02FB6066AA1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649786" y="1472433"/>
            <a:ext cx="1028094" cy="1028094"/>
          </a:xfrm>
          <a:prstGeom prst="rect">
            <a:avLst/>
          </a:prstGeom>
        </p:spPr>
      </p:pic>
    </p:spTree>
    <p:extLst>
      <p:ext uri="{BB962C8B-B14F-4D97-AF65-F5344CB8AC3E}">
        <p14:creationId xmlns:p14="http://schemas.microsoft.com/office/powerpoint/2010/main" val="2433048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77769E26-63EA-45F9-9150-EBD31548DBCB}"/>
              </a:ext>
            </a:extLst>
          </p:cNvPr>
          <p:cNvSpPr/>
          <p:nvPr/>
        </p:nvSpPr>
        <p:spPr>
          <a:xfrm>
            <a:off x="660772" y="2712940"/>
            <a:ext cx="7124658" cy="3564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Zahlungsgewohnheiten</a:t>
            </a:r>
            <a:endParaRPr lang="de-AT" sz="2000" b="1" dirty="0">
              <a:solidFill>
                <a:srgbClr val="006067"/>
              </a:solidFill>
              <a:latin typeface="Corbel" panose="020B0503020204020204" pitchFamily="34" charset="0"/>
            </a:endParaRPr>
          </a:p>
          <a:p>
            <a:pPr>
              <a:lnSpc>
                <a:spcPct val="120000"/>
              </a:lnSpc>
              <a:spcBef>
                <a:spcPts val="1200"/>
              </a:spcBef>
            </a:pPr>
            <a:r>
              <a:rPr lang="de-AT" b="1" dirty="0">
                <a:solidFill>
                  <a:schemeClr val="tx1">
                    <a:lumMod val="85000"/>
                    <a:lumOff val="15000"/>
                  </a:schemeClr>
                </a:solidFill>
                <a:latin typeface="Corbel" panose="020B0503020204020204" pitchFamily="34" charset="0"/>
              </a:rPr>
              <a:t>Bei Zahlung mit Kredit- oder Bankomatkarte:</a:t>
            </a:r>
          </a:p>
          <a:p>
            <a:pPr marL="285750"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Überprüfe regelmäßig deine Kontobewegungen.</a:t>
            </a:r>
          </a:p>
          <a:p>
            <a:pPr marL="285750"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Überlege dir genau, ob du dein Bankkonto überziehen möchtest. Beachte die dabei entstehenden Kosten.</a:t>
            </a:r>
          </a:p>
          <a:p>
            <a:pPr>
              <a:lnSpc>
                <a:spcPct val="120000"/>
              </a:lnSpc>
              <a:spcBef>
                <a:spcPts val="1200"/>
              </a:spcBef>
            </a:pPr>
            <a:r>
              <a:rPr lang="de-AT" b="1" dirty="0">
                <a:solidFill>
                  <a:schemeClr val="tx1">
                    <a:lumMod val="85000"/>
                    <a:lumOff val="15000"/>
                  </a:schemeClr>
                </a:solidFill>
                <a:latin typeface="Corbel" panose="020B0503020204020204" pitchFamily="34" charset="0"/>
              </a:rPr>
              <a:t>Bei Zahlung in Raten:</a:t>
            </a:r>
          </a:p>
          <a:p>
            <a:pPr marL="285750"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Überlege dir genau, ob ein Ratengeschäft sinnvoll ist.</a:t>
            </a:r>
          </a:p>
          <a:p>
            <a:pPr marL="285750"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Rechne dir aus, wieviel du insgesamt bezahlst.</a:t>
            </a:r>
          </a:p>
        </p:txBody>
      </p:sp>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9" name="Grafik 18">
            <a:extLst>
              <a:ext uri="{FF2B5EF4-FFF2-40B4-BE49-F238E27FC236}">
                <a16:creationId xmlns:a16="http://schemas.microsoft.com/office/drawing/2014/main" id="{D968EDCD-6624-4597-BBDB-89C42F65FF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0730" y="4055138"/>
            <a:ext cx="1628320" cy="2772000"/>
          </a:xfrm>
          <a:prstGeom prst="rect">
            <a:avLst/>
          </a:prstGeom>
        </p:spPr>
      </p:pic>
      <p:pic>
        <p:nvPicPr>
          <p:cNvPr id="20" name="Grafik 19">
            <a:extLst>
              <a:ext uri="{FF2B5EF4-FFF2-40B4-BE49-F238E27FC236}">
                <a16:creationId xmlns:a16="http://schemas.microsoft.com/office/drawing/2014/main" id="{F0891F59-5786-4EAE-98DC-6B5835BF6B64}"/>
              </a:ext>
            </a:extLst>
          </p:cNvPr>
          <p:cNvPicPr/>
          <p:nvPr/>
        </p:nvPicPr>
        <p:blipFill rotWithShape="1">
          <a:blip r:embed="rId3">
            <a:clrChange>
              <a:clrFrom>
                <a:srgbClr val="E7E7E8"/>
              </a:clrFrom>
              <a:clrTo>
                <a:srgbClr val="E7E7E8">
                  <a:alpha val="0"/>
                </a:srgbClr>
              </a:clrTo>
            </a:clrChange>
          </a:blip>
          <a:srcRect r="4792"/>
          <a:stretch/>
        </p:blipFill>
        <p:spPr bwMode="auto">
          <a:xfrm flipH="1">
            <a:off x="8603932" y="4155755"/>
            <a:ext cx="1502548" cy="2570766"/>
          </a:xfrm>
          <a:prstGeom prst="rect">
            <a:avLst/>
          </a:prstGeom>
          <a:ln>
            <a:noFill/>
          </a:ln>
          <a:extLst>
            <a:ext uri="{53640926-AAD7-44D8-BBD7-CCE9431645EC}">
              <a14:shadowObscured xmlns:a14="http://schemas.microsoft.com/office/drawing/2010/main"/>
            </a:ext>
          </a:extLst>
        </p:spPr>
      </p:pic>
      <p:sp>
        <p:nvSpPr>
          <p:cNvPr id="25" name="Denkblase: wolkenförmig 24">
            <a:extLst>
              <a:ext uri="{FF2B5EF4-FFF2-40B4-BE49-F238E27FC236}">
                <a16:creationId xmlns:a16="http://schemas.microsoft.com/office/drawing/2014/main" id="{557DE6DA-284D-49F0-BB0E-C1B58DFE1514}"/>
              </a:ext>
            </a:extLst>
          </p:cNvPr>
          <p:cNvSpPr/>
          <p:nvPr/>
        </p:nvSpPr>
        <p:spPr>
          <a:xfrm>
            <a:off x="8686801" y="1797085"/>
            <a:ext cx="3124200" cy="1983717"/>
          </a:xfrm>
          <a:prstGeom prst="cloudCallout">
            <a:avLst>
              <a:gd name="adj1" fmla="val -11618"/>
              <a:gd name="adj2" fmla="val 81981"/>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Wie soll ich zahlen?</a:t>
            </a:r>
          </a:p>
        </p:txBody>
      </p:sp>
      <p:pic>
        <p:nvPicPr>
          <p:cNvPr id="16" name="Grafik 15" descr="Fußabdrücke">
            <a:extLst>
              <a:ext uri="{FF2B5EF4-FFF2-40B4-BE49-F238E27FC236}">
                <a16:creationId xmlns:a16="http://schemas.microsoft.com/office/drawing/2014/main" id="{D4EA90E7-90DE-498C-93DC-D309CA6DD80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695313" y="1472433"/>
            <a:ext cx="1028094" cy="1028094"/>
          </a:xfrm>
          <a:prstGeom prst="rect">
            <a:avLst/>
          </a:prstGeom>
        </p:spPr>
      </p:pic>
      <p:pic>
        <p:nvPicPr>
          <p:cNvPr id="17" name="Grafik 16" descr="Fußabdrücke">
            <a:extLst>
              <a:ext uri="{FF2B5EF4-FFF2-40B4-BE49-F238E27FC236}">
                <a16:creationId xmlns:a16="http://schemas.microsoft.com/office/drawing/2014/main" id="{165DC537-7B53-4C39-BD8F-20BD8253DD4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2183931" y="1472433"/>
            <a:ext cx="1028094" cy="1028094"/>
          </a:xfrm>
          <a:prstGeom prst="rect">
            <a:avLst/>
          </a:prstGeom>
        </p:spPr>
      </p:pic>
      <p:pic>
        <p:nvPicPr>
          <p:cNvPr id="18" name="Grafik 17" descr="Fußabdrücke">
            <a:extLst>
              <a:ext uri="{FF2B5EF4-FFF2-40B4-BE49-F238E27FC236}">
                <a16:creationId xmlns:a16="http://schemas.microsoft.com/office/drawing/2014/main" id="{B5034DDF-BDD9-49F0-B2F4-B945D4C17C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3672549" y="1472433"/>
            <a:ext cx="1028094" cy="1028094"/>
          </a:xfrm>
          <a:prstGeom prst="rect">
            <a:avLst/>
          </a:prstGeom>
        </p:spPr>
      </p:pic>
      <p:pic>
        <p:nvPicPr>
          <p:cNvPr id="21" name="Grafik 20" descr="Fußabdrücke">
            <a:extLst>
              <a:ext uri="{FF2B5EF4-FFF2-40B4-BE49-F238E27FC236}">
                <a16:creationId xmlns:a16="http://schemas.microsoft.com/office/drawing/2014/main" id="{A0F29103-8378-4F0A-AE87-4B0EF48E85C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829311">
            <a:off x="5161167" y="1472433"/>
            <a:ext cx="1028094" cy="1028094"/>
          </a:xfrm>
          <a:prstGeom prst="rect">
            <a:avLst/>
          </a:prstGeom>
        </p:spPr>
      </p:pic>
      <p:pic>
        <p:nvPicPr>
          <p:cNvPr id="22" name="Grafik 21" descr="Fußabdrücke">
            <a:extLst>
              <a:ext uri="{FF2B5EF4-FFF2-40B4-BE49-F238E27FC236}">
                <a16:creationId xmlns:a16="http://schemas.microsoft.com/office/drawing/2014/main" id="{E1CC6645-7ED2-4A01-8758-DADCE021621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829311">
            <a:off x="6649786" y="1472433"/>
            <a:ext cx="1028094" cy="1028094"/>
          </a:xfrm>
          <a:prstGeom prst="rect">
            <a:avLst/>
          </a:prstGeom>
        </p:spPr>
      </p:pic>
    </p:spTree>
    <p:extLst>
      <p:ext uri="{BB962C8B-B14F-4D97-AF65-F5344CB8AC3E}">
        <p14:creationId xmlns:p14="http://schemas.microsoft.com/office/powerpoint/2010/main" val="62511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7" name="Grafik 16"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18" name="Sprechblase: rechteckig mit abgerundeten Ecken 17">
            <a:extLst>
              <a:ext uri="{FF2B5EF4-FFF2-40B4-BE49-F238E27FC236}">
                <a16:creationId xmlns:a16="http://schemas.microsoft.com/office/drawing/2014/main" id="{CC39F7EF-33A7-4E30-B269-4C158911C864}"/>
              </a:ext>
            </a:extLst>
          </p:cNvPr>
          <p:cNvSpPr/>
          <p:nvPr/>
        </p:nvSpPr>
        <p:spPr>
          <a:xfrm>
            <a:off x="2428108" y="3729434"/>
            <a:ext cx="2496859" cy="1868545"/>
          </a:xfrm>
          <a:prstGeom prst="wedgeRoundRectCallout">
            <a:avLst>
              <a:gd name="adj1" fmla="val -64774"/>
              <a:gd name="adj2" fmla="val 3132"/>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bezahlt deine Einkäufe am liebsten mit Bankomatkarte.</a:t>
            </a:r>
          </a:p>
          <a:p>
            <a:pPr algn="ctr">
              <a:spcBef>
                <a:spcPts val="1200"/>
              </a:spcBef>
            </a:pPr>
            <a:r>
              <a:rPr lang="de-AT" dirty="0">
                <a:solidFill>
                  <a:schemeClr val="tx1">
                    <a:lumMod val="85000"/>
                    <a:lumOff val="15000"/>
                  </a:schemeClr>
                </a:solidFill>
                <a:latin typeface="Corbel" panose="020B0503020204020204" pitchFamily="34" charset="0"/>
              </a:rPr>
              <a:t>Welche Aussagen </a:t>
            </a:r>
            <a:br>
              <a:rPr lang="de-AT"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sind richtig?</a:t>
            </a:r>
          </a:p>
        </p:txBody>
      </p:sp>
      <p:sp>
        <p:nvSpPr>
          <p:cNvPr id="21" name="Rechteck: abgerundete Ecken 20">
            <a:extLst>
              <a:ext uri="{FF2B5EF4-FFF2-40B4-BE49-F238E27FC236}">
                <a16:creationId xmlns:a16="http://schemas.microsoft.com/office/drawing/2014/main" id="{83591D5E-F2F3-462C-8186-2F3DC5C6E569}"/>
              </a:ext>
            </a:extLst>
          </p:cNvPr>
          <p:cNvSpPr/>
          <p:nvPr/>
        </p:nvSpPr>
        <p:spPr>
          <a:xfrm>
            <a:off x="5479413" y="4300630"/>
            <a:ext cx="5611498" cy="1006476"/>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 Die Beträge werden erst am Ende des Monats vom Konto abgebucht.</a:t>
            </a:r>
          </a:p>
        </p:txBody>
      </p:sp>
      <p:sp>
        <p:nvSpPr>
          <p:cNvPr id="22" name="Rechteck: abgerundete Ecken 21">
            <a:extLst>
              <a:ext uri="{FF2B5EF4-FFF2-40B4-BE49-F238E27FC236}">
                <a16:creationId xmlns:a16="http://schemas.microsoft.com/office/drawing/2014/main" id="{C7EBB2CA-86CA-4860-9119-FEF03BAC35A7}"/>
              </a:ext>
            </a:extLst>
          </p:cNvPr>
          <p:cNvSpPr/>
          <p:nvPr/>
        </p:nvSpPr>
        <p:spPr>
          <a:xfrm>
            <a:off x="5479413" y="3144239"/>
            <a:ext cx="5611499" cy="1006475"/>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Du solltest die Rechnungen aufbewahren und regelmäßig deine Kontobewegungen kontrollieren, um den Überblick nicht zu verlieren.</a:t>
            </a:r>
          </a:p>
        </p:txBody>
      </p:sp>
      <p:sp>
        <p:nvSpPr>
          <p:cNvPr id="9" name="Rechteck: abgerundete Ecken 8">
            <a:extLst>
              <a:ext uri="{FF2B5EF4-FFF2-40B4-BE49-F238E27FC236}">
                <a16:creationId xmlns:a16="http://schemas.microsoft.com/office/drawing/2014/main" id="{306690AF-F404-4F39-88DE-6BD0BDBA1727}"/>
              </a:ext>
            </a:extLst>
          </p:cNvPr>
          <p:cNvSpPr/>
          <p:nvPr/>
        </p:nvSpPr>
        <p:spPr>
          <a:xfrm>
            <a:off x="5480347" y="5457022"/>
            <a:ext cx="5611498" cy="1006476"/>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Durch die Bezahlung mit Karte kannst du Kauf-anreizen besser widerstehen als bei Barzahlungen.</a:t>
            </a:r>
          </a:p>
        </p:txBody>
      </p:sp>
      <p:pic>
        <p:nvPicPr>
          <p:cNvPr id="8" name="Grafik 7" descr="Fußabdrücke">
            <a:extLst>
              <a:ext uri="{FF2B5EF4-FFF2-40B4-BE49-F238E27FC236}">
                <a16:creationId xmlns:a16="http://schemas.microsoft.com/office/drawing/2014/main" id="{F0962784-CBE3-4867-A73B-55EF77141F3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10" name="Grafik 9" descr="Fußabdrücke">
            <a:extLst>
              <a:ext uri="{FF2B5EF4-FFF2-40B4-BE49-F238E27FC236}">
                <a16:creationId xmlns:a16="http://schemas.microsoft.com/office/drawing/2014/main" id="{2AB8E2DE-969A-447C-B8C6-24E1077488F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2183931" y="1472433"/>
            <a:ext cx="1028094" cy="1028094"/>
          </a:xfrm>
          <a:prstGeom prst="rect">
            <a:avLst/>
          </a:prstGeom>
        </p:spPr>
      </p:pic>
      <p:pic>
        <p:nvPicPr>
          <p:cNvPr id="11" name="Grafik 10" descr="Fußabdrücke">
            <a:extLst>
              <a:ext uri="{FF2B5EF4-FFF2-40B4-BE49-F238E27FC236}">
                <a16:creationId xmlns:a16="http://schemas.microsoft.com/office/drawing/2014/main" id="{D50006BC-2CBE-4732-B0B9-7F0BA4F3878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3672549" y="1472433"/>
            <a:ext cx="1028094" cy="1028094"/>
          </a:xfrm>
          <a:prstGeom prst="rect">
            <a:avLst/>
          </a:prstGeom>
        </p:spPr>
      </p:pic>
      <p:pic>
        <p:nvPicPr>
          <p:cNvPr id="12" name="Grafik 11" descr="Fußabdrücke">
            <a:extLst>
              <a:ext uri="{FF2B5EF4-FFF2-40B4-BE49-F238E27FC236}">
                <a16:creationId xmlns:a16="http://schemas.microsoft.com/office/drawing/2014/main" id="{02EE0272-6B82-4304-89E8-37308783504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5161167" y="1472433"/>
            <a:ext cx="1028094" cy="1028094"/>
          </a:xfrm>
          <a:prstGeom prst="rect">
            <a:avLst/>
          </a:prstGeom>
        </p:spPr>
      </p:pic>
      <p:pic>
        <p:nvPicPr>
          <p:cNvPr id="13" name="Grafik 12" descr="Fußabdrücke">
            <a:extLst>
              <a:ext uri="{FF2B5EF4-FFF2-40B4-BE49-F238E27FC236}">
                <a16:creationId xmlns:a16="http://schemas.microsoft.com/office/drawing/2014/main" id="{334604B3-169B-4677-B2FC-868A6B0C68E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649786" y="1472433"/>
            <a:ext cx="1028094" cy="1028094"/>
          </a:xfrm>
          <a:prstGeom prst="rect">
            <a:avLst/>
          </a:prstGeom>
        </p:spPr>
      </p:pic>
      <p:sp>
        <p:nvSpPr>
          <p:cNvPr id="14" name="Rechteck 13">
            <a:extLst>
              <a:ext uri="{FF2B5EF4-FFF2-40B4-BE49-F238E27FC236}">
                <a16:creationId xmlns:a16="http://schemas.microsoft.com/office/drawing/2014/main" id="{49BB16D4-59D5-4741-AC76-708C407884DA}"/>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Zahlungsgewohnheiten</a:t>
            </a:r>
            <a:endParaRPr lang="de-AT" sz="2000" b="1" dirty="0">
              <a:solidFill>
                <a:srgbClr val="006067"/>
              </a:solidFill>
              <a:latin typeface="Corbel" panose="020B0503020204020204" pitchFamily="34" charset="0"/>
            </a:endParaRPr>
          </a:p>
        </p:txBody>
      </p:sp>
    </p:spTree>
    <p:extLst>
      <p:ext uri="{BB962C8B-B14F-4D97-AF65-F5344CB8AC3E}">
        <p14:creationId xmlns:p14="http://schemas.microsoft.com/office/powerpoint/2010/main" val="148708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Maßnahmen zum Schutz vor Überschuldung</a:t>
            </a:r>
          </a:p>
        </p:txBody>
      </p:sp>
      <p:pic>
        <p:nvPicPr>
          <p:cNvPr id="17" name="Grafik 16"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655471" y="3554735"/>
            <a:ext cx="1409035" cy="2777636"/>
          </a:xfrm>
          <a:prstGeom prst="rect">
            <a:avLst/>
          </a:prstGeom>
          <a:noFill/>
          <a:ln>
            <a:noFill/>
          </a:ln>
          <a:extLst>
            <a:ext uri="{53640926-AAD7-44D8-BBD7-CCE9431645EC}">
              <a14:shadowObscured xmlns:a14="http://schemas.microsoft.com/office/drawing/2010/main"/>
            </a:ext>
          </a:extLst>
        </p:spPr>
      </p:pic>
      <p:sp>
        <p:nvSpPr>
          <p:cNvPr id="18" name="Sprechblase: rechteckig mit abgerundeten Ecken 17">
            <a:extLst>
              <a:ext uri="{FF2B5EF4-FFF2-40B4-BE49-F238E27FC236}">
                <a16:creationId xmlns:a16="http://schemas.microsoft.com/office/drawing/2014/main" id="{CC39F7EF-33A7-4E30-B269-4C158911C864}"/>
              </a:ext>
            </a:extLst>
          </p:cNvPr>
          <p:cNvSpPr/>
          <p:nvPr/>
        </p:nvSpPr>
        <p:spPr>
          <a:xfrm>
            <a:off x="2428108" y="3729434"/>
            <a:ext cx="2496859" cy="1868545"/>
          </a:xfrm>
          <a:prstGeom prst="wedgeRoundRectCallout">
            <a:avLst>
              <a:gd name="adj1" fmla="val -64774"/>
              <a:gd name="adj2" fmla="val 3132"/>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Du bezahlt deine Einkäufe am liebsten mit Bankomatkarte.</a:t>
            </a:r>
          </a:p>
          <a:p>
            <a:pPr algn="ctr">
              <a:spcBef>
                <a:spcPts val="1200"/>
              </a:spcBef>
            </a:pPr>
            <a:r>
              <a:rPr lang="de-AT" dirty="0">
                <a:solidFill>
                  <a:schemeClr val="tx1">
                    <a:lumMod val="85000"/>
                    <a:lumOff val="15000"/>
                  </a:schemeClr>
                </a:solidFill>
                <a:latin typeface="Corbel" panose="020B0503020204020204" pitchFamily="34" charset="0"/>
              </a:rPr>
              <a:t>Welche Aussagen </a:t>
            </a:r>
            <a:br>
              <a:rPr lang="de-AT"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sind richtig?</a:t>
            </a:r>
          </a:p>
        </p:txBody>
      </p:sp>
      <p:sp>
        <p:nvSpPr>
          <p:cNvPr id="21" name="Rechteck: abgerundete Ecken 20">
            <a:extLst>
              <a:ext uri="{FF2B5EF4-FFF2-40B4-BE49-F238E27FC236}">
                <a16:creationId xmlns:a16="http://schemas.microsoft.com/office/drawing/2014/main" id="{83591D5E-F2F3-462C-8186-2F3DC5C6E569}"/>
              </a:ext>
            </a:extLst>
          </p:cNvPr>
          <p:cNvSpPr/>
          <p:nvPr/>
        </p:nvSpPr>
        <p:spPr>
          <a:xfrm>
            <a:off x="5479413" y="4300630"/>
            <a:ext cx="5611498" cy="1006476"/>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b) </a:t>
            </a:r>
            <a:r>
              <a:rPr lang="de-AT" dirty="0">
                <a:solidFill>
                  <a:schemeClr val="tx1">
                    <a:lumMod val="85000"/>
                    <a:lumOff val="15000"/>
                  </a:schemeClr>
                </a:solidFill>
                <a:latin typeface="Corbel" panose="020B0503020204020204" pitchFamily="34" charset="0"/>
              </a:rPr>
              <a:t> Die Beträge werden erst am Ende des Monats vom Konto abgebucht.</a:t>
            </a:r>
          </a:p>
        </p:txBody>
      </p:sp>
      <p:sp>
        <p:nvSpPr>
          <p:cNvPr id="22" name="Rechteck: abgerundete Ecken 21">
            <a:extLst>
              <a:ext uri="{FF2B5EF4-FFF2-40B4-BE49-F238E27FC236}">
                <a16:creationId xmlns:a16="http://schemas.microsoft.com/office/drawing/2014/main" id="{C7EBB2CA-86CA-4860-9119-FEF03BAC35A7}"/>
              </a:ext>
            </a:extLst>
          </p:cNvPr>
          <p:cNvSpPr/>
          <p:nvPr/>
        </p:nvSpPr>
        <p:spPr>
          <a:xfrm>
            <a:off x="5479413" y="3144239"/>
            <a:ext cx="5611499" cy="1006475"/>
          </a:xfrm>
          <a:prstGeom prst="roundRect">
            <a:avLst/>
          </a:prstGeom>
          <a:solidFill>
            <a:srgbClr val="C1CBD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a)  </a:t>
            </a:r>
            <a:r>
              <a:rPr lang="de-AT" dirty="0">
                <a:solidFill>
                  <a:schemeClr val="tx1">
                    <a:lumMod val="85000"/>
                    <a:lumOff val="15000"/>
                  </a:schemeClr>
                </a:solidFill>
                <a:latin typeface="Corbel" panose="020B0503020204020204" pitchFamily="34" charset="0"/>
              </a:rPr>
              <a:t>Du solltest die Rechnungen aufbewahren und regelmäßig deine Kontobewegungen kontrollieren, um den Überblick nicht zu verlieren.</a:t>
            </a:r>
          </a:p>
        </p:txBody>
      </p:sp>
      <p:sp>
        <p:nvSpPr>
          <p:cNvPr id="9" name="Rechteck: abgerundete Ecken 8">
            <a:extLst>
              <a:ext uri="{FF2B5EF4-FFF2-40B4-BE49-F238E27FC236}">
                <a16:creationId xmlns:a16="http://schemas.microsoft.com/office/drawing/2014/main" id="{306690AF-F404-4F39-88DE-6BD0BDBA1727}"/>
              </a:ext>
            </a:extLst>
          </p:cNvPr>
          <p:cNvSpPr/>
          <p:nvPr/>
        </p:nvSpPr>
        <p:spPr>
          <a:xfrm>
            <a:off x="5480347" y="5457022"/>
            <a:ext cx="5611498" cy="1006476"/>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276225">
              <a:spcBef>
                <a:spcPts val="1200"/>
              </a:spcBef>
            </a:pPr>
            <a:r>
              <a:rPr lang="de-AT" b="1" dirty="0">
                <a:solidFill>
                  <a:schemeClr val="tx1">
                    <a:lumMod val="85000"/>
                    <a:lumOff val="15000"/>
                  </a:schemeClr>
                </a:solidFill>
                <a:latin typeface="Corbel" panose="020B0503020204020204" pitchFamily="34" charset="0"/>
              </a:rPr>
              <a:t>c)  </a:t>
            </a:r>
            <a:r>
              <a:rPr lang="de-AT" dirty="0">
                <a:solidFill>
                  <a:schemeClr val="tx1">
                    <a:lumMod val="85000"/>
                    <a:lumOff val="15000"/>
                  </a:schemeClr>
                </a:solidFill>
                <a:latin typeface="Corbel" panose="020B0503020204020204" pitchFamily="34" charset="0"/>
              </a:rPr>
              <a:t>Durch die Bezahlung mit Karte kannst du Kauf-anreizen besser widerstehen als bei Barzahlungen.</a:t>
            </a:r>
          </a:p>
        </p:txBody>
      </p:sp>
      <p:pic>
        <p:nvPicPr>
          <p:cNvPr id="8" name="Grafik 7" descr="Fußabdrücke">
            <a:extLst>
              <a:ext uri="{FF2B5EF4-FFF2-40B4-BE49-F238E27FC236}">
                <a16:creationId xmlns:a16="http://schemas.microsoft.com/office/drawing/2014/main" id="{F0962784-CBE3-4867-A73B-55EF77141F3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695313" y="1472433"/>
            <a:ext cx="1028094" cy="1028094"/>
          </a:xfrm>
          <a:prstGeom prst="rect">
            <a:avLst/>
          </a:prstGeom>
        </p:spPr>
      </p:pic>
      <p:pic>
        <p:nvPicPr>
          <p:cNvPr id="10" name="Grafik 9" descr="Fußabdrücke">
            <a:extLst>
              <a:ext uri="{FF2B5EF4-FFF2-40B4-BE49-F238E27FC236}">
                <a16:creationId xmlns:a16="http://schemas.microsoft.com/office/drawing/2014/main" id="{2AB8E2DE-969A-447C-B8C6-24E1077488F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2183931" y="1472433"/>
            <a:ext cx="1028094" cy="1028094"/>
          </a:xfrm>
          <a:prstGeom prst="rect">
            <a:avLst/>
          </a:prstGeom>
        </p:spPr>
      </p:pic>
      <p:pic>
        <p:nvPicPr>
          <p:cNvPr id="11" name="Grafik 10" descr="Fußabdrücke">
            <a:extLst>
              <a:ext uri="{FF2B5EF4-FFF2-40B4-BE49-F238E27FC236}">
                <a16:creationId xmlns:a16="http://schemas.microsoft.com/office/drawing/2014/main" id="{D50006BC-2CBE-4732-B0B9-7F0BA4F3878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3672549" y="1472433"/>
            <a:ext cx="1028094" cy="1028094"/>
          </a:xfrm>
          <a:prstGeom prst="rect">
            <a:avLst/>
          </a:prstGeom>
        </p:spPr>
      </p:pic>
      <p:pic>
        <p:nvPicPr>
          <p:cNvPr id="12" name="Grafik 11" descr="Fußabdrücke">
            <a:extLst>
              <a:ext uri="{FF2B5EF4-FFF2-40B4-BE49-F238E27FC236}">
                <a16:creationId xmlns:a16="http://schemas.microsoft.com/office/drawing/2014/main" id="{02EE0272-6B82-4304-89E8-37308783504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829311">
            <a:off x="5161167" y="1472433"/>
            <a:ext cx="1028094" cy="1028094"/>
          </a:xfrm>
          <a:prstGeom prst="rect">
            <a:avLst/>
          </a:prstGeom>
        </p:spPr>
      </p:pic>
      <p:pic>
        <p:nvPicPr>
          <p:cNvPr id="13" name="Grafik 12" descr="Fußabdrücke">
            <a:extLst>
              <a:ext uri="{FF2B5EF4-FFF2-40B4-BE49-F238E27FC236}">
                <a16:creationId xmlns:a16="http://schemas.microsoft.com/office/drawing/2014/main" id="{334604B3-169B-4677-B2FC-868A6B0C68E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29311">
            <a:off x="6649786" y="1472433"/>
            <a:ext cx="1028094" cy="1028094"/>
          </a:xfrm>
          <a:prstGeom prst="rect">
            <a:avLst/>
          </a:prstGeom>
        </p:spPr>
      </p:pic>
      <p:sp>
        <p:nvSpPr>
          <p:cNvPr id="14" name="Rechteck 13">
            <a:extLst>
              <a:ext uri="{FF2B5EF4-FFF2-40B4-BE49-F238E27FC236}">
                <a16:creationId xmlns:a16="http://schemas.microsoft.com/office/drawing/2014/main" id="{49BB16D4-59D5-4741-AC76-708C407884DA}"/>
              </a:ext>
            </a:extLst>
          </p:cNvPr>
          <p:cNvSpPr/>
          <p:nvPr/>
        </p:nvSpPr>
        <p:spPr>
          <a:xfrm>
            <a:off x="660772" y="2712940"/>
            <a:ext cx="7124658" cy="356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spcAft>
                <a:spcPts val="600"/>
              </a:spcAft>
            </a:pPr>
            <a:br>
              <a:rPr lang="de-AT" sz="500" b="1" dirty="0">
                <a:solidFill>
                  <a:schemeClr val="tx1">
                    <a:lumMod val="85000"/>
                    <a:lumOff val="15000"/>
                  </a:schemeClr>
                </a:solidFill>
                <a:latin typeface="Corbel" panose="020B0503020204020204" pitchFamily="34" charset="0"/>
              </a:rPr>
            </a:br>
            <a:r>
              <a:rPr lang="de-AT" sz="2400" b="1" dirty="0">
                <a:solidFill>
                  <a:srgbClr val="006067"/>
                </a:solidFill>
                <a:latin typeface="Corbel" panose="020B0503020204020204" pitchFamily="34" charset="0"/>
              </a:rPr>
              <a:t>Zahlungsgewohnheiten</a:t>
            </a:r>
            <a:endParaRPr lang="de-AT" sz="2000" b="1" dirty="0">
              <a:solidFill>
                <a:srgbClr val="006067"/>
              </a:solidFill>
              <a:latin typeface="Corbel" panose="020B0503020204020204" pitchFamily="34" charset="0"/>
            </a:endParaRPr>
          </a:p>
        </p:txBody>
      </p:sp>
    </p:spTree>
    <p:extLst>
      <p:ext uri="{BB962C8B-B14F-4D97-AF65-F5344CB8AC3E}">
        <p14:creationId xmlns:p14="http://schemas.microsoft.com/office/powerpoint/2010/main" val="1103671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8B4D537-64E8-4426-A37A-5759DCFDFB13}"/>
              </a:ext>
            </a:extLst>
          </p:cNvPr>
          <p:cNvSpPr>
            <a:spLocks noGrp="1"/>
          </p:cNvSpPr>
          <p:nvPr>
            <p:ph type="title"/>
          </p:nvPr>
        </p:nvSpPr>
        <p:spPr/>
        <p:txBody>
          <a:bodyPr>
            <a:normAutofit/>
          </a:bodyPr>
          <a:lstStyle/>
          <a:p>
            <a:r>
              <a:rPr lang="de-AT" dirty="0"/>
              <a:t>Was kannst du machen,</a:t>
            </a:r>
            <a:br>
              <a:rPr lang="de-AT" dirty="0"/>
            </a:br>
            <a:r>
              <a:rPr lang="de-AT" dirty="0"/>
              <a:t>wenn du bereits überschuldet bist?</a:t>
            </a:r>
          </a:p>
        </p:txBody>
      </p:sp>
    </p:spTree>
    <p:extLst>
      <p:ext uri="{BB962C8B-B14F-4D97-AF65-F5344CB8AC3E}">
        <p14:creationId xmlns:p14="http://schemas.microsoft.com/office/powerpoint/2010/main" val="424368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77769E26-63EA-45F9-9150-EBD31548DBCB}"/>
              </a:ext>
            </a:extLst>
          </p:cNvPr>
          <p:cNvSpPr/>
          <p:nvPr/>
        </p:nvSpPr>
        <p:spPr>
          <a:xfrm>
            <a:off x="462309" y="1760570"/>
            <a:ext cx="7735587" cy="4435165"/>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spcBef>
                <a:spcPts val="600"/>
              </a:spcBef>
            </a:pPr>
            <a:br>
              <a:rPr lang="de-AT" sz="500" b="1" dirty="0">
                <a:solidFill>
                  <a:schemeClr val="tx1">
                    <a:lumMod val="85000"/>
                    <a:lumOff val="15000"/>
                  </a:schemeClr>
                </a:solidFill>
                <a:latin typeface="Corbel" panose="020B0503020204020204" pitchFamily="34" charset="0"/>
              </a:rPr>
            </a:br>
            <a:r>
              <a:rPr lang="de-AT" sz="2400" dirty="0">
                <a:solidFill>
                  <a:srgbClr val="006067"/>
                </a:solidFill>
                <a:latin typeface="Corbel" panose="020B0503020204020204" pitchFamily="34" charset="0"/>
                <a:sym typeface="Wingdings" panose="05000000000000000000" pitchFamily="2" charset="2"/>
              </a:rPr>
              <a:t></a:t>
            </a:r>
            <a:r>
              <a:rPr lang="de-AT" sz="2000" b="1" dirty="0">
                <a:solidFill>
                  <a:schemeClr val="tx1">
                    <a:lumMod val="85000"/>
                    <a:lumOff val="15000"/>
                  </a:schemeClr>
                </a:solidFill>
                <a:latin typeface="Corbel" panose="020B0503020204020204" pitchFamily="34" charset="0"/>
                <a:sym typeface="Wingdings" panose="05000000000000000000" pitchFamily="2" charset="2"/>
              </a:rPr>
              <a:t>   </a:t>
            </a:r>
            <a:r>
              <a:rPr lang="de-AT" sz="2000" b="1" dirty="0">
                <a:solidFill>
                  <a:schemeClr val="tx1">
                    <a:lumMod val="85000"/>
                    <a:lumOff val="15000"/>
                  </a:schemeClr>
                </a:solidFill>
                <a:latin typeface="Corbel" panose="020B0503020204020204" pitchFamily="34" charset="0"/>
              </a:rPr>
              <a:t>Genauer Ausgaben-Check</a:t>
            </a:r>
          </a:p>
          <a:p>
            <a:pPr marL="742950" lvl="1"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Reduzierung von unregelmäßigen Ausgaben (z. B. weniger ausgehen)</a:t>
            </a:r>
          </a:p>
          <a:p>
            <a:pPr marL="742950" lvl="1"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Reduzierung von Haushaltausgaben (z. B. auf Sonderangebote achten)</a:t>
            </a:r>
          </a:p>
          <a:p>
            <a:pPr>
              <a:lnSpc>
                <a:spcPct val="120000"/>
              </a:lnSpc>
              <a:spcBef>
                <a:spcPts val="2400"/>
              </a:spcBef>
            </a:pPr>
            <a:r>
              <a:rPr lang="de-AT" sz="2400" dirty="0">
                <a:solidFill>
                  <a:srgbClr val="006067"/>
                </a:solidFill>
                <a:latin typeface="Corbel" panose="020B0503020204020204" pitchFamily="34" charset="0"/>
                <a:sym typeface="Wingdings" panose="05000000000000000000" pitchFamily="2" charset="2"/>
              </a:rPr>
              <a:t></a:t>
            </a:r>
            <a:r>
              <a:rPr lang="de-AT" b="1" dirty="0">
                <a:solidFill>
                  <a:schemeClr val="tx1">
                    <a:lumMod val="85000"/>
                    <a:lumOff val="15000"/>
                  </a:schemeClr>
                </a:solidFill>
                <a:latin typeface="Corbel" panose="020B0503020204020204" pitchFamily="34" charset="0"/>
                <a:sym typeface="Wingdings" panose="05000000000000000000" pitchFamily="2" charset="2"/>
              </a:rPr>
              <a:t>   </a:t>
            </a:r>
            <a:r>
              <a:rPr lang="de-AT" sz="2000" b="1" dirty="0">
                <a:solidFill>
                  <a:schemeClr val="tx1">
                    <a:lumMod val="85000"/>
                    <a:lumOff val="15000"/>
                  </a:schemeClr>
                </a:solidFill>
                <a:latin typeface="Corbel" panose="020B0503020204020204" pitchFamily="34" charset="0"/>
              </a:rPr>
              <a:t>Anspruch auf staatliche Sozialleistungen prüfen</a:t>
            </a:r>
          </a:p>
          <a:p>
            <a:pPr marL="742950" lvl="1"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Wohngeld</a:t>
            </a:r>
          </a:p>
          <a:p>
            <a:pPr marL="742950" lvl="1" indent="-285750">
              <a:lnSpc>
                <a:spcPct val="120000"/>
              </a:lnSpc>
              <a:spcBef>
                <a:spcPts val="200"/>
              </a:spcBef>
              <a:spcAft>
                <a:spcPts val="200"/>
              </a:spcAft>
              <a:buFont typeface="Wingdings" panose="05000000000000000000" pitchFamily="2" charset="2"/>
              <a:buChar char="§"/>
            </a:pPr>
            <a:r>
              <a:rPr lang="de-AT" dirty="0" err="1">
                <a:solidFill>
                  <a:schemeClr val="tx1">
                    <a:lumMod val="85000"/>
                    <a:lumOff val="15000"/>
                  </a:schemeClr>
                </a:solidFill>
                <a:latin typeface="Corbel" panose="020B0503020204020204" pitchFamily="34" charset="0"/>
              </a:rPr>
              <a:t>Studienbehilfe</a:t>
            </a:r>
            <a:r>
              <a:rPr lang="de-AT" dirty="0">
                <a:solidFill>
                  <a:schemeClr val="tx1">
                    <a:lumMod val="85000"/>
                    <a:lumOff val="15000"/>
                  </a:schemeClr>
                </a:solidFill>
                <a:latin typeface="Corbel" panose="020B0503020204020204" pitchFamily="34" charset="0"/>
              </a:rPr>
              <a:t> etc.</a:t>
            </a:r>
          </a:p>
          <a:p>
            <a:pPr>
              <a:lnSpc>
                <a:spcPct val="120000"/>
              </a:lnSpc>
              <a:spcBef>
                <a:spcPts val="2400"/>
              </a:spcBef>
              <a:spcAft>
                <a:spcPts val="200"/>
              </a:spcAft>
            </a:pPr>
            <a:r>
              <a:rPr lang="de-AT" sz="2400" dirty="0">
                <a:solidFill>
                  <a:srgbClr val="006067"/>
                </a:solidFill>
                <a:latin typeface="Corbel" panose="020B0503020204020204" pitchFamily="34" charset="0"/>
                <a:sym typeface="Wingdings" panose="05000000000000000000" pitchFamily="2" charset="2"/>
              </a:rPr>
              <a:t></a:t>
            </a:r>
            <a:r>
              <a:rPr lang="de-AT" sz="2000" b="1" dirty="0">
                <a:solidFill>
                  <a:prstClr val="black">
                    <a:lumMod val="85000"/>
                    <a:lumOff val="15000"/>
                  </a:prstClr>
                </a:solidFill>
                <a:latin typeface="Corbel" panose="020B0503020204020204" pitchFamily="34" charset="0"/>
                <a:sym typeface="Wingdings" panose="05000000000000000000" pitchFamily="2" charset="2"/>
              </a:rPr>
              <a:t>   </a:t>
            </a:r>
            <a:r>
              <a:rPr lang="de-AT" sz="2000" b="1" dirty="0">
                <a:solidFill>
                  <a:schemeClr val="tx1">
                    <a:lumMod val="85000"/>
                    <a:lumOff val="15000"/>
                  </a:schemeClr>
                </a:solidFill>
                <a:latin typeface="Corbel" panose="020B0503020204020204" pitchFamily="34" charset="0"/>
              </a:rPr>
              <a:t>Professionelle Unterstützung durch Schuldnerberatungen</a:t>
            </a:r>
          </a:p>
          <a:p>
            <a:pPr marL="742950" lvl="1" indent="-285750">
              <a:lnSpc>
                <a:spcPct val="120000"/>
              </a:lnSpc>
              <a:spcBef>
                <a:spcPts val="200"/>
              </a:spcBef>
              <a:spcAft>
                <a:spcPts val="200"/>
              </a:spcAft>
              <a:buFont typeface="Wingdings" panose="05000000000000000000" pitchFamily="2" charset="2"/>
              <a:buChar char="§"/>
            </a:pPr>
            <a:r>
              <a:rPr lang="de-AT" dirty="0">
                <a:solidFill>
                  <a:schemeClr val="tx1">
                    <a:lumMod val="85000"/>
                    <a:lumOff val="15000"/>
                  </a:schemeClr>
                </a:solidFill>
                <a:latin typeface="Corbel" panose="020B0503020204020204" pitchFamily="34" charset="0"/>
              </a:rPr>
              <a:t>www.schuldenberatung.at</a:t>
            </a:r>
          </a:p>
          <a:p>
            <a:pPr>
              <a:lnSpc>
                <a:spcPct val="120000"/>
              </a:lnSpc>
              <a:spcBef>
                <a:spcPts val="2400"/>
              </a:spcBef>
              <a:spcAft>
                <a:spcPts val="200"/>
              </a:spcAft>
            </a:pPr>
            <a:endParaRPr lang="de-AT" sz="2000" b="1" dirty="0">
              <a:solidFill>
                <a:schemeClr val="tx1">
                  <a:lumMod val="85000"/>
                  <a:lumOff val="15000"/>
                </a:schemeClr>
              </a:solidFill>
              <a:latin typeface="Corbel" panose="020B0503020204020204" pitchFamily="34" charset="0"/>
            </a:endParaRPr>
          </a:p>
        </p:txBody>
      </p:sp>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Auswege aus der Schuldenfalle</a:t>
            </a:r>
          </a:p>
        </p:txBody>
      </p:sp>
    </p:spTree>
    <p:extLst>
      <p:ext uri="{BB962C8B-B14F-4D97-AF65-F5344CB8AC3E}">
        <p14:creationId xmlns:p14="http://schemas.microsoft.com/office/powerpoint/2010/main" val="1385525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F2264D01-B949-4814-A220-88FB18FFA157}"/>
              </a:ext>
            </a:extLst>
          </p:cNvPr>
          <p:cNvSpPr/>
          <p:nvPr/>
        </p:nvSpPr>
        <p:spPr bwMode="blackWhite">
          <a:xfrm>
            <a:off x="394100" y="1139837"/>
            <a:ext cx="7385235" cy="3527413"/>
          </a:xfrm>
          <a:prstGeom prst="rect">
            <a:avLst/>
          </a:prstGeom>
          <a:solidFill>
            <a:srgbClr val="006067">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sp>
        <p:nvSpPr>
          <p:cNvPr id="5" name="Rechteck 4">
            <a:extLst>
              <a:ext uri="{FF2B5EF4-FFF2-40B4-BE49-F238E27FC236}">
                <a16:creationId xmlns:a16="http://schemas.microsoft.com/office/drawing/2014/main" id="{EDE0C9D4-5F06-44A9-86EA-11805B75EE4A}"/>
              </a:ext>
            </a:extLst>
          </p:cNvPr>
          <p:cNvSpPr/>
          <p:nvPr/>
        </p:nvSpPr>
        <p:spPr>
          <a:xfrm>
            <a:off x="7779336" y="1139837"/>
            <a:ext cx="4018564" cy="3527413"/>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2160" dirty="0"/>
          </a:p>
        </p:txBody>
      </p:sp>
      <p:sp>
        <p:nvSpPr>
          <p:cNvPr id="7" name="Titel 1">
            <a:extLst>
              <a:ext uri="{FF2B5EF4-FFF2-40B4-BE49-F238E27FC236}">
                <a16:creationId xmlns:a16="http://schemas.microsoft.com/office/drawing/2014/main" id="{79CA9719-46B7-4134-AF8B-54EBCD2B6D73}"/>
              </a:ext>
            </a:extLst>
          </p:cNvPr>
          <p:cNvSpPr txBox="1">
            <a:spLocks/>
          </p:cNvSpPr>
          <p:nvPr/>
        </p:nvSpPr>
        <p:spPr>
          <a:xfrm>
            <a:off x="7923199" y="3337134"/>
            <a:ext cx="3837879" cy="11404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800" dirty="0">
                <a:solidFill>
                  <a:schemeClr val="tx1">
                    <a:lumMod val="75000"/>
                    <a:lumOff val="25000"/>
                  </a:schemeClr>
                </a:solidFill>
              </a:rPr>
              <a:t>Wir bringen die </a:t>
            </a:r>
            <a:br>
              <a:rPr lang="de-DE" sz="2800" dirty="0">
                <a:solidFill>
                  <a:schemeClr val="tx1">
                    <a:lumMod val="75000"/>
                    <a:lumOff val="25000"/>
                  </a:schemeClr>
                </a:solidFill>
              </a:rPr>
            </a:br>
            <a:r>
              <a:rPr lang="de-DE" sz="2800" dirty="0">
                <a:solidFill>
                  <a:schemeClr val="tx1">
                    <a:lumMod val="75000"/>
                    <a:lumOff val="25000"/>
                  </a:schemeClr>
                </a:solidFill>
              </a:rPr>
              <a:t>  Wirtschaft in die Schule.</a:t>
            </a:r>
          </a:p>
        </p:txBody>
      </p:sp>
      <p:sp>
        <p:nvSpPr>
          <p:cNvPr id="8" name="Titel 1">
            <a:extLst>
              <a:ext uri="{FF2B5EF4-FFF2-40B4-BE49-F238E27FC236}">
                <a16:creationId xmlns:a16="http://schemas.microsoft.com/office/drawing/2014/main" id="{402A4B91-8F07-46ED-BF68-473A6C41492F}"/>
              </a:ext>
            </a:extLst>
          </p:cNvPr>
          <p:cNvSpPr txBox="1">
            <a:spLocks/>
          </p:cNvSpPr>
          <p:nvPr/>
        </p:nvSpPr>
        <p:spPr>
          <a:xfrm>
            <a:off x="843424" y="1139837"/>
            <a:ext cx="6935911" cy="3527413"/>
          </a:xfrm>
          <a:prstGeom prst="rect">
            <a:avLst/>
          </a:prstGeom>
        </p:spPr>
        <p:txBody>
          <a:bodyPr anchor="ctr"/>
          <a:lstStyle>
            <a:lvl1pPr algn="l" defTabSz="914400" rtl="0" eaLnBrk="1" latinLnBrk="0" hangingPunct="1">
              <a:lnSpc>
                <a:spcPct val="90000"/>
              </a:lnSpc>
              <a:spcBef>
                <a:spcPct val="0"/>
              </a:spcBef>
              <a:buNone/>
              <a:defRPr sz="6000" b="1" kern="1200">
                <a:solidFill>
                  <a:schemeClr val="bg1">
                    <a:lumMod val="85000"/>
                  </a:schemeClr>
                </a:solidFill>
                <a:latin typeface="+mj-lt"/>
                <a:ea typeface="+mj-ea"/>
                <a:cs typeface="+mj-cs"/>
              </a:defRPr>
            </a:lvl1pPr>
          </a:lstStyle>
          <a:p>
            <a:r>
              <a:rPr lang="de-AT" sz="1800" dirty="0">
                <a:solidFill>
                  <a:schemeClr val="bg1">
                    <a:lumMod val="95000"/>
                  </a:schemeClr>
                </a:solidFill>
                <a:latin typeface="Corbel" panose="020B0503020204020204" pitchFamily="34" charset="0"/>
              </a:rPr>
              <a:t>AutorInnen: Dr. Andrea Raso, Andreas Trummer </a:t>
            </a:r>
            <a:r>
              <a:rPr lang="de-AT" sz="1800" dirty="0" err="1">
                <a:solidFill>
                  <a:schemeClr val="bg1">
                    <a:lumMod val="95000"/>
                  </a:schemeClr>
                </a:solidFill>
                <a:latin typeface="Corbel" panose="020B0503020204020204" pitchFamily="34" charset="0"/>
              </a:rPr>
              <a:t>MSc</a:t>
            </a:r>
            <a:endParaRPr lang="de-AT" sz="1800" dirty="0">
              <a:solidFill>
                <a:schemeClr val="bg1">
                  <a:lumMod val="95000"/>
                </a:schemeClr>
              </a:solidFill>
              <a:latin typeface="Corbel" panose="020B0503020204020204" pitchFamily="34" charset="0"/>
            </a:endParaRPr>
          </a:p>
          <a:p>
            <a:r>
              <a:rPr lang="de-AT" sz="1800" dirty="0">
                <a:solidFill>
                  <a:schemeClr val="bg1">
                    <a:lumMod val="95000"/>
                  </a:schemeClr>
                </a:solidFill>
                <a:latin typeface="Corbel" panose="020B0503020204020204" pitchFamily="34" charset="0"/>
              </a:rPr>
              <a:t>Gestaltung: Dr. Andrea Raso</a:t>
            </a:r>
          </a:p>
          <a:p>
            <a:endParaRPr lang="de-AT" sz="1600" cap="all" dirty="0">
              <a:solidFill>
                <a:schemeClr val="bg1">
                  <a:lumMod val="95000"/>
                </a:schemeClr>
              </a:solidFill>
              <a:latin typeface="Corbel" panose="020B0503020204020204" pitchFamily="34" charset="0"/>
            </a:endParaRPr>
          </a:p>
          <a:p>
            <a:r>
              <a:rPr lang="de-AT" sz="1600" cap="all" dirty="0">
                <a:solidFill>
                  <a:schemeClr val="bg1">
                    <a:lumMod val="95000"/>
                  </a:schemeClr>
                </a:solidFill>
                <a:latin typeface="Corbel" panose="020B0503020204020204" pitchFamily="34" charset="0"/>
              </a:rPr>
              <a:t>AWS (</a:t>
            </a:r>
            <a:r>
              <a:rPr lang="de-AT" sz="1600" dirty="0">
                <a:solidFill>
                  <a:schemeClr val="bg1">
                    <a:lumMod val="95000"/>
                  </a:schemeClr>
                </a:solidFill>
                <a:latin typeface="Corbel" panose="020B0503020204020204" pitchFamily="34" charset="0"/>
              </a:rPr>
              <a:t>Arbeitsgemeinschaft Wirtschaft und Schule</a:t>
            </a:r>
            <a:r>
              <a:rPr lang="de-AT" sz="1600" cap="all" dirty="0">
                <a:solidFill>
                  <a:schemeClr val="bg1">
                    <a:lumMod val="95000"/>
                  </a:schemeClr>
                </a:solidFill>
                <a:latin typeface="Corbel" panose="020B0503020204020204" pitchFamily="34" charset="0"/>
              </a:rPr>
              <a:t>)</a:t>
            </a:r>
            <a:br>
              <a:rPr lang="de-AT" sz="1600" b="0" dirty="0">
                <a:solidFill>
                  <a:schemeClr val="bg1">
                    <a:lumMod val="95000"/>
                  </a:schemeClr>
                </a:solidFill>
                <a:latin typeface="Corbel" panose="020B0503020204020204" pitchFamily="34" charset="0"/>
              </a:rPr>
            </a:br>
            <a:r>
              <a:rPr lang="de-AT" sz="1800" b="0" dirty="0" err="1">
                <a:solidFill>
                  <a:schemeClr val="bg1">
                    <a:lumMod val="95000"/>
                  </a:schemeClr>
                </a:solidFill>
                <a:latin typeface="Corbel" panose="020B0503020204020204" pitchFamily="34" charset="0"/>
              </a:rPr>
              <a:t>Rainergasse</a:t>
            </a:r>
            <a:r>
              <a:rPr lang="de-AT" sz="1800" b="0" dirty="0">
                <a:solidFill>
                  <a:schemeClr val="bg1">
                    <a:lumMod val="95000"/>
                  </a:schemeClr>
                </a:solidFill>
                <a:latin typeface="Corbel" panose="020B0503020204020204" pitchFamily="34" charset="0"/>
              </a:rPr>
              <a:t> 38 | 1050 Wien</a:t>
            </a:r>
            <a:br>
              <a:rPr lang="de-AT" sz="1800" b="0" dirty="0">
                <a:solidFill>
                  <a:schemeClr val="bg1">
                    <a:lumMod val="95000"/>
                  </a:schemeClr>
                </a:solidFill>
                <a:latin typeface="Corbel" panose="020B0503020204020204" pitchFamily="34" charset="0"/>
              </a:rPr>
            </a:br>
            <a:r>
              <a:rPr lang="de-AT" sz="1800" b="0" dirty="0">
                <a:solidFill>
                  <a:schemeClr val="bg1">
                    <a:lumMod val="95000"/>
                  </a:schemeClr>
                </a:solidFill>
                <a:latin typeface="Corbel" panose="020B0503020204020204" pitchFamily="34" charset="0"/>
              </a:rPr>
              <a:t>T: +43 1 545 16 71-63 | F: +43 1 545 16 71-22</a:t>
            </a:r>
            <a:br>
              <a:rPr lang="de-AT" sz="1800" b="0" dirty="0">
                <a:solidFill>
                  <a:schemeClr val="bg1">
                    <a:lumMod val="95000"/>
                  </a:schemeClr>
                </a:solidFill>
                <a:latin typeface="Corbel" panose="020B0503020204020204" pitchFamily="34" charset="0"/>
              </a:rPr>
            </a:br>
            <a:r>
              <a:rPr lang="de-AT" sz="1800" b="0" dirty="0">
                <a:solidFill>
                  <a:schemeClr val="bg1">
                    <a:lumMod val="95000"/>
                  </a:schemeClr>
                </a:solidFill>
                <a:latin typeface="Corbel" panose="020B0503020204020204" pitchFamily="34" charset="0"/>
              </a:rPr>
              <a:t>E: aws@ibw.at</a:t>
            </a:r>
            <a:br>
              <a:rPr lang="de-AT" sz="1800" b="0" dirty="0">
                <a:solidFill>
                  <a:schemeClr val="bg1">
                    <a:lumMod val="95000"/>
                  </a:schemeClr>
                </a:solidFill>
                <a:latin typeface="Corbel" panose="020B0503020204020204" pitchFamily="34" charset="0"/>
              </a:rPr>
            </a:br>
            <a:r>
              <a:rPr lang="de-AT" sz="1800" b="0" dirty="0">
                <a:solidFill>
                  <a:schemeClr val="bg1">
                    <a:lumMod val="95000"/>
                  </a:schemeClr>
                </a:solidFill>
                <a:latin typeface="Corbel" panose="020B0503020204020204" pitchFamily="34" charset="0"/>
              </a:rPr>
              <a:t>W: aws.ibw.at </a:t>
            </a:r>
            <a:br>
              <a:rPr lang="de-AT" sz="1800" b="0" dirty="0">
                <a:solidFill>
                  <a:schemeClr val="bg1">
                    <a:lumMod val="95000"/>
                  </a:schemeClr>
                </a:solidFill>
                <a:latin typeface="Corbel" panose="020B0503020204020204" pitchFamily="34" charset="0"/>
              </a:rPr>
            </a:br>
            <a:r>
              <a:rPr lang="de-AT" sz="1800" b="0" dirty="0">
                <a:solidFill>
                  <a:schemeClr val="bg1">
                    <a:lumMod val="95000"/>
                  </a:schemeClr>
                </a:solidFill>
                <a:latin typeface="Corbel" panose="020B0503020204020204" pitchFamily="34" charset="0"/>
              </a:rPr>
              <a:t>http://www.facebook.com/AWSunterrichtsmaterial</a:t>
            </a:r>
            <a:endParaRPr lang="de-AT" dirty="0">
              <a:solidFill>
                <a:schemeClr val="bg1">
                  <a:lumMod val="95000"/>
                </a:schemeClr>
              </a:solidFill>
            </a:endParaRPr>
          </a:p>
        </p:txBody>
      </p:sp>
      <p:pic>
        <p:nvPicPr>
          <p:cNvPr id="9" name="Picture 2">
            <a:extLst>
              <a:ext uri="{FF2B5EF4-FFF2-40B4-BE49-F238E27FC236}">
                <a16:creationId xmlns:a16="http://schemas.microsoft.com/office/drawing/2014/main" id="{39B6E1FE-16AA-4A22-9C75-583BE69384B1}"/>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780" y="6088946"/>
            <a:ext cx="1359617" cy="3616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Grafik 9">
            <a:extLst>
              <a:ext uri="{FF2B5EF4-FFF2-40B4-BE49-F238E27FC236}">
                <a16:creationId xmlns:a16="http://schemas.microsoft.com/office/drawing/2014/main" id="{7F5E6E93-1792-4AA3-9DD8-DCC478A0E5FF}"/>
              </a:ext>
            </a:extLst>
          </p:cNvPr>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41432"/>
          <a:stretch/>
        </p:blipFill>
        <p:spPr>
          <a:xfrm>
            <a:off x="2060345" y="6017940"/>
            <a:ext cx="1380108" cy="558325"/>
          </a:xfrm>
          <a:prstGeom prst="rect">
            <a:avLst/>
          </a:prstGeom>
        </p:spPr>
      </p:pic>
      <p:sp>
        <p:nvSpPr>
          <p:cNvPr id="11" name="Titel 1">
            <a:extLst>
              <a:ext uri="{FF2B5EF4-FFF2-40B4-BE49-F238E27FC236}">
                <a16:creationId xmlns:a16="http://schemas.microsoft.com/office/drawing/2014/main" id="{F35C732D-2935-4E7F-9AA8-1A2D76F3DF3F}"/>
              </a:ext>
            </a:extLst>
          </p:cNvPr>
          <p:cNvSpPr txBox="1">
            <a:spLocks/>
          </p:cNvSpPr>
          <p:nvPr/>
        </p:nvSpPr>
        <p:spPr>
          <a:xfrm>
            <a:off x="394100" y="5271973"/>
            <a:ext cx="3232830" cy="11404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1800" dirty="0">
                <a:solidFill>
                  <a:schemeClr val="tx1">
                    <a:lumMod val="75000"/>
                    <a:lumOff val="25000"/>
                  </a:schemeClr>
                </a:solidFill>
              </a:rPr>
              <a:t>Mit freundlicher Unterstützung:</a:t>
            </a:r>
          </a:p>
        </p:txBody>
      </p:sp>
      <p:pic>
        <p:nvPicPr>
          <p:cNvPr id="1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12691" y="1721737"/>
            <a:ext cx="2751853" cy="1181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479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Was versteht man unter Schulden?</a:t>
            </a:r>
          </a:p>
        </p:txBody>
      </p:sp>
      <p:pic>
        <p:nvPicPr>
          <p:cNvPr id="17" name="Grafik 16" descr="P:\GEMEINSAME DOKUMENTE\Illustrationen_Felix\Skript_41-42\Julia_v1.png">
            <a:extLst>
              <a:ext uri="{FF2B5EF4-FFF2-40B4-BE49-F238E27FC236}">
                <a16:creationId xmlns:a16="http://schemas.microsoft.com/office/drawing/2014/main" id="{43109D35-1375-499A-8CB4-71A3A1C92D2A}"/>
              </a:ext>
            </a:extLst>
          </p:cNvPr>
          <p:cNvPicPr/>
          <p:nvPr/>
        </p:nvPicPr>
        <p:blipFill rotWithShape="1">
          <a:blip r:embed="rId2" cstate="print">
            <a:extLst>
              <a:ext uri="{28A0092B-C50C-407E-A947-70E740481C1C}">
                <a14:useLocalDpi xmlns:a14="http://schemas.microsoft.com/office/drawing/2010/main" val="0"/>
              </a:ext>
            </a:extLst>
          </a:blip>
          <a:srcRect l="7752" t="5918" r="13953" b="3488"/>
          <a:stretch/>
        </p:blipFill>
        <p:spPr bwMode="auto">
          <a:xfrm>
            <a:off x="1155204" y="3554735"/>
            <a:ext cx="1409035" cy="2777636"/>
          </a:xfrm>
          <a:prstGeom prst="rect">
            <a:avLst/>
          </a:prstGeom>
          <a:noFill/>
          <a:ln>
            <a:noFill/>
          </a:ln>
          <a:extLst>
            <a:ext uri="{53640926-AAD7-44D8-BBD7-CCE9431645EC}">
              <a14:shadowObscured xmlns:a14="http://schemas.microsoft.com/office/drawing/2010/main"/>
            </a:ext>
          </a:extLst>
        </p:spPr>
      </p:pic>
      <p:sp>
        <p:nvSpPr>
          <p:cNvPr id="18" name="Sprechblase: rechteckig mit abgerundeten Ecken 17">
            <a:extLst>
              <a:ext uri="{FF2B5EF4-FFF2-40B4-BE49-F238E27FC236}">
                <a16:creationId xmlns:a16="http://schemas.microsoft.com/office/drawing/2014/main" id="{CC39F7EF-33A7-4E30-B269-4C158911C864}"/>
              </a:ext>
            </a:extLst>
          </p:cNvPr>
          <p:cNvSpPr/>
          <p:nvPr/>
        </p:nvSpPr>
        <p:spPr>
          <a:xfrm>
            <a:off x="1664207" y="2018069"/>
            <a:ext cx="2340031" cy="1174902"/>
          </a:xfrm>
          <a:prstGeom prst="wedgeRoundRectCallout">
            <a:avLst>
              <a:gd name="adj1" fmla="val 318"/>
              <a:gd name="adj2" fmla="val 108463"/>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Haben die beiden Schulden?</a:t>
            </a:r>
          </a:p>
        </p:txBody>
      </p:sp>
      <p:pic>
        <p:nvPicPr>
          <p:cNvPr id="19" name="Grafik 18">
            <a:extLst>
              <a:ext uri="{FF2B5EF4-FFF2-40B4-BE49-F238E27FC236}">
                <a16:creationId xmlns:a16="http://schemas.microsoft.com/office/drawing/2014/main" id="{C16925DB-6935-4D4E-B40C-E4C1F261D6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4561" y="3416735"/>
            <a:ext cx="1628320" cy="2772000"/>
          </a:xfrm>
          <a:prstGeom prst="rect">
            <a:avLst/>
          </a:prstGeom>
        </p:spPr>
      </p:pic>
      <p:pic>
        <p:nvPicPr>
          <p:cNvPr id="20" name="Grafik 19">
            <a:extLst>
              <a:ext uri="{FF2B5EF4-FFF2-40B4-BE49-F238E27FC236}">
                <a16:creationId xmlns:a16="http://schemas.microsoft.com/office/drawing/2014/main" id="{156E2E10-E5DA-4E7B-8D60-E5DFC8EE1D5A}"/>
              </a:ext>
            </a:extLst>
          </p:cNvPr>
          <p:cNvPicPr/>
          <p:nvPr/>
        </p:nvPicPr>
        <p:blipFill rotWithShape="1">
          <a:blip r:embed="rId4">
            <a:clrChange>
              <a:clrFrom>
                <a:srgbClr val="E7E7E8"/>
              </a:clrFrom>
              <a:clrTo>
                <a:srgbClr val="E7E7E8">
                  <a:alpha val="0"/>
                </a:srgbClr>
              </a:clrTo>
            </a:clrChange>
          </a:blip>
          <a:srcRect r="4792"/>
          <a:stretch/>
        </p:blipFill>
        <p:spPr bwMode="auto">
          <a:xfrm flipH="1">
            <a:off x="6603226" y="3429000"/>
            <a:ext cx="1502548" cy="2570766"/>
          </a:xfrm>
          <a:prstGeom prst="rect">
            <a:avLst/>
          </a:prstGeom>
          <a:ln>
            <a:noFill/>
          </a:ln>
          <a:extLst>
            <a:ext uri="{53640926-AAD7-44D8-BBD7-CCE9431645EC}">
              <a14:shadowObscured xmlns:a14="http://schemas.microsoft.com/office/drawing/2010/main"/>
            </a:ext>
          </a:extLst>
        </p:spPr>
      </p:pic>
      <p:sp>
        <p:nvSpPr>
          <p:cNvPr id="21" name="Rechteck: abgerundete Ecken 20">
            <a:extLst>
              <a:ext uri="{FF2B5EF4-FFF2-40B4-BE49-F238E27FC236}">
                <a16:creationId xmlns:a16="http://schemas.microsoft.com/office/drawing/2014/main" id="{83591D5E-F2F3-462C-8186-2F3DC5C6E569}"/>
              </a:ext>
            </a:extLst>
          </p:cNvPr>
          <p:cNvSpPr/>
          <p:nvPr/>
        </p:nvSpPr>
        <p:spPr>
          <a:xfrm>
            <a:off x="8799761" y="2247900"/>
            <a:ext cx="2268000" cy="1076604"/>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lumMod val="85000"/>
                    <a:lumOff val="15000"/>
                  </a:schemeClr>
                </a:solidFill>
                <a:latin typeface="Corbel" panose="020B0503020204020204" pitchFamily="34" charset="0"/>
              </a:rPr>
              <a:t>Ich habe mein Bankkonto um € 20 überzogen.</a:t>
            </a:r>
          </a:p>
        </p:txBody>
      </p:sp>
      <p:sp>
        <p:nvSpPr>
          <p:cNvPr id="22" name="Rechteck: abgerundete Ecken 21">
            <a:extLst>
              <a:ext uri="{FF2B5EF4-FFF2-40B4-BE49-F238E27FC236}">
                <a16:creationId xmlns:a16="http://schemas.microsoft.com/office/drawing/2014/main" id="{C7EBB2CA-86CA-4860-9119-FEF03BAC35A7}"/>
              </a:ext>
            </a:extLst>
          </p:cNvPr>
          <p:cNvSpPr/>
          <p:nvPr/>
        </p:nvSpPr>
        <p:spPr>
          <a:xfrm>
            <a:off x="6095999" y="2247900"/>
            <a:ext cx="2266951" cy="1076603"/>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dirty="0">
                <a:solidFill>
                  <a:schemeClr val="tx1">
                    <a:lumMod val="85000"/>
                    <a:lumOff val="15000"/>
                  </a:schemeClr>
                </a:solidFill>
                <a:latin typeface="Corbel" panose="020B0503020204020204" pitchFamily="34" charset="0"/>
              </a:rPr>
              <a:t>Ich habe mir € 50 von einem Freund ausgeborgt. </a:t>
            </a:r>
          </a:p>
        </p:txBody>
      </p:sp>
    </p:spTree>
    <p:extLst>
      <p:ext uri="{BB962C8B-B14F-4D97-AF65-F5344CB8AC3E}">
        <p14:creationId xmlns:p14="http://schemas.microsoft.com/office/powerpoint/2010/main" val="389128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fik 17">
            <a:extLst>
              <a:ext uri="{FF2B5EF4-FFF2-40B4-BE49-F238E27FC236}">
                <a16:creationId xmlns:a16="http://schemas.microsoft.com/office/drawing/2014/main" id="{C6D1594F-EFC9-47ED-87A1-D5065D2DD4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4561" y="3416735"/>
            <a:ext cx="1628320" cy="2772000"/>
          </a:xfrm>
          <a:prstGeom prst="rect">
            <a:avLst/>
          </a:prstGeom>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Was versteht man unter Schulden?</a:t>
            </a:r>
          </a:p>
        </p:txBody>
      </p:sp>
      <p:sp>
        <p:nvSpPr>
          <p:cNvPr id="11" name="Rechteck 10">
            <a:extLst>
              <a:ext uri="{FF2B5EF4-FFF2-40B4-BE49-F238E27FC236}">
                <a16:creationId xmlns:a16="http://schemas.microsoft.com/office/drawing/2014/main" id="{183433FB-C243-4400-9EAB-C4ACA8F3345C}"/>
              </a:ext>
            </a:extLst>
          </p:cNvPr>
          <p:cNvSpPr/>
          <p:nvPr/>
        </p:nvSpPr>
        <p:spPr>
          <a:xfrm>
            <a:off x="781093" y="2423160"/>
            <a:ext cx="4125519" cy="3021925"/>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pPr>
            <a:endParaRPr lang="de-AT" b="1" dirty="0">
              <a:solidFill>
                <a:schemeClr val="tx1">
                  <a:lumMod val="85000"/>
                  <a:lumOff val="15000"/>
                </a:schemeClr>
              </a:solidFill>
              <a:latin typeface="Corbel" panose="020B0503020204020204" pitchFamily="34" charset="0"/>
            </a:endParaRPr>
          </a:p>
          <a:p>
            <a:pPr marL="171450">
              <a:lnSpc>
                <a:spcPct val="120000"/>
              </a:lnSpc>
            </a:pPr>
            <a:r>
              <a:rPr lang="de-AT" b="1" dirty="0">
                <a:solidFill>
                  <a:schemeClr val="tx1">
                    <a:lumMod val="85000"/>
                    <a:lumOff val="15000"/>
                  </a:schemeClr>
                </a:solidFill>
                <a:latin typeface="Corbel" panose="020B0503020204020204" pitchFamily="34" charset="0"/>
              </a:rPr>
              <a:t>Man spricht bereits dann von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Schulden, wenn nur ein </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geringfügiger Geldbetrag an</a:t>
            </a:r>
            <a:br>
              <a:rPr lang="de-AT" b="1" dirty="0">
                <a:solidFill>
                  <a:schemeClr val="tx1">
                    <a:lumMod val="85000"/>
                    <a:lumOff val="15000"/>
                  </a:schemeClr>
                </a:solidFill>
                <a:latin typeface="Corbel" panose="020B0503020204020204" pitchFamily="34" charset="0"/>
              </a:rPr>
            </a:br>
            <a:r>
              <a:rPr lang="de-AT" b="1" dirty="0">
                <a:solidFill>
                  <a:schemeClr val="tx1">
                    <a:lumMod val="85000"/>
                    <a:lumOff val="15000"/>
                  </a:schemeClr>
                </a:solidFill>
                <a:latin typeface="Corbel" panose="020B0503020204020204" pitchFamily="34" charset="0"/>
              </a:rPr>
              <a:t> jemanden zurückzuzahlen ist. </a:t>
            </a:r>
          </a:p>
        </p:txBody>
      </p:sp>
      <p:sp>
        <p:nvSpPr>
          <p:cNvPr id="13" name="Rechteck 12">
            <a:extLst>
              <a:ext uri="{FF2B5EF4-FFF2-40B4-BE49-F238E27FC236}">
                <a16:creationId xmlns:a16="http://schemas.microsoft.com/office/drawing/2014/main" id="{091B84AC-2100-47B9-83E1-43527986306A}"/>
              </a:ext>
            </a:extLst>
          </p:cNvPr>
          <p:cNvSpPr/>
          <p:nvPr/>
        </p:nvSpPr>
        <p:spPr>
          <a:xfrm>
            <a:off x="6096000" y="1724937"/>
            <a:ext cx="4971762" cy="369332"/>
          </a:xfrm>
          <a:prstGeom prst="rect">
            <a:avLst/>
          </a:prstGeom>
        </p:spPr>
        <p:txBody>
          <a:bodyPr wrap="square">
            <a:spAutoFit/>
          </a:bodyPr>
          <a:lstStyle/>
          <a:p>
            <a:pPr algn="ctr"/>
            <a:r>
              <a:rPr lang="de-AT" dirty="0">
                <a:solidFill>
                  <a:schemeClr val="tx1">
                    <a:lumMod val="85000"/>
                    <a:lumOff val="15000"/>
                  </a:schemeClr>
                </a:solidFill>
                <a:latin typeface="Corbel" panose="020B0503020204020204" pitchFamily="34" charset="0"/>
              </a:rPr>
              <a:t>In beiden Fällen handelt es sich um Schulden:</a:t>
            </a:r>
          </a:p>
        </p:txBody>
      </p:sp>
      <p:pic>
        <p:nvPicPr>
          <p:cNvPr id="14" name="Grafik 13">
            <a:extLst>
              <a:ext uri="{FF2B5EF4-FFF2-40B4-BE49-F238E27FC236}">
                <a16:creationId xmlns:a16="http://schemas.microsoft.com/office/drawing/2014/main" id="{E4F348B7-9135-4FFD-9890-44A264F009BB}"/>
              </a:ext>
            </a:extLst>
          </p:cNvPr>
          <p:cNvPicPr>
            <a:picLocks noChangeAspect="1"/>
          </p:cNvPicPr>
          <p:nvPr/>
        </p:nvPicPr>
        <p:blipFill>
          <a:blip r:embed="rId3" cstate="print">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3242612" y="3928095"/>
            <a:ext cx="1712761" cy="1626000"/>
          </a:xfrm>
          <a:prstGeom prst="rect">
            <a:avLst/>
          </a:prstGeom>
        </p:spPr>
      </p:pic>
      <p:sp>
        <p:nvSpPr>
          <p:cNvPr id="15" name="Rechteck 14">
            <a:extLst>
              <a:ext uri="{FF2B5EF4-FFF2-40B4-BE49-F238E27FC236}">
                <a16:creationId xmlns:a16="http://schemas.microsoft.com/office/drawing/2014/main" id="{8A0388AC-4CDB-403A-9C31-D50653E1975E}"/>
              </a:ext>
            </a:extLst>
          </p:cNvPr>
          <p:cNvSpPr/>
          <p:nvPr/>
        </p:nvSpPr>
        <p:spPr>
          <a:xfrm>
            <a:off x="5852390" y="6071505"/>
            <a:ext cx="2880001" cy="369332"/>
          </a:xfrm>
          <a:prstGeom prst="rect">
            <a:avLst/>
          </a:prstGeom>
        </p:spPr>
        <p:txBody>
          <a:bodyPr wrap="square">
            <a:spAutoFit/>
          </a:bodyPr>
          <a:lstStyle/>
          <a:p>
            <a:r>
              <a:rPr lang="de-AT" b="1" dirty="0">
                <a:solidFill>
                  <a:schemeClr val="tx1">
                    <a:lumMod val="85000"/>
                    <a:lumOff val="15000"/>
                  </a:schemeClr>
                </a:solidFill>
                <a:latin typeface="Corbel" panose="020B0503020204020204" pitchFamily="34" charset="0"/>
              </a:rPr>
              <a:t>Schulden bei einem Freund</a:t>
            </a:r>
          </a:p>
        </p:txBody>
      </p:sp>
      <p:sp>
        <p:nvSpPr>
          <p:cNvPr id="16" name="Rechteck 15">
            <a:extLst>
              <a:ext uri="{FF2B5EF4-FFF2-40B4-BE49-F238E27FC236}">
                <a16:creationId xmlns:a16="http://schemas.microsoft.com/office/drawing/2014/main" id="{BC3BF001-554B-44F7-85C7-D1F898236822}"/>
              </a:ext>
            </a:extLst>
          </p:cNvPr>
          <p:cNvSpPr/>
          <p:nvPr/>
        </p:nvSpPr>
        <p:spPr>
          <a:xfrm>
            <a:off x="8656191" y="6070521"/>
            <a:ext cx="2748831" cy="369332"/>
          </a:xfrm>
          <a:prstGeom prst="rect">
            <a:avLst/>
          </a:prstGeom>
        </p:spPr>
        <p:txBody>
          <a:bodyPr wrap="square">
            <a:spAutoFit/>
          </a:bodyPr>
          <a:lstStyle/>
          <a:p>
            <a:pPr algn="ctr"/>
            <a:r>
              <a:rPr lang="de-AT" b="1" dirty="0">
                <a:solidFill>
                  <a:schemeClr val="tx1">
                    <a:lumMod val="85000"/>
                    <a:lumOff val="15000"/>
                  </a:schemeClr>
                </a:solidFill>
                <a:latin typeface="Corbel" panose="020B0503020204020204" pitchFamily="34" charset="0"/>
              </a:rPr>
              <a:t>Schulden bei der Bank</a:t>
            </a:r>
          </a:p>
        </p:txBody>
      </p:sp>
      <p:pic>
        <p:nvPicPr>
          <p:cNvPr id="19" name="Grafik 18">
            <a:extLst>
              <a:ext uri="{FF2B5EF4-FFF2-40B4-BE49-F238E27FC236}">
                <a16:creationId xmlns:a16="http://schemas.microsoft.com/office/drawing/2014/main" id="{72852174-B640-4D5B-86AE-DE833736CC6B}"/>
              </a:ext>
            </a:extLst>
          </p:cNvPr>
          <p:cNvPicPr/>
          <p:nvPr/>
        </p:nvPicPr>
        <p:blipFill rotWithShape="1">
          <a:blip r:embed="rId4">
            <a:clrChange>
              <a:clrFrom>
                <a:srgbClr val="E7E7E8"/>
              </a:clrFrom>
              <a:clrTo>
                <a:srgbClr val="E7E7E8">
                  <a:alpha val="0"/>
                </a:srgbClr>
              </a:clrTo>
            </a:clrChange>
          </a:blip>
          <a:srcRect r="4792"/>
          <a:stretch/>
        </p:blipFill>
        <p:spPr bwMode="auto">
          <a:xfrm flipH="1">
            <a:off x="6603226" y="3429000"/>
            <a:ext cx="1502548" cy="2570766"/>
          </a:xfrm>
          <a:prstGeom prst="rect">
            <a:avLst/>
          </a:prstGeom>
          <a:ln>
            <a:noFill/>
          </a:ln>
          <a:extLst>
            <a:ext uri="{53640926-AAD7-44D8-BBD7-CCE9431645EC}">
              <a14:shadowObscured xmlns:a14="http://schemas.microsoft.com/office/drawing/2010/main"/>
            </a:ext>
          </a:extLst>
        </p:spPr>
      </p:pic>
      <p:sp>
        <p:nvSpPr>
          <p:cNvPr id="20" name="Rechteck: abgerundete Ecken 19">
            <a:extLst>
              <a:ext uri="{FF2B5EF4-FFF2-40B4-BE49-F238E27FC236}">
                <a16:creationId xmlns:a16="http://schemas.microsoft.com/office/drawing/2014/main" id="{08D161A6-EEB3-480E-ADD0-144759587CBC}"/>
              </a:ext>
            </a:extLst>
          </p:cNvPr>
          <p:cNvSpPr/>
          <p:nvPr/>
        </p:nvSpPr>
        <p:spPr>
          <a:xfrm>
            <a:off x="8799761" y="2247900"/>
            <a:ext cx="2268000" cy="1076604"/>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solidFill>
                  <a:schemeClr val="tx1">
                    <a:lumMod val="85000"/>
                    <a:lumOff val="15000"/>
                  </a:schemeClr>
                </a:solidFill>
                <a:latin typeface="Corbel" panose="020B0503020204020204" pitchFamily="34" charset="0"/>
              </a:rPr>
              <a:t>Ich habe mein Bankkonto um € 20 überzogen.</a:t>
            </a:r>
          </a:p>
        </p:txBody>
      </p:sp>
      <p:sp>
        <p:nvSpPr>
          <p:cNvPr id="21" name="Rechteck: abgerundete Ecken 20">
            <a:extLst>
              <a:ext uri="{FF2B5EF4-FFF2-40B4-BE49-F238E27FC236}">
                <a16:creationId xmlns:a16="http://schemas.microsoft.com/office/drawing/2014/main" id="{8C7F8BD6-E3EE-4E19-BA69-44A303FB50CB}"/>
              </a:ext>
            </a:extLst>
          </p:cNvPr>
          <p:cNvSpPr/>
          <p:nvPr/>
        </p:nvSpPr>
        <p:spPr>
          <a:xfrm>
            <a:off x="6095999" y="2247900"/>
            <a:ext cx="2266951" cy="1076603"/>
          </a:xfrm>
          <a:prstGeom prst="roundRect">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dirty="0">
                <a:solidFill>
                  <a:schemeClr val="tx1">
                    <a:lumMod val="85000"/>
                    <a:lumOff val="15000"/>
                  </a:schemeClr>
                </a:solidFill>
                <a:latin typeface="Corbel" panose="020B0503020204020204" pitchFamily="34" charset="0"/>
              </a:rPr>
              <a:t>Ich habe mir € 50 von einem Freund ausgeborgt. </a:t>
            </a:r>
          </a:p>
        </p:txBody>
      </p:sp>
    </p:spTree>
    <p:extLst>
      <p:ext uri="{BB962C8B-B14F-4D97-AF65-F5344CB8AC3E}">
        <p14:creationId xmlns:p14="http://schemas.microsoft.com/office/powerpoint/2010/main" val="353102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Gerade Verbindung 6">
            <a:extLst>
              <a:ext uri="{FF2B5EF4-FFF2-40B4-BE49-F238E27FC236}">
                <a16:creationId xmlns:a16="http://schemas.microsoft.com/office/drawing/2014/main" id="{B2F15D12-DE0F-42B0-B460-611840BF8FB3}"/>
              </a:ext>
            </a:extLst>
          </p:cNvPr>
          <p:cNvCxnSpPr/>
          <p:nvPr/>
        </p:nvCxnSpPr>
        <p:spPr>
          <a:xfrm>
            <a:off x="5804254" y="2954127"/>
            <a:ext cx="3924000" cy="113400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7" name="Gleichschenkliges Dreieck 16">
            <a:extLst>
              <a:ext uri="{FF2B5EF4-FFF2-40B4-BE49-F238E27FC236}">
                <a16:creationId xmlns:a16="http://schemas.microsoft.com/office/drawing/2014/main" id="{0AA23CD1-2AE6-4725-A2A6-0059F12BA1A6}"/>
              </a:ext>
            </a:extLst>
          </p:cNvPr>
          <p:cNvSpPr/>
          <p:nvPr/>
        </p:nvSpPr>
        <p:spPr>
          <a:xfrm>
            <a:off x="7297299" y="3614987"/>
            <a:ext cx="942046" cy="943415"/>
          </a:xfrm>
          <a:prstGeom prst="triangle">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8" name="Rechteck 17">
            <a:extLst>
              <a:ext uri="{FF2B5EF4-FFF2-40B4-BE49-F238E27FC236}">
                <a16:creationId xmlns:a16="http://schemas.microsoft.com/office/drawing/2014/main" id="{EC31BB7D-B44E-4087-B765-682B0B58DC8E}"/>
              </a:ext>
            </a:extLst>
          </p:cNvPr>
          <p:cNvSpPr/>
          <p:nvPr/>
        </p:nvSpPr>
        <p:spPr>
          <a:xfrm rot="956239">
            <a:off x="5930328" y="2273514"/>
            <a:ext cx="1867909" cy="82886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200" dirty="0">
                <a:latin typeface="Corbel" panose="020B0503020204020204" pitchFamily="34" charset="0"/>
              </a:rPr>
              <a:t>Einnahmen &amp;</a:t>
            </a:r>
            <a:br>
              <a:rPr lang="de-AT" sz="2200" dirty="0">
                <a:latin typeface="Corbel" panose="020B0503020204020204" pitchFamily="34" charset="0"/>
              </a:rPr>
            </a:br>
            <a:r>
              <a:rPr lang="de-AT" sz="2200" dirty="0">
                <a:latin typeface="Corbel" panose="020B0503020204020204" pitchFamily="34" charset="0"/>
              </a:rPr>
              <a:t>Vermögen</a:t>
            </a:r>
          </a:p>
        </p:txBody>
      </p:sp>
      <p:sp>
        <p:nvSpPr>
          <p:cNvPr id="19" name="Rechteck 18">
            <a:extLst>
              <a:ext uri="{FF2B5EF4-FFF2-40B4-BE49-F238E27FC236}">
                <a16:creationId xmlns:a16="http://schemas.microsoft.com/office/drawing/2014/main" id="{2CEE35DD-4F6B-4961-BAFC-AFF8175C1AD0}"/>
              </a:ext>
            </a:extLst>
          </p:cNvPr>
          <p:cNvSpPr/>
          <p:nvPr/>
        </p:nvSpPr>
        <p:spPr>
          <a:xfrm rot="956239">
            <a:off x="8107126" y="2375764"/>
            <a:ext cx="1867909" cy="136414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200" dirty="0">
                <a:latin typeface="Corbel" panose="020B0503020204020204" pitchFamily="34" charset="0"/>
              </a:rPr>
              <a:t>Ausgaben &amp;</a:t>
            </a:r>
          </a:p>
          <a:p>
            <a:pPr algn="ctr"/>
            <a:r>
              <a:rPr lang="de-AT" sz="2200" dirty="0">
                <a:latin typeface="Corbel" panose="020B0503020204020204" pitchFamily="34" charset="0"/>
              </a:rPr>
              <a:t>Schulden</a:t>
            </a:r>
          </a:p>
        </p:txBody>
      </p:sp>
      <p:pic>
        <p:nvPicPr>
          <p:cNvPr id="3" name="Grafik 2">
            <a:extLst>
              <a:ext uri="{FF2B5EF4-FFF2-40B4-BE49-F238E27FC236}">
                <a16:creationId xmlns:a16="http://schemas.microsoft.com/office/drawing/2014/main" id="{13C98E12-0E10-472D-BEC8-7865E6344CCE}"/>
              </a:ext>
            </a:extLst>
          </p:cNvPr>
          <p:cNvPicPr>
            <a:picLocks noChangeAspect="1"/>
          </p:cNvPicPr>
          <p:nvPr/>
        </p:nvPicPr>
        <p:blipFill>
          <a:blip r:embed="rId2">
            <a:duotone>
              <a:schemeClr val="accent3">
                <a:shade val="45000"/>
                <a:satMod val="135000"/>
              </a:schemeClr>
              <a:prstClr val="white"/>
            </a:duotone>
          </a:blip>
          <a:stretch>
            <a:fillRect/>
          </a:stretch>
        </p:blipFill>
        <p:spPr>
          <a:xfrm rot="993415">
            <a:off x="6854487" y="1909321"/>
            <a:ext cx="489979" cy="373317"/>
          </a:xfrm>
          <a:prstGeom prst="rect">
            <a:avLst/>
          </a:prstGeom>
        </p:spPr>
      </p:pic>
      <p:pic>
        <p:nvPicPr>
          <p:cNvPr id="6" name="Grafik 5">
            <a:extLst>
              <a:ext uri="{FF2B5EF4-FFF2-40B4-BE49-F238E27FC236}">
                <a16:creationId xmlns:a16="http://schemas.microsoft.com/office/drawing/2014/main" id="{0A296420-1CBD-4CD8-8E96-2F1B63E45B7D}"/>
              </a:ext>
            </a:extLst>
          </p:cNvPr>
          <p:cNvPicPr>
            <a:picLocks noChangeAspect="1"/>
          </p:cNvPicPr>
          <p:nvPr/>
        </p:nvPicPr>
        <p:blipFill>
          <a:blip r:embed="rId3">
            <a:duotone>
              <a:schemeClr val="accent3">
                <a:shade val="45000"/>
                <a:satMod val="135000"/>
              </a:schemeClr>
              <a:prstClr val="white"/>
            </a:duotone>
          </a:blip>
          <a:stretch>
            <a:fillRect/>
          </a:stretch>
        </p:blipFill>
        <p:spPr>
          <a:xfrm rot="990884">
            <a:off x="8948284" y="1777682"/>
            <a:ext cx="936751" cy="636595"/>
          </a:xfrm>
          <a:prstGeom prst="rect">
            <a:avLst/>
          </a:prstGeom>
        </p:spPr>
      </p:pic>
      <p:sp>
        <p:nvSpPr>
          <p:cNvPr id="14" name="Rechteck 13">
            <a:extLst>
              <a:ext uri="{FF2B5EF4-FFF2-40B4-BE49-F238E27FC236}">
                <a16:creationId xmlns:a16="http://schemas.microsoft.com/office/drawing/2014/main" id="{7145B5A9-4E05-4C12-B02C-D88A2DB99EB0}"/>
              </a:ext>
            </a:extLst>
          </p:cNvPr>
          <p:cNvSpPr/>
          <p:nvPr/>
        </p:nvSpPr>
        <p:spPr>
          <a:xfrm>
            <a:off x="4248150" y="4862324"/>
            <a:ext cx="7126104" cy="1389397"/>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a:lnSpc>
                <a:spcPct val="120000"/>
              </a:lnSpc>
            </a:pPr>
            <a:r>
              <a:rPr lang="de-AT" b="1" dirty="0">
                <a:solidFill>
                  <a:schemeClr val="tx1">
                    <a:lumMod val="85000"/>
                    <a:lumOff val="15000"/>
                  </a:schemeClr>
                </a:solidFill>
                <a:latin typeface="Corbel" panose="020B0503020204020204" pitchFamily="34" charset="0"/>
              </a:rPr>
              <a:t>Von Überschuldung spricht man, wenn die laufenden Einnahmen und das vorhandene Vermögen nicht ausreichen, um alle laufenden Ausgaben und die Schulden rechtzeitig (zurück) zu zahlen.</a:t>
            </a:r>
          </a:p>
        </p:txBody>
      </p:sp>
      <p:sp>
        <p:nvSpPr>
          <p:cNvPr id="7" name="Titel 6">
            <a:extLst>
              <a:ext uri="{FF2B5EF4-FFF2-40B4-BE49-F238E27FC236}">
                <a16:creationId xmlns:a16="http://schemas.microsoft.com/office/drawing/2014/main" id="{F4012071-F282-4665-AA74-F3507115538A}"/>
              </a:ext>
            </a:extLst>
          </p:cNvPr>
          <p:cNvSpPr>
            <a:spLocks noGrp="1"/>
          </p:cNvSpPr>
          <p:nvPr>
            <p:ph type="title"/>
          </p:nvPr>
        </p:nvSpPr>
        <p:spPr/>
        <p:txBody>
          <a:bodyPr/>
          <a:lstStyle/>
          <a:p>
            <a:r>
              <a:rPr lang="de-AT" dirty="0"/>
              <a:t>Was versteht man unter Überschuldung?</a:t>
            </a:r>
          </a:p>
        </p:txBody>
      </p:sp>
      <p:pic>
        <p:nvPicPr>
          <p:cNvPr id="16" name="Grafik 15" descr="P:\GEMEINSAME DOKUMENTE\Illustrationen_Felix\Skript_41-42\Julia_v1.png">
            <a:extLst>
              <a:ext uri="{FF2B5EF4-FFF2-40B4-BE49-F238E27FC236}">
                <a16:creationId xmlns:a16="http://schemas.microsoft.com/office/drawing/2014/main" id="{4FA76C95-3097-4641-BB63-84B4C5B1B981}"/>
              </a:ext>
            </a:extLst>
          </p:cNvPr>
          <p:cNvPicPr/>
          <p:nvPr/>
        </p:nvPicPr>
        <p:blipFill rotWithShape="1">
          <a:blip r:embed="rId4" cstate="print">
            <a:extLst>
              <a:ext uri="{28A0092B-C50C-407E-A947-70E740481C1C}">
                <a14:useLocalDpi xmlns:a14="http://schemas.microsoft.com/office/drawing/2010/main" val="0"/>
              </a:ext>
            </a:extLst>
          </a:blip>
          <a:srcRect l="7752" t="5918" r="13953" b="3488"/>
          <a:stretch/>
        </p:blipFill>
        <p:spPr bwMode="auto">
          <a:xfrm>
            <a:off x="951788" y="3750690"/>
            <a:ext cx="1409035" cy="2777636"/>
          </a:xfrm>
          <a:prstGeom prst="rect">
            <a:avLst/>
          </a:prstGeom>
          <a:noFill/>
          <a:ln>
            <a:noFill/>
          </a:ln>
          <a:extLst>
            <a:ext uri="{53640926-AAD7-44D8-BBD7-CCE9431645EC}">
              <a14:shadowObscured xmlns:a14="http://schemas.microsoft.com/office/drawing/2010/main"/>
            </a:ext>
          </a:extLst>
        </p:spPr>
      </p:pic>
      <p:sp>
        <p:nvSpPr>
          <p:cNvPr id="22" name="Sprechblase: rechteckig mit abgerundeten Ecken 21">
            <a:extLst>
              <a:ext uri="{FF2B5EF4-FFF2-40B4-BE49-F238E27FC236}">
                <a16:creationId xmlns:a16="http://schemas.microsoft.com/office/drawing/2014/main" id="{62C1D4C1-3064-4AE5-8770-14AFDC2B3DC6}"/>
              </a:ext>
            </a:extLst>
          </p:cNvPr>
          <p:cNvSpPr/>
          <p:nvPr/>
        </p:nvSpPr>
        <p:spPr>
          <a:xfrm>
            <a:off x="539304" y="1536193"/>
            <a:ext cx="3575495" cy="1890834"/>
          </a:xfrm>
          <a:prstGeom prst="wedgeRoundRectCallout">
            <a:avLst>
              <a:gd name="adj1" fmla="val 5445"/>
              <a:gd name="adj2" fmla="val 78820"/>
              <a:gd name="adj3" fmla="val 16667"/>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Schulden sind an sich nicht problematisch, solange man sie rechtzeitig zurückzahlen kann. Kann man dies jedoch nicht, kommt es zur Überschuldung.</a:t>
            </a:r>
          </a:p>
        </p:txBody>
      </p:sp>
    </p:spTree>
    <p:extLst>
      <p:ext uri="{BB962C8B-B14F-4D97-AF65-F5344CB8AC3E}">
        <p14:creationId xmlns:p14="http://schemas.microsoft.com/office/powerpoint/2010/main" val="219682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par>
                                <p:cTn id="20" presetID="10"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Geld">
            <a:extLst>
              <a:ext uri="{FF2B5EF4-FFF2-40B4-BE49-F238E27FC236}">
                <a16:creationId xmlns:a16="http://schemas.microsoft.com/office/drawing/2014/main" id="{4869F173-0930-4D0D-A1DC-837F900AEF2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649535" y="1696986"/>
            <a:ext cx="775503" cy="775503"/>
          </a:xfrm>
          <a:prstGeom prst="rect">
            <a:avLst/>
          </a:prstGeom>
        </p:spPr>
      </p:pic>
      <p:sp>
        <p:nvSpPr>
          <p:cNvPr id="2" name="Titel 1">
            <a:extLst>
              <a:ext uri="{FF2B5EF4-FFF2-40B4-BE49-F238E27FC236}">
                <a16:creationId xmlns:a16="http://schemas.microsoft.com/office/drawing/2014/main" id="{7ECAEB78-BB2A-4B20-8BDC-22B1DF661FF4}"/>
              </a:ext>
            </a:extLst>
          </p:cNvPr>
          <p:cNvSpPr>
            <a:spLocks noGrp="1"/>
          </p:cNvSpPr>
          <p:nvPr>
            <p:ph type="title"/>
          </p:nvPr>
        </p:nvSpPr>
        <p:spPr/>
        <p:txBody>
          <a:bodyPr/>
          <a:lstStyle/>
          <a:p>
            <a:r>
              <a:rPr lang="de-AT" dirty="0"/>
              <a:t>Was passiert, wenn du Rechnungen nicht bezahlen kannst?</a:t>
            </a:r>
          </a:p>
        </p:txBody>
      </p:sp>
      <p:sp>
        <p:nvSpPr>
          <p:cNvPr id="41" name="Rechteck 40">
            <a:extLst>
              <a:ext uri="{FF2B5EF4-FFF2-40B4-BE49-F238E27FC236}">
                <a16:creationId xmlns:a16="http://schemas.microsoft.com/office/drawing/2014/main" id="{785607DA-FCC3-4928-99AE-77693256F9D0}"/>
              </a:ext>
            </a:extLst>
          </p:cNvPr>
          <p:cNvSpPr/>
          <p:nvPr/>
        </p:nvSpPr>
        <p:spPr>
          <a:xfrm>
            <a:off x="556498" y="1873286"/>
            <a:ext cx="4933903" cy="432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Rechnung</a:t>
            </a:r>
          </a:p>
        </p:txBody>
      </p:sp>
      <p:pic>
        <p:nvPicPr>
          <p:cNvPr id="23" name="Grafik 22" descr="Münzen">
            <a:extLst>
              <a:ext uri="{FF2B5EF4-FFF2-40B4-BE49-F238E27FC236}">
                <a16:creationId xmlns:a16="http://schemas.microsoft.com/office/drawing/2014/main" id="{6A417A9F-A52C-4710-B7A7-C3A51C1E99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02997" y="2642291"/>
            <a:ext cx="612000" cy="612000"/>
          </a:xfrm>
          <a:prstGeom prst="rect">
            <a:avLst/>
          </a:prstGeom>
        </p:spPr>
      </p:pic>
      <p:cxnSp>
        <p:nvCxnSpPr>
          <p:cNvPr id="6" name="Gerade Verbindung mit Pfeil 5">
            <a:extLst>
              <a:ext uri="{FF2B5EF4-FFF2-40B4-BE49-F238E27FC236}">
                <a16:creationId xmlns:a16="http://schemas.microsoft.com/office/drawing/2014/main" id="{2D08804B-4995-4C89-9467-046B4B54EB32}"/>
              </a:ext>
            </a:extLst>
          </p:cNvPr>
          <p:cNvCxnSpPr>
            <a:cxnSpLocks/>
          </p:cNvCxnSpPr>
          <p:nvPr/>
        </p:nvCxnSpPr>
        <p:spPr>
          <a:xfrm>
            <a:off x="329379" y="1873286"/>
            <a:ext cx="0" cy="4293830"/>
          </a:xfrm>
          <a:prstGeom prst="straightConnector1">
            <a:avLst/>
          </a:prstGeom>
          <a:ln w="762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122C12DE-645D-4688-9D5F-E087971DC409}"/>
              </a:ext>
            </a:extLst>
          </p:cNvPr>
          <p:cNvSpPr/>
          <p:nvPr/>
        </p:nvSpPr>
        <p:spPr>
          <a:xfrm>
            <a:off x="556498" y="2487743"/>
            <a:ext cx="4933903" cy="900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Zahlungserinnerung / Mahnung (mehrmals)</a:t>
            </a:r>
            <a:br>
              <a:rPr lang="de-AT" b="1"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 Mahnspesen &amp; Verzugszinsen</a:t>
            </a:r>
          </a:p>
        </p:txBody>
      </p:sp>
      <p:sp>
        <p:nvSpPr>
          <p:cNvPr id="17" name="Rechteck 16">
            <a:extLst>
              <a:ext uri="{FF2B5EF4-FFF2-40B4-BE49-F238E27FC236}">
                <a16:creationId xmlns:a16="http://schemas.microsoft.com/office/drawing/2014/main" id="{E907949D-04F8-442C-8114-B9A6097C8510}"/>
              </a:ext>
            </a:extLst>
          </p:cNvPr>
          <p:cNvSpPr/>
          <p:nvPr/>
        </p:nvSpPr>
        <p:spPr>
          <a:xfrm>
            <a:off x="556498" y="3570200"/>
            <a:ext cx="4933903" cy="900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Rechtsanwalt</a:t>
            </a:r>
            <a:br>
              <a:rPr lang="de-AT" b="1"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 Rechtsanwaltskosten &amp; Verzugszinsen</a:t>
            </a:r>
          </a:p>
        </p:txBody>
      </p:sp>
      <p:sp>
        <p:nvSpPr>
          <p:cNvPr id="22" name="Rechteck 21">
            <a:extLst>
              <a:ext uri="{FF2B5EF4-FFF2-40B4-BE49-F238E27FC236}">
                <a16:creationId xmlns:a16="http://schemas.microsoft.com/office/drawing/2014/main" id="{56EAC4D5-F97F-4B4D-B9E2-A683CEFC5BB7}"/>
              </a:ext>
            </a:extLst>
          </p:cNvPr>
          <p:cNvSpPr/>
          <p:nvPr/>
        </p:nvSpPr>
        <p:spPr>
          <a:xfrm>
            <a:off x="556498" y="4652657"/>
            <a:ext cx="4933903" cy="900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Klage bei Gericht</a:t>
            </a:r>
            <a:br>
              <a:rPr lang="de-AT" b="1" dirty="0">
                <a:solidFill>
                  <a:schemeClr val="tx1">
                    <a:lumMod val="85000"/>
                    <a:lumOff val="15000"/>
                  </a:schemeClr>
                </a:solidFill>
                <a:latin typeface="Corbel" panose="020B0503020204020204" pitchFamily="34" charset="0"/>
              </a:rPr>
            </a:br>
            <a:r>
              <a:rPr lang="de-AT" dirty="0">
                <a:solidFill>
                  <a:schemeClr val="tx1">
                    <a:lumMod val="85000"/>
                    <a:lumOff val="15000"/>
                  </a:schemeClr>
                </a:solidFill>
                <a:latin typeface="Corbel" panose="020B0503020204020204" pitchFamily="34" charset="0"/>
              </a:rPr>
              <a:t>+ Prozesskosten &amp; Verzugszinsen</a:t>
            </a:r>
          </a:p>
        </p:txBody>
      </p:sp>
      <p:sp>
        <p:nvSpPr>
          <p:cNvPr id="26" name="Rechteck 25">
            <a:extLst>
              <a:ext uri="{FF2B5EF4-FFF2-40B4-BE49-F238E27FC236}">
                <a16:creationId xmlns:a16="http://schemas.microsoft.com/office/drawing/2014/main" id="{854862C2-8C61-4FA2-899D-E962775F6914}"/>
              </a:ext>
            </a:extLst>
          </p:cNvPr>
          <p:cNvSpPr/>
          <p:nvPr/>
        </p:nvSpPr>
        <p:spPr>
          <a:xfrm>
            <a:off x="556498" y="5735116"/>
            <a:ext cx="4933903" cy="432000"/>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de-AT" b="1" dirty="0">
                <a:solidFill>
                  <a:schemeClr val="tx1">
                    <a:lumMod val="85000"/>
                    <a:lumOff val="15000"/>
                  </a:schemeClr>
                </a:solidFill>
                <a:latin typeface="Corbel" panose="020B0503020204020204" pitchFamily="34" charset="0"/>
              </a:rPr>
              <a:t>Pfändung</a:t>
            </a:r>
          </a:p>
        </p:txBody>
      </p:sp>
      <p:sp>
        <p:nvSpPr>
          <p:cNvPr id="3" name="Rechteck 2">
            <a:extLst>
              <a:ext uri="{FF2B5EF4-FFF2-40B4-BE49-F238E27FC236}">
                <a16:creationId xmlns:a16="http://schemas.microsoft.com/office/drawing/2014/main" id="{0C2973C6-9C9A-4023-85F9-0859B3058A34}"/>
              </a:ext>
            </a:extLst>
          </p:cNvPr>
          <p:cNvSpPr/>
          <p:nvPr/>
        </p:nvSpPr>
        <p:spPr>
          <a:xfrm>
            <a:off x="6347656" y="1926396"/>
            <a:ext cx="813580" cy="4296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bg1">
                    <a:lumMod val="65000"/>
                  </a:schemeClr>
                </a:solidFill>
              </a:rPr>
              <a:t>€ 100</a:t>
            </a:r>
          </a:p>
        </p:txBody>
      </p:sp>
      <p:pic>
        <p:nvPicPr>
          <p:cNvPr id="29" name="Grafik 28" descr="Geld">
            <a:extLst>
              <a:ext uri="{FF2B5EF4-FFF2-40B4-BE49-F238E27FC236}">
                <a16:creationId xmlns:a16="http://schemas.microsoft.com/office/drawing/2014/main" id="{7EB07B18-86ED-4F91-B2FA-EEF7BFC7409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649535" y="2543473"/>
            <a:ext cx="775503" cy="775503"/>
          </a:xfrm>
          <a:prstGeom prst="rect">
            <a:avLst/>
          </a:prstGeom>
        </p:spPr>
      </p:pic>
      <p:sp>
        <p:nvSpPr>
          <p:cNvPr id="30" name="Rechteck 29">
            <a:extLst>
              <a:ext uri="{FF2B5EF4-FFF2-40B4-BE49-F238E27FC236}">
                <a16:creationId xmlns:a16="http://schemas.microsoft.com/office/drawing/2014/main" id="{22142E36-228F-45B2-9A4A-5C2D74775DB7}"/>
              </a:ext>
            </a:extLst>
          </p:cNvPr>
          <p:cNvSpPr/>
          <p:nvPr/>
        </p:nvSpPr>
        <p:spPr>
          <a:xfrm>
            <a:off x="6938206" y="2772883"/>
            <a:ext cx="813580" cy="4296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bg1">
                    <a:lumMod val="65000"/>
                  </a:schemeClr>
                </a:solidFill>
              </a:rPr>
              <a:t>€ 150</a:t>
            </a:r>
          </a:p>
        </p:txBody>
      </p:sp>
      <p:pic>
        <p:nvPicPr>
          <p:cNvPr id="28" name="Grafik 27" descr="Münzen">
            <a:extLst>
              <a:ext uri="{FF2B5EF4-FFF2-40B4-BE49-F238E27FC236}">
                <a16:creationId xmlns:a16="http://schemas.microsoft.com/office/drawing/2014/main" id="{5CC69316-1D3D-4A35-96C8-33F6D75CBD7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02997" y="3691734"/>
            <a:ext cx="612000" cy="612000"/>
          </a:xfrm>
          <a:prstGeom prst="rect">
            <a:avLst/>
          </a:prstGeom>
        </p:spPr>
      </p:pic>
      <p:pic>
        <p:nvPicPr>
          <p:cNvPr id="31" name="Grafik 30" descr="Geld">
            <a:extLst>
              <a:ext uri="{FF2B5EF4-FFF2-40B4-BE49-F238E27FC236}">
                <a16:creationId xmlns:a16="http://schemas.microsoft.com/office/drawing/2014/main" id="{900BDFD1-34C0-4BE6-8B4E-09AF9B77E2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649535" y="3592916"/>
            <a:ext cx="775503" cy="775503"/>
          </a:xfrm>
          <a:prstGeom prst="rect">
            <a:avLst/>
          </a:prstGeom>
        </p:spPr>
      </p:pic>
      <p:sp>
        <p:nvSpPr>
          <p:cNvPr id="32" name="Rechteck 31">
            <a:extLst>
              <a:ext uri="{FF2B5EF4-FFF2-40B4-BE49-F238E27FC236}">
                <a16:creationId xmlns:a16="http://schemas.microsoft.com/office/drawing/2014/main" id="{56222E83-00A6-4668-B9B7-D80F6EB4C9C5}"/>
              </a:ext>
            </a:extLst>
          </p:cNvPr>
          <p:cNvSpPr/>
          <p:nvPr/>
        </p:nvSpPr>
        <p:spPr>
          <a:xfrm>
            <a:off x="7547806" y="3822326"/>
            <a:ext cx="813580" cy="4296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bg1">
                    <a:lumMod val="65000"/>
                  </a:schemeClr>
                </a:solidFill>
              </a:rPr>
              <a:t>€ 250</a:t>
            </a:r>
          </a:p>
        </p:txBody>
      </p:sp>
      <p:pic>
        <p:nvPicPr>
          <p:cNvPr id="33" name="Grafik 32" descr="Münzen">
            <a:extLst>
              <a:ext uri="{FF2B5EF4-FFF2-40B4-BE49-F238E27FC236}">
                <a16:creationId xmlns:a16="http://schemas.microsoft.com/office/drawing/2014/main" id="{9434F7B6-490E-4964-8A70-0B5D03C50A4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14997" y="3704073"/>
            <a:ext cx="612000" cy="612000"/>
          </a:xfrm>
          <a:prstGeom prst="rect">
            <a:avLst/>
          </a:prstGeom>
        </p:spPr>
      </p:pic>
      <p:pic>
        <p:nvPicPr>
          <p:cNvPr id="34" name="Grafik 33" descr="Münzen">
            <a:extLst>
              <a:ext uri="{FF2B5EF4-FFF2-40B4-BE49-F238E27FC236}">
                <a16:creationId xmlns:a16="http://schemas.microsoft.com/office/drawing/2014/main" id="{4F060FB1-C758-472B-965F-010ECE6767D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02997" y="4795821"/>
            <a:ext cx="612000" cy="612000"/>
          </a:xfrm>
          <a:prstGeom prst="rect">
            <a:avLst/>
          </a:prstGeom>
        </p:spPr>
      </p:pic>
      <p:pic>
        <p:nvPicPr>
          <p:cNvPr id="35" name="Grafik 34" descr="Geld">
            <a:extLst>
              <a:ext uri="{FF2B5EF4-FFF2-40B4-BE49-F238E27FC236}">
                <a16:creationId xmlns:a16="http://schemas.microsoft.com/office/drawing/2014/main" id="{A14FE276-FFF0-45B2-B68F-5A819A1EB51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649535" y="4697003"/>
            <a:ext cx="775503" cy="775503"/>
          </a:xfrm>
          <a:prstGeom prst="rect">
            <a:avLst/>
          </a:prstGeom>
        </p:spPr>
      </p:pic>
      <p:sp>
        <p:nvSpPr>
          <p:cNvPr id="36" name="Rechteck 35">
            <a:extLst>
              <a:ext uri="{FF2B5EF4-FFF2-40B4-BE49-F238E27FC236}">
                <a16:creationId xmlns:a16="http://schemas.microsoft.com/office/drawing/2014/main" id="{6F3B0B37-0129-489A-8DD6-F42111BC67C4}"/>
              </a:ext>
            </a:extLst>
          </p:cNvPr>
          <p:cNvSpPr/>
          <p:nvPr/>
        </p:nvSpPr>
        <p:spPr>
          <a:xfrm>
            <a:off x="8138356" y="4926413"/>
            <a:ext cx="813580" cy="4296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bg1">
                    <a:lumMod val="65000"/>
                  </a:schemeClr>
                </a:solidFill>
              </a:rPr>
              <a:t>€ 350</a:t>
            </a:r>
          </a:p>
        </p:txBody>
      </p:sp>
      <p:pic>
        <p:nvPicPr>
          <p:cNvPr id="37" name="Grafik 36" descr="Münzen">
            <a:extLst>
              <a:ext uri="{FF2B5EF4-FFF2-40B4-BE49-F238E27FC236}">
                <a16:creationId xmlns:a16="http://schemas.microsoft.com/office/drawing/2014/main" id="{541E5AEA-B7D5-4BE4-B2DB-111F1BF4808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14997" y="4808160"/>
            <a:ext cx="612000" cy="612000"/>
          </a:xfrm>
          <a:prstGeom prst="rect">
            <a:avLst/>
          </a:prstGeom>
        </p:spPr>
      </p:pic>
      <p:pic>
        <p:nvPicPr>
          <p:cNvPr id="38" name="Grafik 37" descr="Münzen">
            <a:extLst>
              <a:ext uri="{FF2B5EF4-FFF2-40B4-BE49-F238E27FC236}">
                <a16:creationId xmlns:a16="http://schemas.microsoft.com/office/drawing/2014/main" id="{9E4B934D-47F2-4392-BDF4-40E2FCDB3DB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26997" y="4793442"/>
            <a:ext cx="612000" cy="612000"/>
          </a:xfrm>
          <a:prstGeom prst="rect">
            <a:avLst/>
          </a:prstGeom>
        </p:spPr>
      </p:pic>
      <p:sp>
        <p:nvSpPr>
          <p:cNvPr id="39" name="Textfeld 38">
            <a:extLst>
              <a:ext uri="{FF2B5EF4-FFF2-40B4-BE49-F238E27FC236}">
                <a16:creationId xmlns:a16="http://schemas.microsoft.com/office/drawing/2014/main" id="{E757BC67-D649-40E0-8558-F9AC3C120489}"/>
              </a:ext>
            </a:extLst>
          </p:cNvPr>
          <p:cNvSpPr txBox="1"/>
          <p:nvPr/>
        </p:nvSpPr>
        <p:spPr>
          <a:xfrm>
            <a:off x="5649534" y="5740612"/>
            <a:ext cx="6357980" cy="400110"/>
          </a:xfrm>
          <a:prstGeom prst="rect">
            <a:avLst/>
          </a:prstGeom>
          <a:noFill/>
          <a:ln w="19050">
            <a:noFill/>
          </a:ln>
        </p:spPr>
        <p:txBody>
          <a:bodyPr wrap="square" rtlCol="0">
            <a:spAutoFit/>
          </a:bodyPr>
          <a:lstStyle/>
          <a:p>
            <a:r>
              <a:rPr lang="de-AT" sz="2000" b="1" dirty="0">
                <a:solidFill>
                  <a:schemeClr val="bg1">
                    <a:lumMod val="65000"/>
                  </a:schemeClr>
                </a:solidFill>
              </a:rPr>
              <a:t>Aus ursprünglich € 100 Schulden sind € 350 geworden! </a:t>
            </a:r>
          </a:p>
        </p:txBody>
      </p:sp>
      <p:pic>
        <p:nvPicPr>
          <p:cNvPr id="40" name="Grafik 39">
            <a:extLst>
              <a:ext uri="{FF2B5EF4-FFF2-40B4-BE49-F238E27FC236}">
                <a16:creationId xmlns:a16="http://schemas.microsoft.com/office/drawing/2014/main" id="{FC1DA26C-5D4B-422A-8079-8ED164BD5E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82730" y="3350698"/>
            <a:ext cx="1337131" cy="2276289"/>
          </a:xfrm>
          <a:prstGeom prst="rect">
            <a:avLst/>
          </a:prstGeom>
        </p:spPr>
      </p:pic>
      <p:pic>
        <p:nvPicPr>
          <p:cNvPr id="42" name="Grafik 41">
            <a:extLst>
              <a:ext uri="{FF2B5EF4-FFF2-40B4-BE49-F238E27FC236}">
                <a16:creationId xmlns:a16="http://schemas.microsoft.com/office/drawing/2014/main" id="{66F8FDF8-3FC7-4F3E-A546-09FE3B3C2F8D}"/>
              </a:ext>
            </a:extLst>
          </p:cNvPr>
          <p:cNvPicPr/>
          <p:nvPr/>
        </p:nvPicPr>
        <p:blipFill rotWithShape="1">
          <a:blip r:embed="rId7">
            <a:clrChange>
              <a:clrFrom>
                <a:srgbClr val="E7E7E8"/>
              </a:clrFrom>
              <a:clrTo>
                <a:srgbClr val="E7E7E8">
                  <a:alpha val="0"/>
                </a:srgbClr>
              </a:clrTo>
            </a:clrChange>
          </a:blip>
          <a:srcRect r="4792"/>
          <a:stretch/>
        </p:blipFill>
        <p:spPr bwMode="auto">
          <a:xfrm flipH="1">
            <a:off x="9651682" y="3472479"/>
            <a:ext cx="1233850" cy="2111041"/>
          </a:xfrm>
          <a:prstGeom prst="rect">
            <a:avLst/>
          </a:prstGeom>
          <a:ln>
            <a:noFill/>
          </a:ln>
          <a:extLst>
            <a:ext uri="{53640926-AAD7-44D8-BBD7-CCE9431645EC}">
              <a14:shadowObscured xmlns:a14="http://schemas.microsoft.com/office/drawing/2010/main"/>
            </a:ext>
          </a:extLst>
        </p:spPr>
      </p:pic>
      <p:sp>
        <p:nvSpPr>
          <p:cNvPr id="43" name="Denkblase: wolkenförmig 42">
            <a:extLst>
              <a:ext uri="{FF2B5EF4-FFF2-40B4-BE49-F238E27FC236}">
                <a16:creationId xmlns:a16="http://schemas.microsoft.com/office/drawing/2014/main" id="{69C68AC8-16A7-49CD-8CB7-4B8A5E0C36A5}"/>
              </a:ext>
            </a:extLst>
          </p:cNvPr>
          <p:cNvSpPr/>
          <p:nvPr/>
        </p:nvSpPr>
        <p:spPr>
          <a:xfrm>
            <a:off x="9029699" y="1625635"/>
            <a:ext cx="2686048" cy="1405417"/>
          </a:xfrm>
          <a:prstGeom prst="cloudCallout">
            <a:avLst>
              <a:gd name="adj1" fmla="val 21006"/>
              <a:gd name="adj2" fmla="val 80626"/>
            </a:avLst>
          </a:prstGeom>
          <a:solidFill>
            <a:schemeClr val="bg1">
              <a:lumMod val="95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200"/>
              </a:spcBef>
            </a:pPr>
            <a:r>
              <a:rPr lang="de-AT" b="1" dirty="0">
                <a:solidFill>
                  <a:schemeClr val="tx1">
                    <a:lumMod val="85000"/>
                    <a:lumOff val="15000"/>
                  </a:schemeClr>
                </a:solidFill>
                <a:latin typeface="Corbel" panose="020B0503020204020204" pitchFamily="34" charset="0"/>
              </a:rPr>
              <a:t>Was passiert, wenn ich nicht zahlen kann?</a:t>
            </a:r>
          </a:p>
        </p:txBody>
      </p:sp>
    </p:spTree>
    <p:extLst>
      <p:ext uri="{BB962C8B-B14F-4D97-AF65-F5344CB8AC3E}">
        <p14:creationId xmlns:p14="http://schemas.microsoft.com/office/powerpoint/2010/main" val="25424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3" grpId="0" animBg="1"/>
      <p:bldP spid="17" grpId="0" animBg="1"/>
      <p:bldP spid="22" grpId="0" animBg="1"/>
      <p:bldP spid="26" grpId="0" animBg="1"/>
      <p:bldP spid="3" grpId="0"/>
      <p:bldP spid="30" grpId="0"/>
      <p:bldP spid="32" grpId="0"/>
      <p:bldP spid="36" grpId="0"/>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493844CC-3722-492B-BFB1-6B0D3F9A5376}"/>
              </a:ext>
            </a:extLst>
          </p:cNvPr>
          <p:cNvSpPr/>
          <p:nvPr/>
        </p:nvSpPr>
        <p:spPr>
          <a:xfrm>
            <a:off x="0" y="6511828"/>
            <a:ext cx="11353799" cy="276999"/>
          </a:xfrm>
          <a:prstGeom prst="rect">
            <a:avLst/>
          </a:prstGeom>
        </p:spPr>
        <p:txBody>
          <a:bodyPr wrap="square">
            <a:spAutoFit/>
          </a:bodyPr>
          <a:lstStyle/>
          <a:p>
            <a:r>
              <a:rPr lang="de-AT" sz="1200" dirty="0">
                <a:solidFill>
                  <a:schemeClr val="tx1">
                    <a:lumMod val="50000"/>
                    <a:lumOff val="50000"/>
                  </a:schemeClr>
                </a:solidFill>
              </a:rPr>
              <a:t>Quelle: </a:t>
            </a:r>
            <a:r>
              <a:rPr lang="de-AT" sz="1200" dirty="0" err="1">
                <a:solidFill>
                  <a:schemeClr val="tx1">
                    <a:lumMod val="50000"/>
                    <a:lumOff val="50000"/>
                  </a:schemeClr>
                </a:solidFill>
              </a:rPr>
              <a:t>asb</a:t>
            </a:r>
            <a:r>
              <a:rPr lang="de-AT" sz="1200" dirty="0">
                <a:solidFill>
                  <a:schemeClr val="tx1">
                    <a:lumMod val="50000"/>
                    <a:lumOff val="50000"/>
                  </a:schemeClr>
                </a:solidFill>
              </a:rPr>
              <a:t> Schuldenreport 2018, https://www.schuldenberatung.at/downloads/infodatenbank/schuldenreport/asb_schuldenreport2018_EndV_web.pdf?m=1524210512&amp; </a:t>
            </a:r>
          </a:p>
        </p:txBody>
      </p:sp>
      <p:sp>
        <p:nvSpPr>
          <p:cNvPr id="7" name="Titel 6">
            <a:extLst>
              <a:ext uri="{FF2B5EF4-FFF2-40B4-BE49-F238E27FC236}">
                <a16:creationId xmlns:a16="http://schemas.microsoft.com/office/drawing/2014/main" id="{F4012071-F282-4665-AA74-F3507115538A}"/>
              </a:ext>
            </a:extLst>
          </p:cNvPr>
          <p:cNvSpPr>
            <a:spLocks noGrp="1"/>
          </p:cNvSpPr>
          <p:nvPr>
            <p:ph type="title"/>
          </p:nvPr>
        </p:nvSpPr>
        <p:spPr/>
        <p:txBody>
          <a:bodyPr/>
          <a:lstStyle/>
          <a:p>
            <a:r>
              <a:rPr lang="de-AT" dirty="0"/>
              <a:t>Warum überschuldet man sich?</a:t>
            </a:r>
          </a:p>
        </p:txBody>
      </p:sp>
      <p:sp>
        <p:nvSpPr>
          <p:cNvPr id="11" name="Rechteck 10">
            <a:extLst>
              <a:ext uri="{FF2B5EF4-FFF2-40B4-BE49-F238E27FC236}">
                <a16:creationId xmlns:a16="http://schemas.microsoft.com/office/drawing/2014/main" id="{4F3406C5-9CF0-4A9D-BD01-AE9145CAF728}"/>
              </a:ext>
            </a:extLst>
          </p:cNvPr>
          <p:cNvSpPr/>
          <p:nvPr/>
        </p:nvSpPr>
        <p:spPr>
          <a:xfrm>
            <a:off x="524312" y="2066544"/>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Arbeitslosigkeit / Einkommensverschlechterung</a:t>
            </a:r>
          </a:p>
        </p:txBody>
      </p:sp>
      <p:sp>
        <p:nvSpPr>
          <p:cNvPr id="21" name="Rechteck 20">
            <a:extLst>
              <a:ext uri="{FF2B5EF4-FFF2-40B4-BE49-F238E27FC236}">
                <a16:creationId xmlns:a16="http://schemas.microsoft.com/office/drawing/2014/main" id="{0B537177-328F-4974-9B65-4BC463899E5D}"/>
              </a:ext>
            </a:extLst>
          </p:cNvPr>
          <p:cNvSpPr/>
          <p:nvPr/>
        </p:nvSpPr>
        <p:spPr>
          <a:xfrm>
            <a:off x="524312" y="2839299"/>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gescheiterte Selbständigkeit</a:t>
            </a:r>
          </a:p>
        </p:txBody>
      </p:sp>
      <p:sp>
        <p:nvSpPr>
          <p:cNvPr id="22" name="Rechteck 21">
            <a:extLst>
              <a:ext uri="{FF2B5EF4-FFF2-40B4-BE49-F238E27FC236}">
                <a16:creationId xmlns:a16="http://schemas.microsoft.com/office/drawing/2014/main" id="{64B81AB1-EC0B-42C9-8C35-FE7AA4A9924B}"/>
              </a:ext>
            </a:extLst>
          </p:cNvPr>
          <p:cNvSpPr/>
          <p:nvPr/>
        </p:nvSpPr>
        <p:spPr>
          <a:xfrm>
            <a:off x="524312" y="3612054"/>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ungeplanter Umgang mit Geld</a:t>
            </a:r>
          </a:p>
        </p:txBody>
      </p:sp>
      <p:sp>
        <p:nvSpPr>
          <p:cNvPr id="23" name="Rechteck 22">
            <a:extLst>
              <a:ext uri="{FF2B5EF4-FFF2-40B4-BE49-F238E27FC236}">
                <a16:creationId xmlns:a16="http://schemas.microsoft.com/office/drawing/2014/main" id="{4A8B932F-6EBF-4684-B445-AB8CE91ECE33}"/>
              </a:ext>
            </a:extLst>
          </p:cNvPr>
          <p:cNvSpPr/>
          <p:nvPr/>
        </p:nvSpPr>
        <p:spPr>
          <a:xfrm>
            <a:off x="524312" y="4384809"/>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Scheidung / Trennung</a:t>
            </a:r>
          </a:p>
        </p:txBody>
      </p:sp>
      <p:sp>
        <p:nvSpPr>
          <p:cNvPr id="24" name="Rechteck 23">
            <a:extLst>
              <a:ext uri="{FF2B5EF4-FFF2-40B4-BE49-F238E27FC236}">
                <a16:creationId xmlns:a16="http://schemas.microsoft.com/office/drawing/2014/main" id="{0787977C-C744-4597-92A8-697B7A11934F}"/>
              </a:ext>
            </a:extLst>
          </p:cNvPr>
          <p:cNvSpPr/>
          <p:nvPr/>
        </p:nvSpPr>
        <p:spPr>
          <a:xfrm>
            <a:off x="524312" y="5157564"/>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persönliche Härtefälle</a:t>
            </a:r>
          </a:p>
        </p:txBody>
      </p:sp>
      <p:sp>
        <p:nvSpPr>
          <p:cNvPr id="25" name="Rechteck 24">
            <a:extLst>
              <a:ext uri="{FF2B5EF4-FFF2-40B4-BE49-F238E27FC236}">
                <a16:creationId xmlns:a16="http://schemas.microsoft.com/office/drawing/2014/main" id="{FC0A8C45-334E-4F37-8D5A-B152EA385B7D}"/>
              </a:ext>
            </a:extLst>
          </p:cNvPr>
          <p:cNvSpPr/>
          <p:nvPr/>
        </p:nvSpPr>
        <p:spPr>
          <a:xfrm>
            <a:off x="524312" y="5930319"/>
            <a:ext cx="4251960" cy="283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600" dirty="0">
                <a:solidFill>
                  <a:schemeClr val="tx1">
                    <a:lumMod val="85000"/>
                    <a:lumOff val="15000"/>
                  </a:schemeClr>
                </a:solidFill>
                <a:latin typeface="Corbel" panose="020B0503020204020204" pitchFamily="34" charset="0"/>
              </a:rPr>
              <a:t>Wohnraumbeschaffung</a:t>
            </a:r>
          </a:p>
        </p:txBody>
      </p:sp>
      <p:sp>
        <p:nvSpPr>
          <p:cNvPr id="26" name="Rechteck 25">
            <a:extLst>
              <a:ext uri="{FF2B5EF4-FFF2-40B4-BE49-F238E27FC236}">
                <a16:creationId xmlns:a16="http://schemas.microsoft.com/office/drawing/2014/main" id="{9DEA317B-5C66-40FE-9B35-3684AB1317DF}"/>
              </a:ext>
            </a:extLst>
          </p:cNvPr>
          <p:cNvSpPr/>
          <p:nvPr/>
        </p:nvSpPr>
        <p:spPr>
          <a:xfrm>
            <a:off x="6096000" y="2430185"/>
            <a:ext cx="3600450" cy="2667393"/>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a:lnSpc>
                <a:spcPct val="120000"/>
              </a:lnSpc>
              <a:spcBef>
                <a:spcPts val="600"/>
              </a:spcBef>
              <a:spcAft>
                <a:spcPts val="600"/>
              </a:spcAft>
            </a:pPr>
            <a:r>
              <a:rPr lang="de-AT" sz="2800" b="1" dirty="0">
                <a:solidFill>
                  <a:srgbClr val="006067"/>
                </a:solidFill>
                <a:latin typeface="Corbel" panose="020B0503020204020204" pitchFamily="34" charset="0"/>
              </a:rPr>
              <a:t>24,5 %</a:t>
            </a:r>
            <a:r>
              <a:rPr lang="de-AT" b="1" dirty="0">
                <a:solidFill>
                  <a:schemeClr val="tx1">
                    <a:lumMod val="85000"/>
                    <a:lumOff val="15000"/>
                  </a:schemeClr>
                </a:solidFill>
                <a:latin typeface="Corbel" panose="020B0503020204020204" pitchFamily="34" charset="0"/>
              </a:rPr>
              <a:t> </a:t>
            </a:r>
            <a:r>
              <a:rPr lang="de-AT" dirty="0">
                <a:solidFill>
                  <a:schemeClr val="tx1">
                    <a:lumMod val="85000"/>
                    <a:lumOff val="15000"/>
                  </a:schemeClr>
                </a:solidFill>
                <a:latin typeface="Corbel" panose="020B0503020204020204" pitchFamily="34" charset="0"/>
              </a:rPr>
              <a:t>der Personen, die Schuldnerberatungen aufsuchen, sind </a:t>
            </a:r>
            <a:r>
              <a:rPr lang="de-AT" b="1" dirty="0">
                <a:solidFill>
                  <a:schemeClr val="tx1">
                    <a:lumMod val="85000"/>
                    <a:lumOff val="15000"/>
                  </a:schemeClr>
                </a:solidFill>
                <a:latin typeface="Corbel" panose="020B0503020204020204" pitchFamily="34" charset="0"/>
              </a:rPr>
              <a:t>jünger als 30 Jahre </a:t>
            </a:r>
            <a:r>
              <a:rPr lang="de-AT" dirty="0">
                <a:solidFill>
                  <a:schemeClr val="tx1">
                    <a:lumMod val="85000"/>
                    <a:lumOff val="15000"/>
                  </a:schemeClr>
                </a:solidFill>
                <a:latin typeface="Corbel" panose="020B0503020204020204" pitchFamily="34" charset="0"/>
              </a:rPr>
              <a:t>und haben im Durchschnitt</a:t>
            </a:r>
          </a:p>
          <a:p>
            <a:pPr marL="171450" lvl="1">
              <a:lnSpc>
                <a:spcPct val="120000"/>
              </a:lnSpc>
              <a:spcBef>
                <a:spcPts val="600"/>
              </a:spcBef>
              <a:spcAft>
                <a:spcPts val="600"/>
              </a:spcAft>
            </a:pPr>
            <a:r>
              <a:rPr lang="de-AT" sz="2800" b="1" dirty="0">
                <a:solidFill>
                  <a:srgbClr val="006067"/>
                </a:solidFill>
                <a:latin typeface="Corbel" panose="020B0503020204020204" pitchFamily="34" charset="0"/>
              </a:rPr>
              <a:t>€ 29.750 </a:t>
            </a:r>
            <a:r>
              <a:rPr lang="de-AT" b="1" dirty="0">
                <a:solidFill>
                  <a:schemeClr val="tx1">
                    <a:lumMod val="85000"/>
                    <a:lumOff val="15000"/>
                  </a:schemeClr>
                </a:solidFill>
                <a:latin typeface="Corbel" panose="020B0503020204020204" pitchFamily="34" charset="0"/>
              </a:rPr>
              <a:t>Schulden</a:t>
            </a:r>
            <a:endParaRPr lang="de-AT" dirty="0">
              <a:solidFill>
                <a:schemeClr val="tx1">
                  <a:lumMod val="85000"/>
                  <a:lumOff val="15000"/>
                </a:schemeClr>
              </a:solidFill>
              <a:latin typeface="Corbel" panose="020B0503020204020204" pitchFamily="34" charset="0"/>
            </a:endParaRPr>
          </a:p>
        </p:txBody>
      </p:sp>
      <p:sp>
        <p:nvSpPr>
          <p:cNvPr id="14" name="Rechteck 13">
            <a:extLst>
              <a:ext uri="{FF2B5EF4-FFF2-40B4-BE49-F238E27FC236}">
                <a16:creationId xmlns:a16="http://schemas.microsoft.com/office/drawing/2014/main" id="{785607DA-FCC3-4928-99AE-77693256F9D0}"/>
              </a:ext>
            </a:extLst>
          </p:cNvPr>
          <p:cNvSpPr/>
          <p:nvPr/>
        </p:nvSpPr>
        <p:spPr>
          <a:xfrm>
            <a:off x="604997" y="1713521"/>
            <a:ext cx="4068000"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32 %</a:t>
            </a:r>
          </a:p>
        </p:txBody>
      </p:sp>
      <p:sp>
        <p:nvSpPr>
          <p:cNvPr id="15" name="Rechteck 14">
            <a:extLst>
              <a:ext uri="{FF2B5EF4-FFF2-40B4-BE49-F238E27FC236}">
                <a16:creationId xmlns:a16="http://schemas.microsoft.com/office/drawing/2014/main" id="{785607DA-FCC3-4928-99AE-77693256F9D0}"/>
              </a:ext>
            </a:extLst>
          </p:cNvPr>
          <p:cNvSpPr/>
          <p:nvPr/>
        </p:nvSpPr>
        <p:spPr>
          <a:xfrm>
            <a:off x="604997" y="2476608"/>
            <a:ext cx="2994209"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24 %</a:t>
            </a:r>
          </a:p>
        </p:txBody>
      </p:sp>
      <p:sp>
        <p:nvSpPr>
          <p:cNvPr id="16" name="Rechteck 15">
            <a:extLst>
              <a:ext uri="{FF2B5EF4-FFF2-40B4-BE49-F238E27FC236}">
                <a16:creationId xmlns:a16="http://schemas.microsoft.com/office/drawing/2014/main" id="{785607DA-FCC3-4928-99AE-77693256F9D0}"/>
              </a:ext>
            </a:extLst>
          </p:cNvPr>
          <p:cNvSpPr/>
          <p:nvPr/>
        </p:nvSpPr>
        <p:spPr>
          <a:xfrm>
            <a:off x="604997" y="3264494"/>
            <a:ext cx="2303927"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18 %</a:t>
            </a:r>
          </a:p>
        </p:txBody>
      </p:sp>
      <p:sp>
        <p:nvSpPr>
          <p:cNvPr id="17" name="Rechteck 16">
            <a:extLst>
              <a:ext uri="{FF2B5EF4-FFF2-40B4-BE49-F238E27FC236}">
                <a16:creationId xmlns:a16="http://schemas.microsoft.com/office/drawing/2014/main" id="{785607DA-FCC3-4928-99AE-77693256F9D0}"/>
              </a:ext>
            </a:extLst>
          </p:cNvPr>
          <p:cNvSpPr/>
          <p:nvPr/>
        </p:nvSpPr>
        <p:spPr>
          <a:xfrm>
            <a:off x="580180" y="4037249"/>
            <a:ext cx="1826720"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14 %</a:t>
            </a:r>
          </a:p>
        </p:txBody>
      </p:sp>
      <p:sp>
        <p:nvSpPr>
          <p:cNvPr id="18" name="Rechteck 17">
            <a:extLst>
              <a:ext uri="{FF2B5EF4-FFF2-40B4-BE49-F238E27FC236}">
                <a16:creationId xmlns:a16="http://schemas.microsoft.com/office/drawing/2014/main" id="{785607DA-FCC3-4928-99AE-77693256F9D0}"/>
              </a:ext>
            </a:extLst>
          </p:cNvPr>
          <p:cNvSpPr/>
          <p:nvPr/>
        </p:nvSpPr>
        <p:spPr>
          <a:xfrm>
            <a:off x="604997" y="4804540"/>
            <a:ext cx="1335739"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11 %</a:t>
            </a:r>
          </a:p>
        </p:txBody>
      </p:sp>
      <p:sp>
        <p:nvSpPr>
          <p:cNvPr id="19" name="Rechteck 18">
            <a:extLst>
              <a:ext uri="{FF2B5EF4-FFF2-40B4-BE49-F238E27FC236}">
                <a16:creationId xmlns:a16="http://schemas.microsoft.com/office/drawing/2014/main" id="{785607DA-FCC3-4928-99AE-77693256F9D0}"/>
              </a:ext>
            </a:extLst>
          </p:cNvPr>
          <p:cNvSpPr/>
          <p:nvPr/>
        </p:nvSpPr>
        <p:spPr>
          <a:xfrm>
            <a:off x="604997" y="5577295"/>
            <a:ext cx="1335739" cy="353024"/>
          </a:xfrm>
          <a:prstGeom prst="rect">
            <a:avLst/>
          </a:prstGeom>
          <a:solidFill>
            <a:srgbClr val="D7DDE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AT" sz="2000" b="1" dirty="0">
                <a:solidFill>
                  <a:srgbClr val="006067"/>
                </a:solidFill>
                <a:latin typeface="Corbel" panose="020B0503020204020204" pitchFamily="34" charset="0"/>
              </a:rPr>
              <a:t>10 %</a:t>
            </a:r>
          </a:p>
        </p:txBody>
      </p:sp>
    </p:spTree>
    <p:extLst>
      <p:ext uri="{BB962C8B-B14F-4D97-AF65-F5344CB8AC3E}">
        <p14:creationId xmlns:p14="http://schemas.microsoft.com/office/powerpoint/2010/main" val="7331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22" grpId="0" animBg="1"/>
      <p:bldP spid="23" grpId="0" animBg="1"/>
      <p:bldP spid="24" grpId="0" animBg="1"/>
      <p:bldP spid="25" grpId="0" animBg="1"/>
      <p:bldP spid="26" grpId="0" animBg="1"/>
      <p:bldP spid="14" grpId="0" animBg="1"/>
      <p:bldP spid="15" grpId="0" animBg="1"/>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8B4D537-64E8-4426-A37A-5759DCFDFB13}"/>
              </a:ext>
            </a:extLst>
          </p:cNvPr>
          <p:cNvSpPr>
            <a:spLocks noGrp="1"/>
          </p:cNvSpPr>
          <p:nvPr>
            <p:ph type="title"/>
          </p:nvPr>
        </p:nvSpPr>
        <p:spPr/>
        <p:txBody>
          <a:bodyPr/>
          <a:lstStyle/>
          <a:p>
            <a:r>
              <a:rPr lang="de-AT" dirty="0"/>
              <a:t>Achtung Schuldenfalle!</a:t>
            </a:r>
          </a:p>
        </p:txBody>
      </p:sp>
    </p:spTree>
    <p:extLst>
      <p:ext uri="{BB962C8B-B14F-4D97-AF65-F5344CB8AC3E}">
        <p14:creationId xmlns:p14="http://schemas.microsoft.com/office/powerpoint/2010/main" val="264635250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1637</Words>
  <Application>Microsoft Office PowerPoint</Application>
  <PresentationFormat>Breitbild</PresentationFormat>
  <Paragraphs>289</Paragraphs>
  <Slides>38</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38</vt:i4>
      </vt:variant>
    </vt:vector>
  </HeadingPairs>
  <TitlesOfParts>
    <vt:vector size="45" baseType="lpstr">
      <vt:lpstr>Arial</vt:lpstr>
      <vt:lpstr>Calibri</vt:lpstr>
      <vt:lpstr>Calibri Light</vt:lpstr>
      <vt:lpstr>Corbel</vt:lpstr>
      <vt:lpstr>Times New Roman</vt:lpstr>
      <vt:lpstr>Wingdings</vt:lpstr>
      <vt:lpstr>Office</vt:lpstr>
      <vt:lpstr>Schulden im Griff</vt:lpstr>
      <vt:lpstr>Hast du genug Geld, um dir alle Wünsche erfüllen zu können?</vt:lpstr>
      <vt:lpstr>Hast du Schulden? Bist du überschuldet?</vt:lpstr>
      <vt:lpstr>Was versteht man unter Schulden?</vt:lpstr>
      <vt:lpstr>Was versteht man unter Schulden?</vt:lpstr>
      <vt:lpstr>Was versteht man unter Überschuldung?</vt:lpstr>
      <vt:lpstr>Was passiert, wenn du Rechnungen nicht bezahlen kannst?</vt:lpstr>
      <vt:lpstr>Warum überschuldet man sich?</vt:lpstr>
      <vt:lpstr>Achtung Schuldenfalle!</vt:lpstr>
      <vt:lpstr>Schuldenfallen</vt:lpstr>
      <vt:lpstr>Schuldenfalle 1: Wohnen</vt:lpstr>
      <vt:lpstr>Schuldenfalle 1: Wohnen</vt:lpstr>
      <vt:lpstr>Schuldenfalle 1: Wohnen</vt:lpstr>
      <vt:lpstr>Schuldenfalle 1: Wohnen</vt:lpstr>
      <vt:lpstr>Schuldenfalle 1: Wohnen</vt:lpstr>
      <vt:lpstr>Schuldenfalle 2: Mobilität</vt:lpstr>
      <vt:lpstr>Schuldenfalle 3: Kommunikation</vt:lpstr>
      <vt:lpstr>Schuldenfalle 3: Kommunikation</vt:lpstr>
      <vt:lpstr>Schuldenfalle 3: Kommunikation</vt:lpstr>
      <vt:lpstr>Schuldenfalle 4: Freizeit</vt:lpstr>
      <vt:lpstr>Schuldenfalle 4: Freizeit</vt:lpstr>
      <vt:lpstr>Schuldenfalle 5: geringes Einkommen</vt:lpstr>
      <vt:lpstr>Wie kannst du dich vor Überschuldung schützen?</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Maßnahmen zum Schutz vor Überschuldung</vt:lpstr>
      <vt:lpstr>Was kannst du machen, wenn du bereits überschuldet bist?</vt:lpstr>
      <vt:lpstr>Auswege aus der Schuldenfalle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Stipo Raso</dc:creator>
  <cp:lastModifiedBy>Susanne Hosek</cp:lastModifiedBy>
  <cp:revision>100</cp:revision>
  <cp:lastPrinted>2019-02-25T09:32:10Z</cp:lastPrinted>
  <dcterms:created xsi:type="dcterms:W3CDTF">2019-02-22T19:54:12Z</dcterms:created>
  <dcterms:modified xsi:type="dcterms:W3CDTF">2019-07-16T07:36:14Z</dcterms:modified>
</cp:coreProperties>
</file>